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9" r:id="rId1"/>
    <p:sldMasterId id="2147483673" r:id="rId2"/>
    <p:sldMasterId id="2147483677" r:id="rId3"/>
    <p:sldMasterId id="2147483689" r:id="rId4"/>
    <p:sldMasterId id="2147483693" r:id="rId5"/>
    <p:sldMasterId id="2147483696" r:id="rId6"/>
  </p:sldMasterIdLst>
  <p:notesMasterIdLst>
    <p:notesMasterId r:id="rId51"/>
  </p:notesMasterIdLst>
  <p:handoutMasterIdLst>
    <p:handoutMasterId r:id="rId52"/>
  </p:handoutMasterIdLst>
  <p:sldIdLst>
    <p:sldId id="482" r:id="rId7"/>
    <p:sldId id="748" r:id="rId8"/>
    <p:sldId id="749" r:id="rId9"/>
    <p:sldId id="746" r:id="rId10"/>
    <p:sldId id="734" r:id="rId11"/>
    <p:sldId id="760" r:id="rId12"/>
    <p:sldId id="747" r:id="rId13"/>
    <p:sldId id="750" r:id="rId14"/>
    <p:sldId id="475" r:id="rId15"/>
    <p:sldId id="689" r:id="rId16"/>
    <p:sldId id="472" r:id="rId17"/>
    <p:sldId id="371" r:id="rId18"/>
    <p:sldId id="274" r:id="rId19"/>
    <p:sldId id="564" r:id="rId20"/>
    <p:sldId id="583" r:id="rId21"/>
    <p:sldId id="584" r:id="rId22"/>
    <p:sldId id="587" r:id="rId23"/>
    <p:sldId id="588" r:id="rId24"/>
    <p:sldId id="589" r:id="rId25"/>
    <p:sldId id="477" r:id="rId26"/>
    <p:sldId id="741" r:id="rId27"/>
    <p:sldId id="302" r:id="rId28"/>
    <p:sldId id="317" r:id="rId29"/>
    <p:sldId id="499" r:id="rId30"/>
    <p:sldId id="298" r:id="rId31"/>
    <p:sldId id="329" r:id="rId32"/>
    <p:sldId id="330" r:id="rId33"/>
    <p:sldId id="512" r:id="rId34"/>
    <p:sldId id="759" r:id="rId35"/>
    <p:sldId id="307" r:id="rId36"/>
    <p:sldId id="743" r:id="rId37"/>
    <p:sldId id="590" r:id="rId38"/>
    <p:sldId id="751" r:id="rId39"/>
    <p:sldId id="752" r:id="rId40"/>
    <p:sldId id="754" r:id="rId41"/>
    <p:sldId id="753" r:id="rId42"/>
    <p:sldId id="755" r:id="rId43"/>
    <p:sldId id="610" r:id="rId44"/>
    <p:sldId id="756" r:id="rId45"/>
    <p:sldId id="757" r:id="rId46"/>
    <p:sldId id="758" r:id="rId47"/>
    <p:sldId id="615" r:id="rId48"/>
    <p:sldId id="608" r:id="rId49"/>
    <p:sldId id="484" r:id="rId50"/>
  </p:sldIdLst>
  <p:sldSz cx="9144000" cy="5143500" type="screen16x9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 Smolarczyk" initials="RS" lastIdx="1" clrIdx="0"/>
  <p:cmAuthor id="2" name="Joanna Jóźwik" initials="JJ" lastIdx="17" clrIdx="1"/>
  <p:cmAuthor id="3" name="Katarzyna Żochowska" initials="KŻ" lastIdx="1" clrIdx="2"/>
  <p:cmAuthor id="4" name="Ewa Głuszkowska" initials="EG" lastIdx="2" clrIdx="3"/>
  <p:cmAuthor id="5" name="Magdalena Kazińska" initials="MK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75B2"/>
    <a:srgbClr val="FEBF48"/>
    <a:srgbClr val="6666FF"/>
    <a:srgbClr val="660066"/>
    <a:srgbClr val="A22E8C"/>
    <a:srgbClr val="FFFF00"/>
    <a:srgbClr val="A50021"/>
    <a:srgbClr val="6600CC"/>
    <a:srgbClr val="00A5C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94660"/>
  </p:normalViewPr>
  <p:slideViewPr>
    <p:cSldViewPr>
      <p:cViewPr varScale="1">
        <p:scale>
          <a:sx n="75" d="100"/>
          <a:sy n="75" d="100"/>
        </p:scale>
        <p:origin x="864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4056" y="-102"/>
      </p:cViewPr>
      <p:guideLst>
        <p:guide orient="horz" pos="2141"/>
        <p:guide pos="3127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se\zespoly\HE\OGOLNE\07-STATYSTYKI\2-STATYSTYKI_E+\glowne--kierunk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se\zespoly\HE\OGOLNE\07-STATYSTYKI\2-STATYSTYKI_E+\glowne--kierunk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se\zespoly\HE\OGOLNE\07-STATYSTYKI\2-STATYSTYKI_E+\glowne--kierunk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chemeClr val="tx1"/>
                </a:solidFill>
              </a:rPr>
              <a:t>Wyjazdy studentów z Polski</a:t>
            </a:r>
            <a:r>
              <a:rPr lang="pl-PL" baseline="0" dirty="0">
                <a:solidFill>
                  <a:schemeClr val="tx1"/>
                </a:solidFill>
              </a:rPr>
              <a:t> vs przyjazdy studentów do Polski</a:t>
            </a:r>
            <a:endParaRPr lang="pl-PL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Arkusz1!$A$17</c:f>
              <c:strCache>
                <c:ptCount val="1"/>
                <c:pt idx="0">
                  <c:v>wyjazdy studentów z PL</c:v>
                </c:pt>
              </c:strCache>
            </c:strRef>
          </c:tx>
          <c:spPr>
            <a:gradFill>
              <a:gsLst>
                <a:gs pos="0">
                  <a:srgbClr val="00A4DE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26-4128-AAAC-30804CBB4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Arkusz1!$B$16:$U$16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2021*</c:v>
                </c:pt>
                <c:pt idx="18">
                  <c:v>2022*</c:v>
                </c:pt>
                <c:pt idx="19">
                  <c:v>2023*</c:v>
                </c:pt>
              </c:strCache>
            </c:strRef>
          </c:cat>
          <c:val>
            <c:numRef>
              <c:f>Arkusz1!$B$17:$U$17</c:f>
              <c:numCache>
                <c:formatCode>#,##0</c:formatCode>
                <c:ptCount val="20"/>
                <c:pt idx="0">
                  <c:v>8388</c:v>
                </c:pt>
                <c:pt idx="1">
                  <c:v>9974</c:v>
                </c:pt>
                <c:pt idx="2">
                  <c:v>11219</c:v>
                </c:pt>
                <c:pt idx="3">
                  <c:v>12854</c:v>
                </c:pt>
                <c:pt idx="4">
                  <c:v>13402</c:v>
                </c:pt>
                <c:pt idx="5">
                  <c:v>14021</c:v>
                </c:pt>
                <c:pt idx="6">
                  <c:v>14234</c:v>
                </c:pt>
                <c:pt idx="7">
                  <c:v>15315</c:v>
                </c:pt>
                <c:pt idx="8">
                  <c:v>16219</c:v>
                </c:pt>
                <c:pt idx="9">
                  <c:v>15517</c:v>
                </c:pt>
                <c:pt idx="10">
                  <c:v>16796</c:v>
                </c:pt>
                <c:pt idx="11">
                  <c:v>16456</c:v>
                </c:pt>
                <c:pt idx="12">
                  <c:v>15311</c:v>
                </c:pt>
                <c:pt idx="13">
                  <c:v>15111</c:v>
                </c:pt>
                <c:pt idx="14">
                  <c:v>14795</c:v>
                </c:pt>
                <c:pt idx="15">
                  <c:v>12559</c:v>
                </c:pt>
                <c:pt idx="16">
                  <c:v>13390</c:v>
                </c:pt>
                <c:pt idx="17">
                  <c:v>12752</c:v>
                </c:pt>
                <c:pt idx="18">
                  <c:v>13519</c:v>
                </c:pt>
                <c:pt idx="19">
                  <c:v>7363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6-4128-AAAC-30804CBB4BBD}"/>
            </c:ext>
          </c:extLst>
        </c:ser>
        <c:ser>
          <c:idx val="1"/>
          <c:order val="1"/>
          <c:tx>
            <c:strRef>
              <c:f>Arkusz1!$A$18</c:f>
              <c:strCache>
                <c:ptCount val="1"/>
                <c:pt idx="0">
                  <c:v>przyjazdy studentów do PL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26-4128-AAAC-30804CBB4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Arkusz1!$B$16:$U$16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2021*</c:v>
                </c:pt>
                <c:pt idx="18">
                  <c:v>2022*</c:v>
                </c:pt>
                <c:pt idx="19">
                  <c:v>2023*</c:v>
                </c:pt>
              </c:strCache>
            </c:strRef>
          </c:cat>
          <c:val>
            <c:numRef>
              <c:f>Arkusz1!$B$18:$U$18</c:f>
              <c:numCache>
                <c:formatCode>#,##0</c:formatCode>
                <c:ptCount val="20"/>
                <c:pt idx="0">
                  <c:v>2332</c:v>
                </c:pt>
                <c:pt idx="1">
                  <c:v>3063</c:v>
                </c:pt>
                <c:pt idx="2">
                  <c:v>3730</c:v>
                </c:pt>
                <c:pt idx="3">
                  <c:v>4446</c:v>
                </c:pt>
                <c:pt idx="4">
                  <c:v>4923</c:v>
                </c:pt>
                <c:pt idx="5">
                  <c:v>6070</c:v>
                </c:pt>
                <c:pt idx="6">
                  <c:v>7583</c:v>
                </c:pt>
                <c:pt idx="7">
                  <c:v>8972</c:v>
                </c:pt>
                <c:pt idx="8">
                  <c:v>10772</c:v>
                </c:pt>
                <c:pt idx="9">
                  <c:v>11693</c:v>
                </c:pt>
                <c:pt idx="10">
                  <c:v>13143</c:v>
                </c:pt>
                <c:pt idx="11">
                  <c:v>14609</c:v>
                </c:pt>
                <c:pt idx="12">
                  <c:v>16126</c:v>
                </c:pt>
                <c:pt idx="13">
                  <c:v>16622</c:v>
                </c:pt>
                <c:pt idx="14">
                  <c:v>17526</c:v>
                </c:pt>
                <c:pt idx="15">
                  <c:v>18418</c:v>
                </c:pt>
                <c:pt idx="16">
                  <c:v>15055</c:v>
                </c:pt>
                <c:pt idx="17">
                  <c:v>13654</c:v>
                </c:pt>
                <c:pt idx="18">
                  <c:v>13879</c:v>
                </c:pt>
                <c:pt idx="19">
                  <c:v>5721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26-4128-AAAC-30804CBB4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8690175"/>
        <c:axId val="538698815"/>
      </c:barChart>
      <c:catAx>
        <c:axId val="53869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8698815"/>
        <c:crosses val="autoZero"/>
        <c:auto val="1"/>
        <c:lblAlgn val="ctr"/>
        <c:lblOffset val="100"/>
        <c:noMultiLvlLbl val="0"/>
      </c:catAx>
      <c:valAx>
        <c:axId val="53869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869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 dirty="0">
                <a:solidFill>
                  <a:schemeClr val="tx1"/>
                </a:solidFill>
              </a:rPr>
              <a:t>Wyjazdy pracowników uczelni z Polski vs przyjazdy pracowników uczelni do Polski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Arkusz1!$A$23</c:f>
              <c:strCache>
                <c:ptCount val="1"/>
                <c:pt idx="0">
                  <c:v>wyjazdy pracowników z PL</c:v>
                </c:pt>
              </c:strCache>
            </c:strRef>
          </c:tx>
          <c:spPr>
            <a:gradFill>
              <a:gsLst>
                <a:gs pos="0">
                  <a:srgbClr val="7030A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06-4402-90B3-18110511B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Arkusz1!$B$22:$U$22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2021*</c:v>
                </c:pt>
                <c:pt idx="18">
                  <c:v>2022*</c:v>
                </c:pt>
                <c:pt idx="19">
                  <c:v>2023*</c:v>
                </c:pt>
              </c:strCache>
            </c:strRef>
          </c:cat>
          <c:val>
            <c:numRef>
              <c:f>Arkusz1!$B$23:$U$23</c:f>
              <c:numCache>
                <c:formatCode>#,##0</c:formatCode>
                <c:ptCount val="20"/>
                <c:pt idx="0">
                  <c:v>1394</c:v>
                </c:pt>
                <c:pt idx="1">
                  <c:v>1740</c:v>
                </c:pt>
                <c:pt idx="2">
                  <c:v>2030</c:v>
                </c:pt>
                <c:pt idx="3">
                  <c:v>3109</c:v>
                </c:pt>
                <c:pt idx="4">
                  <c:v>4341</c:v>
                </c:pt>
                <c:pt idx="5">
                  <c:v>4450</c:v>
                </c:pt>
                <c:pt idx="6">
                  <c:v>5215</c:v>
                </c:pt>
                <c:pt idx="7">
                  <c:v>6340</c:v>
                </c:pt>
                <c:pt idx="8">
                  <c:v>7242</c:v>
                </c:pt>
                <c:pt idx="9">
                  <c:v>7170</c:v>
                </c:pt>
                <c:pt idx="10">
                  <c:v>6443</c:v>
                </c:pt>
                <c:pt idx="11">
                  <c:v>7949</c:v>
                </c:pt>
                <c:pt idx="12">
                  <c:v>8467</c:v>
                </c:pt>
                <c:pt idx="13">
                  <c:v>8347</c:v>
                </c:pt>
                <c:pt idx="14">
                  <c:v>9499</c:v>
                </c:pt>
                <c:pt idx="15">
                  <c:v>8939</c:v>
                </c:pt>
                <c:pt idx="16">
                  <c:v>8787</c:v>
                </c:pt>
                <c:pt idx="17">
                  <c:v>9342</c:v>
                </c:pt>
                <c:pt idx="18">
                  <c:v>11409</c:v>
                </c:pt>
                <c:pt idx="19">
                  <c:v>4349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6-4402-90B3-18110511B6E9}"/>
            </c:ext>
          </c:extLst>
        </c:ser>
        <c:ser>
          <c:idx val="1"/>
          <c:order val="1"/>
          <c:tx>
            <c:strRef>
              <c:f>Arkusz1!$A$24</c:f>
              <c:strCache>
                <c:ptCount val="1"/>
                <c:pt idx="0">
                  <c:v>przyjazdy pracowników do PL</c:v>
                </c:pt>
              </c:strCache>
            </c:strRef>
          </c:tx>
          <c:spPr>
            <a:solidFill>
              <a:srgbClr val="516BD7"/>
            </a:solidFill>
            <a:ln>
              <a:noFill/>
            </a:ln>
            <a:effectLst/>
          </c:spPr>
          <c:invertIfNegative val="0"/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06-4402-90B3-18110511B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Arkusz1!$B$22:$U$22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2021*</c:v>
                </c:pt>
                <c:pt idx="18">
                  <c:v>2022*</c:v>
                </c:pt>
                <c:pt idx="19">
                  <c:v>2023*</c:v>
                </c:pt>
              </c:strCache>
            </c:strRef>
          </c:cat>
          <c:val>
            <c:numRef>
              <c:f>Arkusz1!$B$24:$U$24</c:f>
              <c:numCache>
                <c:formatCode>#,##0</c:formatCode>
                <c:ptCount val="20"/>
                <c:pt idx="0">
                  <c:v>1026</c:v>
                </c:pt>
                <c:pt idx="1">
                  <c:v>1291</c:v>
                </c:pt>
                <c:pt idx="2">
                  <c:v>1406</c:v>
                </c:pt>
                <c:pt idx="3">
                  <c:v>1751</c:v>
                </c:pt>
                <c:pt idx="4">
                  <c:v>1904</c:v>
                </c:pt>
                <c:pt idx="5">
                  <c:v>2113</c:v>
                </c:pt>
                <c:pt idx="6">
                  <c:v>2376</c:v>
                </c:pt>
                <c:pt idx="7">
                  <c:v>2565</c:v>
                </c:pt>
                <c:pt idx="8">
                  <c:v>3046</c:v>
                </c:pt>
                <c:pt idx="9">
                  <c:v>3558</c:v>
                </c:pt>
                <c:pt idx="10">
                  <c:v>3129</c:v>
                </c:pt>
                <c:pt idx="11">
                  <c:v>3459</c:v>
                </c:pt>
                <c:pt idx="12">
                  <c:v>3511</c:v>
                </c:pt>
                <c:pt idx="13">
                  <c:v>3964</c:v>
                </c:pt>
                <c:pt idx="14">
                  <c:v>4180</c:v>
                </c:pt>
                <c:pt idx="15">
                  <c:v>3268</c:v>
                </c:pt>
                <c:pt idx="16">
                  <c:v>2956</c:v>
                </c:pt>
                <c:pt idx="17">
                  <c:v>3339</c:v>
                </c:pt>
                <c:pt idx="18">
                  <c:v>3256</c:v>
                </c:pt>
                <c:pt idx="19">
                  <c:v>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06-4402-90B3-18110511B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8393888"/>
        <c:axId val="1538393408"/>
      </c:barChart>
      <c:catAx>
        <c:axId val="153839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38393408"/>
        <c:crosses val="autoZero"/>
        <c:auto val="1"/>
        <c:lblAlgn val="ctr"/>
        <c:lblOffset val="100"/>
        <c:noMultiLvlLbl val="0"/>
      </c:catAx>
      <c:valAx>
        <c:axId val="153839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3839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chemeClr val="tx1"/>
                </a:solidFill>
              </a:rPr>
              <a:t>Wyjazdy/ przyjazdy studentów</a:t>
            </a:r>
            <a:r>
              <a:rPr lang="pl-PL" baseline="0" dirty="0">
                <a:solidFill>
                  <a:schemeClr val="tx1"/>
                </a:solidFill>
              </a:rPr>
              <a:t> i pracowników w latach 2004-2023 łącznie</a:t>
            </a:r>
            <a:endParaRPr lang="pl-PL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2E-412F-9E7D-3A7574EC94D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52E-412F-9E7D-3A7574EC94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2E-412F-9E7D-3A7574EC94D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52E-412F-9E7D-3A7574EC94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Arkusz1!$A$44:$A$47</c:f>
              <c:strCache>
                <c:ptCount val="4"/>
                <c:pt idx="0">
                  <c:v>wyjazdy studentów z PL</c:v>
                </c:pt>
                <c:pt idx="1">
                  <c:v>przyjazdy studentów do PL</c:v>
                </c:pt>
                <c:pt idx="2">
                  <c:v>wyjazdy pracowników z PL</c:v>
                </c:pt>
                <c:pt idx="3">
                  <c:v>przyjazdy pracowników do PL</c:v>
                </c:pt>
              </c:strCache>
            </c:strRef>
          </c:cat>
          <c:val>
            <c:numRef>
              <c:f>Arkusz1!$B$44:$B$47</c:f>
              <c:numCache>
                <c:formatCode>#,##0</c:formatCode>
                <c:ptCount val="4"/>
                <c:pt idx="0">
                  <c:v>269195</c:v>
                </c:pt>
                <c:pt idx="1">
                  <c:v>208337</c:v>
                </c:pt>
                <c:pt idx="2">
                  <c:v>126562</c:v>
                </c:pt>
                <c:pt idx="3">
                  <c:v>53200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E-412F-9E7D-3A7574EC9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6222208"/>
        <c:axId val="1686209248"/>
      </c:barChart>
      <c:catAx>
        <c:axId val="168622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86209248"/>
        <c:crosses val="autoZero"/>
        <c:auto val="1"/>
        <c:lblAlgn val="ctr"/>
        <c:lblOffset val="100"/>
        <c:noMultiLvlLbl val="0"/>
      </c:catAx>
      <c:valAx>
        <c:axId val="1686209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8622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EBC2E-BEA4-47A9-BAD1-CFA062FFB344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8EB69B13-BB07-44F0-920D-D642D5985A61}">
      <dgm:prSet phldrT="[Tekst]"/>
      <dgm:spPr/>
      <dgm:t>
        <a:bodyPr/>
        <a:lstStyle/>
        <a:p>
          <a:r>
            <a:rPr lang="pl-PL" dirty="0"/>
            <a:t>PLANOWANIE</a:t>
          </a:r>
        </a:p>
      </dgm:t>
    </dgm:pt>
    <dgm:pt modelId="{455F127E-D035-4B9C-8413-1F0B1A13F9B0}" type="parTrans" cxnId="{E52BF3EB-DCBD-4A10-93E7-417395771696}">
      <dgm:prSet/>
      <dgm:spPr/>
      <dgm:t>
        <a:bodyPr/>
        <a:lstStyle/>
        <a:p>
          <a:endParaRPr lang="pl-PL"/>
        </a:p>
      </dgm:t>
    </dgm:pt>
    <dgm:pt modelId="{3DCFA4EF-3D39-4F65-ABF4-EBB15D000B1E}" type="sibTrans" cxnId="{E52BF3EB-DCBD-4A10-93E7-417395771696}">
      <dgm:prSet/>
      <dgm:spPr/>
      <dgm:t>
        <a:bodyPr/>
        <a:lstStyle/>
        <a:p>
          <a:endParaRPr lang="pl-PL"/>
        </a:p>
      </dgm:t>
    </dgm:pt>
    <dgm:pt modelId="{994D3ABB-17E5-4A22-80AA-EEDC678230FD}">
      <dgm:prSet phldrT="[Tekst]"/>
      <dgm:spPr/>
      <dgm:t>
        <a:bodyPr/>
        <a:lstStyle/>
        <a:p>
          <a:r>
            <a:rPr lang="pl-PL" dirty="0"/>
            <a:t>Określenie potrzeb</a:t>
          </a:r>
        </a:p>
      </dgm:t>
    </dgm:pt>
    <dgm:pt modelId="{6D51F9FD-4E66-46B1-B099-E668F21FB71C}" type="parTrans" cxnId="{047A3526-5B34-4A02-A769-D5F549897F64}">
      <dgm:prSet/>
      <dgm:spPr/>
      <dgm:t>
        <a:bodyPr/>
        <a:lstStyle/>
        <a:p>
          <a:endParaRPr lang="pl-PL"/>
        </a:p>
      </dgm:t>
    </dgm:pt>
    <dgm:pt modelId="{68A28B89-0E20-44E5-A268-4A31E8DAF64A}" type="sibTrans" cxnId="{047A3526-5B34-4A02-A769-D5F549897F64}">
      <dgm:prSet/>
      <dgm:spPr/>
      <dgm:t>
        <a:bodyPr/>
        <a:lstStyle/>
        <a:p>
          <a:endParaRPr lang="pl-PL"/>
        </a:p>
      </dgm:t>
    </dgm:pt>
    <dgm:pt modelId="{61BA3758-FEE7-4858-BF68-E70B987B583D}">
      <dgm:prSet phldrT="[Tekst]"/>
      <dgm:spPr/>
      <dgm:t>
        <a:bodyPr/>
        <a:lstStyle/>
        <a:p>
          <a:r>
            <a:rPr lang="pl-PL" dirty="0"/>
            <a:t>PRZYGOTOWANIE</a:t>
          </a:r>
        </a:p>
      </dgm:t>
    </dgm:pt>
    <dgm:pt modelId="{F78B8BDE-EFCD-45D0-90A4-126F85461D99}" type="parTrans" cxnId="{B686B2FF-7AFC-4274-ACF5-4D18538CA48A}">
      <dgm:prSet/>
      <dgm:spPr/>
      <dgm:t>
        <a:bodyPr/>
        <a:lstStyle/>
        <a:p>
          <a:endParaRPr lang="pl-PL"/>
        </a:p>
      </dgm:t>
    </dgm:pt>
    <dgm:pt modelId="{0EEE7F77-29FA-477C-AEAF-F0DFE102865B}" type="sibTrans" cxnId="{B686B2FF-7AFC-4274-ACF5-4D18538CA48A}">
      <dgm:prSet/>
      <dgm:spPr/>
      <dgm:t>
        <a:bodyPr/>
        <a:lstStyle/>
        <a:p>
          <a:endParaRPr lang="pl-PL"/>
        </a:p>
      </dgm:t>
    </dgm:pt>
    <dgm:pt modelId="{BEB535E3-C3CD-4F95-81E6-AD460324E2DE}">
      <dgm:prSet phldrT="[Tekst]"/>
      <dgm:spPr/>
      <dgm:t>
        <a:bodyPr/>
        <a:lstStyle/>
        <a:p>
          <a:r>
            <a:rPr lang="pl-PL" dirty="0"/>
            <a:t>Planowanie działań i planu finansowego</a:t>
          </a:r>
        </a:p>
      </dgm:t>
    </dgm:pt>
    <dgm:pt modelId="{476EC41A-34F0-4A81-831F-DD8ECE5B9CC1}" type="parTrans" cxnId="{B6855D96-6642-46EA-8C94-FC613420F3E0}">
      <dgm:prSet/>
      <dgm:spPr/>
      <dgm:t>
        <a:bodyPr/>
        <a:lstStyle/>
        <a:p>
          <a:endParaRPr lang="pl-PL"/>
        </a:p>
      </dgm:t>
    </dgm:pt>
    <dgm:pt modelId="{2A5DBE4E-57A8-4BE9-9BBE-D10AEB820C9D}" type="sibTrans" cxnId="{B6855D96-6642-46EA-8C94-FC613420F3E0}">
      <dgm:prSet/>
      <dgm:spPr/>
      <dgm:t>
        <a:bodyPr/>
        <a:lstStyle/>
        <a:p>
          <a:endParaRPr lang="pl-PL"/>
        </a:p>
      </dgm:t>
    </dgm:pt>
    <dgm:pt modelId="{ADD4C70E-3A08-42A7-8B82-64E3E969B06D}">
      <dgm:prSet phldrT="[Tekst]"/>
      <dgm:spPr/>
      <dgm:t>
        <a:bodyPr/>
        <a:lstStyle/>
        <a:p>
          <a:r>
            <a:rPr lang="pl-PL" b="1" dirty="0"/>
            <a:t>Porozumienie z partnerami</a:t>
          </a:r>
        </a:p>
      </dgm:t>
    </dgm:pt>
    <dgm:pt modelId="{520B9174-66D9-4572-AA31-F809A10C0F2F}" type="parTrans" cxnId="{56FBA66F-8058-4101-9128-F2DA005626F0}">
      <dgm:prSet/>
      <dgm:spPr/>
      <dgm:t>
        <a:bodyPr/>
        <a:lstStyle/>
        <a:p>
          <a:endParaRPr lang="pl-PL"/>
        </a:p>
      </dgm:t>
    </dgm:pt>
    <dgm:pt modelId="{D4594A9F-9628-4975-9CF9-88BFD8AF7D8C}" type="sibTrans" cxnId="{56FBA66F-8058-4101-9128-F2DA005626F0}">
      <dgm:prSet/>
      <dgm:spPr/>
      <dgm:t>
        <a:bodyPr/>
        <a:lstStyle/>
        <a:p>
          <a:endParaRPr lang="pl-PL"/>
        </a:p>
      </dgm:t>
    </dgm:pt>
    <dgm:pt modelId="{35CD6DA1-E15B-4560-B41E-C2075CDEB789}">
      <dgm:prSet phldrT="[Tekst]"/>
      <dgm:spPr/>
      <dgm:t>
        <a:bodyPr/>
        <a:lstStyle/>
        <a:p>
          <a:r>
            <a:rPr lang="pl-PL" dirty="0"/>
            <a:t>REALIZACJA DZIAŁAŃ</a:t>
          </a:r>
        </a:p>
      </dgm:t>
    </dgm:pt>
    <dgm:pt modelId="{6872C8B1-2755-4636-80FF-84DE0E31BDB4}" type="parTrans" cxnId="{BBC91548-0481-4660-8C8C-F9E5E53D75BF}">
      <dgm:prSet/>
      <dgm:spPr/>
      <dgm:t>
        <a:bodyPr/>
        <a:lstStyle/>
        <a:p>
          <a:endParaRPr lang="pl-PL"/>
        </a:p>
      </dgm:t>
    </dgm:pt>
    <dgm:pt modelId="{8D027B1E-61FF-41FB-9C73-F3EABE5AE1DC}" type="sibTrans" cxnId="{BBC91548-0481-4660-8C8C-F9E5E53D75BF}">
      <dgm:prSet/>
      <dgm:spPr/>
      <dgm:t>
        <a:bodyPr/>
        <a:lstStyle/>
        <a:p>
          <a:endParaRPr lang="pl-PL"/>
        </a:p>
      </dgm:t>
    </dgm:pt>
    <dgm:pt modelId="{63F376EB-7424-48CC-89E3-01621442E08C}">
      <dgm:prSet phldrT="[Tekst]"/>
      <dgm:spPr/>
      <dgm:t>
        <a:bodyPr/>
        <a:lstStyle/>
        <a:p>
          <a:r>
            <a:rPr lang="pl-PL" dirty="0"/>
            <a:t> Wprowadzanie modyfikacji i udoskonaleń, jeżeli niezbędne</a:t>
          </a:r>
        </a:p>
      </dgm:t>
    </dgm:pt>
    <dgm:pt modelId="{07625714-AD26-4AF2-ACD2-24B5C00C1CB2}" type="parTrans" cxnId="{3470B683-64F5-4CEF-B33A-90494DE570B1}">
      <dgm:prSet/>
      <dgm:spPr/>
      <dgm:t>
        <a:bodyPr/>
        <a:lstStyle/>
        <a:p>
          <a:endParaRPr lang="pl-PL"/>
        </a:p>
      </dgm:t>
    </dgm:pt>
    <dgm:pt modelId="{FB8598AF-3B4E-4F8B-9ADF-F759CA7FFFDB}" type="sibTrans" cxnId="{3470B683-64F5-4CEF-B33A-90494DE570B1}">
      <dgm:prSet/>
      <dgm:spPr/>
      <dgm:t>
        <a:bodyPr/>
        <a:lstStyle/>
        <a:p>
          <a:endParaRPr lang="pl-PL"/>
        </a:p>
      </dgm:t>
    </dgm:pt>
    <dgm:pt modelId="{C47CBE6B-E88D-42CB-9536-0DAA43A34FC9}">
      <dgm:prSet phldrT="[Tekst]"/>
      <dgm:spPr/>
      <dgm:t>
        <a:bodyPr/>
        <a:lstStyle/>
        <a:p>
          <a:r>
            <a:rPr lang="pl-PL" dirty="0"/>
            <a:t>Zdefiniowanie celu</a:t>
          </a:r>
        </a:p>
      </dgm:t>
    </dgm:pt>
    <dgm:pt modelId="{BB5F7F88-4540-4C27-9A14-99C73A069C76}" type="parTrans" cxnId="{5C43694E-4F50-4817-9BEC-8161319B7160}">
      <dgm:prSet/>
      <dgm:spPr/>
      <dgm:t>
        <a:bodyPr/>
        <a:lstStyle/>
        <a:p>
          <a:endParaRPr lang="pl-PL"/>
        </a:p>
      </dgm:t>
    </dgm:pt>
    <dgm:pt modelId="{D74EF167-C1DC-4974-985E-C36C75252F7E}" type="sibTrans" cxnId="{5C43694E-4F50-4817-9BEC-8161319B7160}">
      <dgm:prSet/>
      <dgm:spPr/>
      <dgm:t>
        <a:bodyPr/>
        <a:lstStyle/>
        <a:p>
          <a:endParaRPr lang="pl-PL"/>
        </a:p>
      </dgm:t>
    </dgm:pt>
    <dgm:pt modelId="{EE60FCBE-846A-4CAD-B56B-3FAD5925032D}">
      <dgm:prSet phldrT="[Tekst]"/>
      <dgm:spPr/>
      <dgm:t>
        <a:bodyPr/>
        <a:lstStyle/>
        <a:p>
          <a:r>
            <a:rPr lang="pl-PL" dirty="0"/>
            <a:t>Opracowanie harmonogramu</a:t>
          </a:r>
        </a:p>
      </dgm:t>
    </dgm:pt>
    <dgm:pt modelId="{2D366717-4E50-44FD-AB8A-105D2E1876E7}" type="parTrans" cxnId="{E8B8DA78-2FFB-47C1-9CBF-64B23F6A50D4}">
      <dgm:prSet/>
      <dgm:spPr/>
      <dgm:t>
        <a:bodyPr/>
        <a:lstStyle/>
        <a:p>
          <a:endParaRPr lang="pl-PL"/>
        </a:p>
      </dgm:t>
    </dgm:pt>
    <dgm:pt modelId="{64215DC2-C0F6-44DD-B9FF-EE9BFD564FA0}" type="sibTrans" cxnId="{E8B8DA78-2FFB-47C1-9CBF-64B23F6A50D4}">
      <dgm:prSet/>
      <dgm:spPr/>
      <dgm:t>
        <a:bodyPr/>
        <a:lstStyle/>
        <a:p>
          <a:endParaRPr lang="pl-PL"/>
        </a:p>
      </dgm:t>
    </dgm:pt>
    <dgm:pt modelId="{B285D31D-64D4-4FEF-9211-63840BD5D033}">
      <dgm:prSet phldrT="[Tekst]"/>
      <dgm:spPr/>
      <dgm:t>
        <a:bodyPr/>
        <a:lstStyle/>
        <a:p>
          <a:r>
            <a:rPr lang="pl-PL" dirty="0"/>
            <a:t>Określenie planowanych efektów</a:t>
          </a:r>
        </a:p>
      </dgm:t>
    </dgm:pt>
    <dgm:pt modelId="{0545B1D5-9633-45CC-82D5-408FD4F43E6A}" type="parTrans" cxnId="{6BA0AC2F-6F47-44B2-BA6C-4733F00ED789}">
      <dgm:prSet/>
      <dgm:spPr/>
      <dgm:t>
        <a:bodyPr/>
        <a:lstStyle/>
        <a:p>
          <a:endParaRPr lang="pl-PL"/>
        </a:p>
      </dgm:t>
    </dgm:pt>
    <dgm:pt modelId="{00F8182B-CEB0-4C56-A799-99642E8C6CBE}" type="sibTrans" cxnId="{6BA0AC2F-6F47-44B2-BA6C-4733F00ED789}">
      <dgm:prSet/>
      <dgm:spPr/>
      <dgm:t>
        <a:bodyPr/>
        <a:lstStyle/>
        <a:p>
          <a:endParaRPr lang="pl-PL"/>
        </a:p>
      </dgm:t>
    </dgm:pt>
    <dgm:pt modelId="{DB9132B8-8151-4A5D-9E65-C73B743C997F}">
      <dgm:prSet phldrT="[Tekst]"/>
      <dgm:spPr/>
      <dgm:t>
        <a:bodyPr/>
        <a:lstStyle/>
        <a:p>
          <a:r>
            <a:rPr lang="pl-PL" dirty="0"/>
            <a:t>Ustalenia praktyczne</a:t>
          </a:r>
        </a:p>
      </dgm:t>
    </dgm:pt>
    <dgm:pt modelId="{8F7E71EA-788E-406E-9960-7C123A2A4E29}" type="parTrans" cxnId="{E2EFBA45-3B34-4C25-B08F-7699EF3F4D64}">
      <dgm:prSet/>
      <dgm:spPr/>
      <dgm:t>
        <a:bodyPr/>
        <a:lstStyle/>
        <a:p>
          <a:endParaRPr lang="pl-PL"/>
        </a:p>
      </dgm:t>
    </dgm:pt>
    <dgm:pt modelId="{DBEED2D7-6001-43FF-926A-CB6C9546AFAA}" type="sibTrans" cxnId="{E2EFBA45-3B34-4C25-B08F-7699EF3F4D64}">
      <dgm:prSet/>
      <dgm:spPr/>
      <dgm:t>
        <a:bodyPr/>
        <a:lstStyle/>
        <a:p>
          <a:endParaRPr lang="pl-PL"/>
        </a:p>
      </dgm:t>
    </dgm:pt>
    <dgm:pt modelId="{0612EE79-1731-48C3-99EF-C70C30B8664A}">
      <dgm:prSet phldrT="[Tekst]"/>
      <dgm:spPr/>
      <dgm:t>
        <a:bodyPr/>
        <a:lstStyle/>
        <a:p>
          <a:r>
            <a:rPr lang="pl-PL" dirty="0"/>
            <a:t>DZIAŁANIA NASTĘPCZE</a:t>
          </a:r>
        </a:p>
      </dgm:t>
    </dgm:pt>
    <dgm:pt modelId="{997078CC-C9FD-4FC7-B6CA-17EA74A23DE3}" type="parTrans" cxnId="{3EF2FB5F-4EC8-4167-9794-B85B9FF28122}">
      <dgm:prSet/>
      <dgm:spPr/>
      <dgm:t>
        <a:bodyPr/>
        <a:lstStyle/>
        <a:p>
          <a:endParaRPr lang="pl-PL"/>
        </a:p>
      </dgm:t>
    </dgm:pt>
    <dgm:pt modelId="{A253178F-5B04-4362-8BA1-EBBA1E9E31C9}" type="sibTrans" cxnId="{3EF2FB5F-4EC8-4167-9794-B85B9FF28122}">
      <dgm:prSet/>
      <dgm:spPr/>
      <dgm:t>
        <a:bodyPr/>
        <a:lstStyle/>
        <a:p>
          <a:endParaRPr lang="pl-PL"/>
        </a:p>
      </dgm:t>
    </dgm:pt>
    <dgm:pt modelId="{FF0635DA-CA32-4074-B75C-EBC7F10EA6E9}">
      <dgm:prSet phldrT="[Tekst]"/>
      <dgm:spPr/>
      <dgm:t>
        <a:bodyPr/>
        <a:lstStyle/>
        <a:p>
          <a:r>
            <a:rPr lang="pl-PL" dirty="0"/>
            <a:t>Ocena działań</a:t>
          </a:r>
        </a:p>
      </dgm:t>
    </dgm:pt>
    <dgm:pt modelId="{D42605A7-BBBE-4BBE-AF9D-FB1C53FAC774}" type="parTrans" cxnId="{42E96A4C-7CB4-4056-9D85-E4041F39580F}">
      <dgm:prSet/>
      <dgm:spPr/>
      <dgm:t>
        <a:bodyPr/>
        <a:lstStyle/>
        <a:p>
          <a:endParaRPr lang="pl-PL"/>
        </a:p>
      </dgm:t>
    </dgm:pt>
    <dgm:pt modelId="{E41C3F99-A193-4F89-8506-C5C88D5C9F39}" type="sibTrans" cxnId="{42E96A4C-7CB4-4056-9D85-E4041F39580F}">
      <dgm:prSet/>
      <dgm:spPr/>
      <dgm:t>
        <a:bodyPr/>
        <a:lstStyle/>
        <a:p>
          <a:endParaRPr lang="pl-PL"/>
        </a:p>
      </dgm:t>
    </dgm:pt>
    <dgm:pt modelId="{AF8DBABC-6EE4-4123-BFE1-F610FF5B1AED}">
      <dgm:prSet phldrT="[Tekst]"/>
      <dgm:spPr/>
      <dgm:t>
        <a:bodyPr/>
        <a:lstStyle/>
        <a:p>
          <a:r>
            <a:rPr lang="pl-PL" dirty="0"/>
            <a:t>Upowszechnianie</a:t>
          </a:r>
        </a:p>
      </dgm:t>
    </dgm:pt>
    <dgm:pt modelId="{40DED619-45FA-4A8B-B9FC-194DBE4574D0}" type="parTrans" cxnId="{ACCA5E3D-E564-4F14-AE94-A85DF077AA13}">
      <dgm:prSet/>
      <dgm:spPr/>
      <dgm:t>
        <a:bodyPr/>
        <a:lstStyle/>
        <a:p>
          <a:endParaRPr lang="pl-PL"/>
        </a:p>
      </dgm:t>
    </dgm:pt>
    <dgm:pt modelId="{9E4F47F8-9213-48F9-AB42-2F64ED1E0F3F}" type="sibTrans" cxnId="{ACCA5E3D-E564-4F14-AE94-A85DF077AA13}">
      <dgm:prSet/>
      <dgm:spPr/>
      <dgm:t>
        <a:bodyPr/>
        <a:lstStyle/>
        <a:p>
          <a:endParaRPr lang="pl-PL"/>
        </a:p>
      </dgm:t>
    </dgm:pt>
    <dgm:pt modelId="{B93613FC-0C73-4128-B800-2C3E6A465546}">
      <dgm:prSet phldrT="[Tekst]"/>
      <dgm:spPr/>
      <dgm:t>
        <a:bodyPr/>
        <a:lstStyle/>
        <a:p>
          <a:r>
            <a:rPr lang="pl-PL" dirty="0"/>
            <a:t>Wdrożenie rezultatów</a:t>
          </a:r>
        </a:p>
      </dgm:t>
    </dgm:pt>
    <dgm:pt modelId="{78D721DE-E5AC-45DD-A85B-0BCB1DF7724B}" type="parTrans" cxnId="{4BF91595-55D0-49BB-A2E5-FCE483DC80BE}">
      <dgm:prSet/>
      <dgm:spPr/>
      <dgm:t>
        <a:bodyPr/>
        <a:lstStyle/>
        <a:p>
          <a:endParaRPr lang="pl-PL"/>
        </a:p>
      </dgm:t>
    </dgm:pt>
    <dgm:pt modelId="{342D58A0-5990-4FCF-877B-29FBD458A9B9}" type="sibTrans" cxnId="{4BF91595-55D0-49BB-A2E5-FCE483DC80BE}">
      <dgm:prSet/>
      <dgm:spPr/>
      <dgm:t>
        <a:bodyPr/>
        <a:lstStyle/>
        <a:p>
          <a:endParaRPr lang="pl-PL"/>
        </a:p>
      </dgm:t>
    </dgm:pt>
    <dgm:pt modelId="{B4833C52-50F9-4695-90FC-450CBE4F8C8B}" type="pres">
      <dgm:prSet presAssocID="{D24EBC2E-BEA4-47A9-BAD1-CFA062FFB344}" presName="Name0" presStyleCnt="0">
        <dgm:presLayoutVars>
          <dgm:dir/>
          <dgm:animLvl val="lvl"/>
          <dgm:resizeHandles val="exact"/>
        </dgm:presLayoutVars>
      </dgm:prSet>
      <dgm:spPr/>
    </dgm:pt>
    <dgm:pt modelId="{F5AD4C31-A68F-46EB-A034-EE4051700F32}" type="pres">
      <dgm:prSet presAssocID="{D24EBC2E-BEA4-47A9-BAD1-CFA062FFB344}" presName="tSp" presStyleCnt="0"/>
      <dgm:spPr/>
    </dgm:pt>
    <dgm:pt modelId="{D90874BA-A877-4F29-8C3D-749AE500E2B8}" type="pres">
      <dgm:prSet presAssocID="{D24EBC2E-BEA4-47A9-BAD1-CFA062FFB344}" presName="bSp" presStyleCnt="0"/>
      <dgm:spPr/>
    </dgm:pt>
    <dgm:pt modelId="{5D40E512-A0AB-42BA-B769-4CC3B4737CEF}" type="pres">
      <dgm:prSet presAssocID="{D24EBC2E-BEA4-47A9-BAD1-CFA062FFB344}" presName="process" presStyleCnt="0"/>
      <dgm:spPr/>
    </dgm:pt>
    <dgm:pt modelId="{67550ACE-CEFA-4285-92C8-B6D4F1CC3693}" type="pres">
      <dgm:prSet presAssocID="{8EB69B13-BB07-44F0-920D-D642D5985A61}" presName="composite1" presStyleCnt="0"/>
      <dgm:spPr/>
    </dgm:pt>
    <dgm:pt modelId="{5FD8ECF9-5996-4C13-A734-CB74D7CDD8F6}" type="pres">
      <dgm:prSet presAssocID="{8EB69B13-BB07-44F0-920D-D642D5985A61}" presName="dummyNode1" presStyleLbl="node1" presStyleIdx="0" presStyleCnt="4"/>
      <dgm:spPr/>
    </dgm:pt>
    <dgm:pt modelId="{C9F2813B-1D03-4928-AB3C-7BC536853DA4}" type="pres">
      <dgm:prSet presAssocID="{8EB69B13-BB07-44F0-920D-D642D5985A61}" presName="childNode1" presStyleLbl="bgAcc1" presStyleIdx="0" presStyleCnt="4">
        <dgm:presLayoutVars>
          <dgm:bulletEnabled val="1"/>
        </dgm:presLayoutVars>
      </dgm:prSet>
      <dgm:spPr/>
    </dgm:pt>
    <dgm:pt modelId="{BF1C0C4A-25AB-43C1-AF41-265D7E8853CC}" type="pres">
      <dgm:prSet presAssocID="{8EB69B13-BB07-44F0-920D-D642D5985A61}" presName="childNode1tx" presStyleLbl="bgAcc1" presStyleIdx="0" presStyleCnt="4">
        <dgm:presLayoutVars>
          <dgm:bulletEnabled val="1"/>
        </dgm:presLayoutVars>
      </dgm:prSet>
      <dgm:spPr/>
    </dgm:pt>
    <dgm:pt modelId="{8EBEF41E-D4D9-41D0-B310-3688D6AFC8DE}" type="pres">
      <dgm:prSet presAssocID="{8EB69B13-BB07-44F0-920D-D642D5985A61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182FCB86-35AE-42F6-9550-8FE0D883CD82}" type="pres">
      <dgm:prSet presAssocID="{8EB69B13-BB07-44F0-920D-D642D5985A61}" presName="connSite1" presStyleCnt="0"/>
      <dgm:spPr/>
    </dgm:pt>
    <dgm:pt modelId="{F602C686-D08F-4348-989F-FD71DFF80FCF}" type="pres">
      <dgm:prSet presAssocID="{3DCFA4EF-3D39-4F65-ABF4-EBB15D000B1E}" presName="Name9" presStyleLbl="sibTrans2D1" presStyleIdx="0" presStyleCnt="3"/>
      <dgm:spPr/>
    </dgm:pt>
    <dgm:pt modelId="{863F54A6-6469-4191-BA09-959B90865332}" type="pres">
      <dgm:prSet presAssocID="{61BA3758-FEE7-4858-BF68-E70B987B583D}" presName="composite2" presStyleCnt="0"/>
      <dgm:spPr/>
    </dgm:pt>
    <dgm:pt modelId="{21DA191A-A7E4-4817-8881-5386D197C8A6}" type="pres">
      <dgm:prSet presAssocID="{61BA3758-FEE7-4858-BF68-E70B987B583D}" presName="dummyNode2" presStyleLbl="node1" presStyleIdx="0" presStyleCnt="4"/>
      <dgm:spPr/>
    </dgm:pt>
    <dgm:pt modelId="{87A9ED82-9393-4395-AB04-81968E1C9592}" type="pres">
      <dgm:prSet presAssocID="{61BA3758-FEE7-4858-BF68-E70B987B583D}" presName="childNode2" presStyleLbl="bgAcc1" presStyleIdx="1" presStyleCnt="4">
        <dgm:presLayoutVars>
          <dgm:bulletEnabled val="1"/>
        </dgm:presLayoutVars>
      </dgm:prSet>
      <dgm:spPr/>
    </dgm:pt>
    <dgm:pt modelId="{93EEF70F-34C3-4740-BD18-9BC01ACBF935}" type="pres">
      <dgm:prSet presAssocID="{61BA3758-FEE7-4858-BF68-E70B987B583D}" presName="childNode2tx" presStyleLbl="bgAcc1" presStyleIdx="1" presStyleCnt="4">
        <dgm:presLayoutVars>
          <dgm:bulletEnabled val="1"/>
        </dgm:presLayoutVars>
      </dgm:prSet>
      <dgm:spPr/>
    </dgm:pt>
    <dgm:pt modelId="{2F07EF3A-DC47-41BD-8CB3-C8A809330B8A}" type="pres">
      <dgm:prSet presAssocID="{61BA3758-FEE7-4858-BF68-E70B987B583D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F04FAB4C-064F-4149-9C5A-D722AD1F2D6B}" type="pres">
      <dgm:prSet presAssocID="{61BA3758-FEE7-4858-BF68-E70B987B583D}" presName="connSite2" presStyleCnt="0"/>
      <dgm:spPr/>
    </dgm:pt>
    <dgm:pt modelId="{74E5F7FE-05C5-407C-967E-32A70A36CBFD}" type="pres">
      <dgm:prSet presAssocID="{0EEE7F77-29FA-477C-AEAF-F0DFE102865B}" presName="Name18" presStyleLbl="sibTrans2D1" presStyleIdx="1" presStyleCnt="3"/>
      <dgm:spPr/>
    </dgm:pt>
    <dgm:pt modelId="{9CAF5939-957E-4699-9A83-B9EE952D6CD8}" type="pres">
      <dgm:prSet presAssocID="{35CD6DA1-E15B-4560-B41E-C2075CDEB789}" presName="composite1" presStyleCnt="0"/>
      <dgm:spPr/>
    </dgm:pt>
    <dgm:pt modelId="{D18AFEDE-FE42-46F8-8752-1A9D6F4D97AE}" type="pres">
      <dgm:prSet presAssocID="{35CD6DA1-E15B-4560-B41E-C2075CDEB789}" presName="dummyNode1" presStyleLbl="node1" presStyleIdx="1" presStyleCnt="4"/>
      <dgm:spPr/>
    </dgm:pt>
    <dgm:pt modelId="{0859BE74-6571-4C19-BBE2-79F88FE90890}" type="pres">
      <dgm:prSet presAssocID="{35CD6DA1-E15B-4560-B41E-C2075CDEB789}" presName="childNode1" presStyleLbl="bgAcc1" presStyleIdx="2" presStyleCnt="4">
        <dgm:presLayoutVars>
          <dgm:bulletEnabled val="1"/>
        </dgm:presLayoutVars>
      </dgm:prSet>
      <dgm:spPr/>
    </dgm:pt>
    <dgm:pt modelId="{619D6A77-6C90-4FAE-A50D-46727164994C}" type="pres">
      <dgm:prSet presAssocID="{35CD6DA1-E15B-4560-B41E-C2075CDEB789}" presName="childNode1tx" presStyleLbl="bgAcc1" presStyleIdx="2" presStyleCnt="4">
        <dgm:presLayoutVars>
          <dgm:bulletEnabled val="1"/>
        </dgm:presLayoutVars>
      </dgm:prSet>
      <dgm:spPr/>
    </dgm:pt>
    <dgm:pt modelId="{2D0D4831-390F-47DB-B8C9-2C9098E09695}" type="pres">
      <dgm:prSet presAssocID="{35CD6DA1-E15B-4560-B41E-C2075CDEB789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7D1198FD-F3F6-4913-8C6F-C7E7EA09B007}" type="pres">
      <dgm:prSet presAssocID="{35CD6DA1-E15B-4560-B41E-C2075CDEB789}" presName="connSite1" presStyleCnt="0"/>
      <dgm:spPr/>
    </dgm:pt>
    <dgm:pt modelId="{45A11B5E-FF4D-4F47-A7B5-01F65115A1BD}" type="pres">
      <dgm:prSet presAssocID="{8D027B1E-61FF-41FB-9C73-F3EABE5AE1DC}" presName="Name9" presStyleLbl="sibTrans2D1" presStyleIdx="2" presStyleCnt="3"/>
      <dgm:spPr/>
    </dgm:pt>
    <dgm:pt modelId="{8CA64684-CE35-479A-AEEF-0D6C18B4A166}" type="pres">
      <dgm:prSet presAssocID="{0612EE79-1731-48C3-99EF-C70C30B8664A}" presName="composite2" presStyleCnt="0"/>
      <dgm:spPr/>
    </dgm:pt>
    <dgm:pt modelId="{C340E965-B39E-4E22-9E54-270029B0847A}" type="pres">
      <dgm:prSet presAssocID="{0612EE79-1731-48C3-99EF-C70C30B8664A}" presName="dummyNode2" presStyleLbl="node1" presStyleIdx="2" presStyleCnt="4"/>
      <dgm:spPr/>
    </dgm:pt>
    <dgm:pt modelId="{4A9D49BA-362E-4529-8E04-5CC4FAF16471}" type="pres">
      <dgm:prSet presAssocID="{0612EE79-1731-48C3-99EF-C70C30B8664A}" presName="childNode2" presStyleLbl="bgAcc1" presStyleIdx="3" presStyleCnt="4">
        <dgm:presLayoutVars>
          <dgm:bulletEnabled val="1"/>
        </dgm:presLayoutVars>
      </dgm:prSet>
      <dgm:spPr/>
    </dgm:pt>
    <dgm:pt modelId="{5D16B17A-1421-443C-9F5E-EAB01D8F1AD1}" type="pres">
      <dgm:prSet presAssocID="{0612EE79-1731-48C3-99EF-C70C30B8664A}" presName="childNode2tx" presStyleLbl="bgAcc1" presStyleIdx="3" presStyleCnt="4">
        <dgm:presLayoutVars>
          <dgm:bulletEnabled val="1"/>
        </dgm:presLayoutVars>
      </dgm:prSet>
      <dgm:spPr/>
    </dgm:pt>
    <dgm:pt modelId="{19585601-34C5-4A20-A171-A22CB7790CBC}" type="pres">
      <dgm:prSet presAssocID="{0612EE79-1731-48C3-99EF-C70C30B8664A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F8A390A9-8DC8-4F3C-9542-18ACF8A2E956}" type="pres">
      <dgm:prSet presAssocID="{0612EE79-1731-48C3-99EF-C70C30B8664A}" presName="connSite2" presStyleCnt="0"/>
      <dgm:spPr/>
    </dgm:pt>
  </dgm:ptLst>
  <dgm:cxnLst>
    <dgm:cxn modelId="{A0C8FB00-5895-4BCD-90F2-4500AC352666}" type="presOf" srcId="{B93613FC-0C73-4128-B800-2C3E6A465546}" destId="{5D16B17A-1421-443C-9F5E-EAB01D8F1AD1}" srcOrd="1" destOrd="2" presId="urn:microsoft.com/office/officeart/2005/8/layout/hProcess4"/>
    <dgm:cxn modelId="{8FABEF04-0D2D-4F98-AD1B-B5F1F3139680}" type="presOf" srcId="{B93613FC-0C73-4128-B800-2C3E6A465546}" destId="{4A9D49BA-362E-4529-8E04-5CC4FAF16471}" srcOrd="0" destOrd="2" presId="urn:microsoft.com/office/officeart/2005/8/layout/hProcess4"/>
    <dgm:cxn modelId="{A20CBC07-7DA2-4461-A1AC-3F06AE6521AB}" type="presOf" srcId="{FF0635DA-CA32-4074-B75C-EBC7F10EA6E9}" destId="{4A9D49BA-362E-4529-8E04-5CC4FAF16471}" srcOrd="0" destOrd="0" presId="urn:microsoft.com/office/officeart/2005/8/layout/hProcess4"/>
    <dgm:cxn modelId="{266FA90F-373C-4553-A05F-ED44D14F5E97}" type="presOf" srcId="{EE60FCBE-846A-4CAD-B56B-3FAD5925032D}" destId="{BF1C0C4A-25AB-43C1-AF41-265D7E8853CC}" srcOrd="1" destOrd="3" presId="urn:microsoft.com/office/officeart/2005/8/layout/hProcess4"/>
    <dgm:cxn modelId="{E6E5BE1A-246A-4701-96FD-DA4A6F047CB0}" type="presOf" srcId="{C47CBE6B-E88D-42CB-9536-0DAA43A34FC9}" destId="{BF1C0C4A-25AB-43C1-AF41-265D7E8853CC}" srcOrd="1" destOrd="1" presId="urn:microsoft.com/office/officeart/2005/8/layout/hProcess4"/>
    <dgm:cxn modelId="{8E70D11B-D1A7-4541-B957-43DEC808898B}" type="presOf" srcId="{B285D31D-64D4-4FEF-9211-63840BD5D033}" destId="{BF1C0C4A-25AB-43C1-AF41-265D7E8853CC}" srcOrd="1" destOrd="2" presId="urn:microsoft.com/office/officeart/2005/8/layout/hProcess4"/>
    <dgm:cxn modelId="{4C678D1F-64D7-4D8B-885C-D56A22227BA9}" type="presOf" srcId="{63F376EB-7424-48CC-89E3-01621442E08C}" destId="{619D6A77-6C90-4FAE-A50D-46727164994C}" srcOrd="1" destOrd="0" presId="urn:microsoft.com/office/officeart/2005/8/layout/hProcess4"/>
    <dgm:cxn modelId="{047A3526-5B34-4A02-A769-D5F549897F64}" srcId="{8EB69B13-BB07-44F0-920D-D642D5985A61}" destId="{994D3ABB-17E5-4A22-80AA-EEDC678230FD}" srcOrd="0" destOrd="0" parTransId="{6D51F9FD-4E66-46B1-B099-E668F21FB71C}" sibTransId="{68A28B89-0E20-44E5-A268-4A31E8DAF64A}"/>
    <dgm:cxn modelId="{149B2B2A-A096-4049-921D-08EF1C65E290}" type="presOf" srcId="{61BA3758-FEE7-4858-BF68-E70B987B583D}" destId="{2F07EF3A-DC47-41BD-8CB3-C8A809330B8A}" srcOrd="0" destOrd="0" presId="urn:microsoft.com/office/officeart/2005/8/layout/hProcess4"/>
    <dgm:cxn modelId="{6BA0AC2F-6F47-44B2-BA6C-4733F00ED789}" srcId="{8EB69B13-BB07-44F0-920D-D642D5985A61}" destId="{B285D31D-64D4-4FEF-9211-63840BD5D033}" srcOrd="2" destOrd="0" parTransId="{0545B1D5-9633-45CC-82D5-408FD4F43E6A}" sibTransId="{00F8182B-CEB0-4C56-A799-99642E8C6CBE}"/>
    <dgm:cxn modelId="{A1EEE035-EC40-4126-8DE4-FE82B4A7F924}" type="presOf" srcId="{DB9132B8-8151-4A5D-9E65-C73B743C997F}" destId="{87A9ED82-9393-4395-AB04-81968E1C9592}" srcOrd="0" destOrd="1" presId="urn:microsoft.com/office/officeart/2005/8/layout/hProcess4"/>
    <dgm:cxn modelId="{ACCA5E3D-E564-4F14-AE94-A85DF077AA13}" srcId="{0612EE79-1731-48C3-99EF-C70C30B8664A}" destId="{AF8DBABC-6EE4-4123-BFE1-F610FF5B1AED}" srcOrd="1" destOrd="0" parTransId="{40DED619-45FA-4A8B-B9FC-194DBE4574D0}" sibTransId="{9E4F47F8-9213-48F9-AB42-2F64ED1E0F3F}"/>
    <dgm:cxn modelId="{07C0063E-0959-468F-AF99-0CDA9D3FC947}" type="presOf" srcId="{BEB535E3-C3CD-4F95-81E6-AD460324E2DE}" destId="{93EEF70F-34C3-4740-BD18-9BC01ACBF935}" srcOrd="1" destOrd="0" presId="urn:microsoft.com/office/officeart/2005/8/layout/hProcess4"/>
    <dgm:cxn modelId="{F9C1AD5C-EE22-41E4-A1E5-ED3DCF43AE7E}" type="presOf" srcId="{994D3ABB-17E5-4A22-80AA-EEDC678230FD}" destId="{C9F2813B-1D03-4928-AB3C-7BC536853DA4}" srcOrd="0" destOrd="0" presId="urn:microsoft.com/office/officeart/2005/8/layout/hProcess4"/>
    <dgm:cxn modelId="{3EF2FB5F-4EC8-4167-9794-B85B9FF28122}" srcId="{D24EBC2E-BEA4-47A9-BAD1-CFA062FFB344}" destId="{0612EE79-1731-48C3-99EF-C70C30B8664A}" srcOrd="3" destOrd="0" parTransId="{997078CC-C9FD-4FC7-B6CA-17EA74A23DE3}" sibTransId="{A253178F-5B04-4362-8BA1-EBBA1E9E31C9}"/>
    <dgm:cxn modelId="{4B5F2442-1A86-4E61-8043-A8CFA9BB110D}" type="presOf" srcId="{B285D31D-64D4-4FEF-9211-63840BD5D033}" destId="{C9F2813B-1D03-4928-AB3C-7BC536853DA4}" srcOrd="0" destOrd="2" presId="urn:microsoft.com/office/officeart/2005/8/layout/hProcess4"/>
    <dgm:cxn modelId="{86929B45-C1A3-4C55-B27E-7EC9839F1D53}" type="presOf" srcId="{994D3ABB-17E5-4A22-80AA-EEDC678230FD}" destId="{BF1C0C4A-25AB-43C1-AF41-265D7E8853CC}" srcOrd="1" destOrd="0" presId="urn:microsoft.com/office/officeart/2005/8/layout/hProcess4"/>
    <dgm:cxn modelId="{E2EFBA45-3B34-4C25-B08F-7699EF3F4D64}" srcId="{61BA3758-FEE7-4858-BF68-E70B987B583D}" destId="{DB9132B8-8151-4A5D-9E65-C73B743C997F}" srcOrd="1" destOrd="0" parTransId="{8F7E71EA-788E-406E-9960-7C123A2A4E29}" sibTransId="{DBEED2D7-6001-43FF-926A-CB6C9546AFAA}"/>
    <dgm:cxn modelId="{EA77B247-5C21-47DE-8E2C-D930EF8E36D0}" type="presOf" srcId="{3DCFA4EF-3D39-4F65-ABF4-EBB15D000B1E}" destId="{F602C686-D08F-4348-989F-FD71DFF80FCF}" srcOrd="0" destOrd="0" presId="urn:microsoft.com/office/officeart/2005/8/layout/hProcess4"/>
    <dgm:cxn modelId="{BBC91548-0481-4660-8C8C-F9E5E53D75BF}" srcId="{D24EBC2E-BEA4-47A9-BAD1-CFA062FFB344}" destId="{35CD6DA1-E15B-4560-B41E-C2075CDEB789}" srcOrd="2" destOrd="0" parTransId="{6872C8B1-2755-4636-80FF-84DE0E31BDB4}" sibTransId="{8D027B1E-61FF-41FB-9C73-F3EABE5AE1DC}"/>
    <dgm:cxn modelId="{D6312B6A-09A2-437F-A7CC-649D5F71510D}" type="presOf" srcId="{EE60FCBE-846A-4CAD-B56B-3FAD5925032D}" destId="{C9F2813B-1D03-4928-AB3C-7BC536853DA4}" srcOrd="0" destOrd="3" presId="urn:microsoft.com/office/officeart/2005/8/layout/hProcess4"/>
    <dgm:cxn modelId="{42E96A4C-7CB4-4056-9D85-E4041F39580F}" srcId="{0612EE79-1731-48C3-99EF-C70C30B8664A}" destId="{FF0635DA-CA32-4074-B75C-EBC7F10EA6E9}" srcOrd="0" destOrd="0" parTransId="{D42605A7-BBBE-4BBE-AF9D-FB1C53FAC774}" sibTransId="{E41C3F99-A193-4F89-8506-C5C88D5C9F39}"/>
    <dgm:cxn modelId="{88F5974C-E765-435C-B84E-738702BF15BE}" type="presOf" srcId="{DB9132B8-8151-4A5D-9E65-C73B743C997F}" destId="{93EEF70F-34C3-4740-BD18-9BC01ACBF935}" srcOrd="1" destOrd="1" presId="urn:microsoft.com/office/officeart/2005/8/layout/hProcess4"/>
    <dgm:cxn modelId="{70F2EA6C-E295-4ACA-AE5A-5D0320D4A1F2}" type="presOf" srcId="{0612EE79-1731-48C3-99EF-C70C30B8664A}" destId="{19585601-34C5-4A20-A171-A22CB7790CBC}" srcOrd="0" destOrd="0" presId="urn:microsoft.com/office/officeart/2005/8/layout/hProcess4"/>
    <dgm:cxn modelId="{8C81EA6D-D1CD-47C5-97CB-FC2EE9F40E01}" type="presOf" srcId="{D24EBC2E-BEA4-47A9-BAD1-CFA062FFB344}" destId="{B4833C52-50F9-4695-90FC-450CBE4F8C8B}" srcOrd="0" destOrd="0" presId="urn:microsoft.com/office/officeart/2005/8/layout/hProcess4"/>
    <dgm:cxn modelId="{5C43694E-4F50-4817-9BEC-8161319B7160}" srcId="{8EB69B13-BB07-44F0-920D-D642D5985A61}" destId="{C47CBE6B-E88D-42CB-9536-0DAA43A34FC9}" srcOrd="1" destOrd="0" parTransId="{BB5F7F88-4540-4C27-9A14-99C73A069C76}" sibTransId="{D74EF167-C1DC-4974-985E-C36C75252F7E}"/>
    <dgm:cxn modelId="{56FBA66F-8058-4101-9128-F2DA005626F0}" srcId="{61BA3758-FEE7-4858-BF68-E70B987B583D}" destId="{ADD4C70E-3A08-42A7-8B82-64E3E969B06D}" srcOrd="2" destOrd="0" parTransId="{520B9174-66D9-4572-AA31-F809A10C0F2F}" sibTransId="{D4594A9F-9628-4975-9CF9-88BFD8AF7D8C}"/>
    <dgm:cxn modelId="{C765CA52-2690-4B90-B152-59D253690BE5}" type="presOf" srcId="{BEB535E3-C3CD-4F95-81E6-AD460324E2DE}" destId="{87A9ED82-9393-4395-AB04-81968E1C9592}" srcOrd="0" destOrd="0" presId="urn:microsoft.com/office/officeart/2005/8/layout/hProcess4"/>
    <dgm:cxn modelId="{A7C95C57-FB3C-4E15-AA04-7FDCA16BF7C8}" type="presOf" srcId="{0EEE7F77-29FA-477C-AEAF-F0DFE102865B}" destId="{74E5F7FE-05C5-407C-967E-32A70A36CBFD}" srcOrd="0" destOrd="0" presId="urn:microsoft.com/office/officeart/2005/8/layout/hProcess4"/>
    <dgm:cxn modelId="{D67DFA77-79AA-4908-B264-E6CC5ADC7501}" type="presOf" srcId="{35CD6DA1-E15B-4560-B41E-C2075CDEB789}" destId="{2D0D4831-390F-47DB-B8C9-2C9098E09695}" srcOrd="0" destOrd="0" presId="urn:microsoft.com/office/officeart/2005/8/layout/hProcess4"/>
    <dgm:cxn modelId="{E8B8DA78-2FFB-47C1-9CBF-64B23F6A50D4}" srcId="{8EB69B13-BB07-44F0-920D-D642D5985A61}" destId="{EE60FCBE-846A-4CAD-B56B-3FAD5925032D}" srcOrd="3" destOrd="0" parTransId="{2D366717-4E50-44FD-AB8A-105D2E1876E7}" sibTransId="{64215DC2-C0F6-44DD-B9FF-EE9BFD564FA0}"/>
    <dgm:cxn modelId="{B353A37C-7D0C-49B4-B501-622E7D87FAD2}" type="presOf" srcId="{AF8DBABC-6EE4-4123-BFE1-F610FF5B1AED}" destId="{4A9D49BA-362E-4529-8E04-5CC4FAF16471}" srcOrd="0" destOrd="1" presId="urn:microsoft.com/office/officeart/2005/8/layout/hProcess4"/>
    <dgm:cxn modelId="{3470B683-64F5-4CEF-B33A-90494DE570B1}" srcId="{35CD6DA1-E15B-4560-B41E-C2075CDEB789}" destId="{63F376EB-7424-48CC-89E3-01621442E08C}" srcOrd="0" destOrd="0" parTransId="{07625714-AD26-4AF2-ACD2-24B5C00C1CB2}" sibTransId="{FB8598AF-3B4E-4F8B-9ADF-F759CA7FFFDB}"/>
    <dgm:cxn modelId="{D7373984-EE23-4245-9455-8831E63C726C}" type="presOf" srcId="{AF8DBABC-6EE4-4123-BFE1-F610FF5B1AED}" destId="{5D16B17A-1421-443C-9F5E-EAB01D8F1AD1}" srcOrd="1" destOrd="1" presId="urn:microsoft.com/office/officeart/2005/8/layout/hProcess4"/>
    <dgm:cxn modelId="{3C24D285-4B4D-447C-83B9-38CB5056A86B}" type="presOf" srcId="{FF0635DA-CA32-4074-B75C-EBC7F10EA6E9}" destId="{5D16B17A-1421-443C-9F5E-EAB01D8F1AD1}" srcOrd="1" destOrd="0" presId="urn:microsoft.com/office/officeart/2005/8/layout/hProcess4"/>
    <dgm:cxn modelId="{AB3F7588-409A-48E0-8BD8-DA62494AF6C2}" type="presOf" srcId="{ADD4C70E-3A08-42A7-8B82-64E3E969B06D}" destId="{93EEF70F-34C3-4740-BD18-9BC01ACBF935}" srcOrd="1" destOrd="2" presId="urn:microsoft.com/office/officeart/2005/8/layout/hProcess4"/>
    <dgm:cxn modelId="{4BF91595-55D0-49BB-A2E5-FCE483DC80BE}" srcId="{0612EE79-1731-48C3-99EF-C70C30B8664A}" destId="{B93613FC-0C73-4128-B800-2C3E6A465546}" srcOrd="2" destOrd="0" parTransId="{78D721DE-E5AC-45DD-A85B-0BCB1DF7724B}" sibTransId="{342D58A0-5990-4FCF-877B-29FBD458A9B9}"/>
    <dgm:cxn modelId="{B6855D96-6642-46EA-8C94-FC613420F3E0}" srcId="{61BA3758-FEE7-4858-BF68-E70B987B583D}" destId="{BEB535E3-C3CD-4F95-81E6-AD460324E2DE}" srcOrd="0" destOrd="0" parTransId="{476EC41A-34F0-4A81-831F-DD8ECE5B9CC1}" sibTransId="{2A5DBE4E-57A8-4BE9-9BBE-D10AEB820C9D}"/>
    <dgm:cxn modelId="{3D75AB9C-68F7-4D61-8C3C-D8569BB7D11C}" type="presOf" srcId="{8D027B1E-61FF-41FB-9C73-F3EABE5AE1DC}" destId="{45A11B5E-FF4D-4F47-A7B5-01F65115A1BD}" srcOrd="0" destOrd="0" presId="urn:microsoft.com/office/officeart/2005/8/layout/hProcess4"/>
    <dgm:cxn modelId="{798A189E-78E4-49F5-B177-5F27013C1355}" type="presOf" srcId="{8EB69B13-BB07-44F0-920D-D642D5985A61}" destId="{8EBEF41E-D4D9-41D0-B310-3688D6AFC8DE}" srcOrd="0" destOrd="0" presId="urn:microsoft.com/office/officeart/2005/8/layout/hProcess4"/>
    <dgm:cxn modelId="{686539A2-D285-4053-A1B4-AC5F8770A09F}" type="presOf" srcId="{63F376EB-7424-48CC-89E3-01621442E08C}" destId="{0859BE74-6571-4C19-BBE2-79F88FE90890}" srcOrd="0" destOrd="0" presId="urn:microsoft.com/office/officeart/2005/8/layout/hProcess4"/>
    <dgm:cxn modelId="{00923FCB-53BE-4C78-96DB-B0C8F471114C}" type="presOf" srcId="{C47CBE6B-E88D-42CB-9536-0DAA43A34FC9}" destId="{C9F2813B-1D03-4928-AB3C-7BC536853DA4}" srcOrd="0" destOrd="1" presId="urn:microsoft.com/office/officeart/2005/8/layout/hProcess4"/>
    <dgm:cxn modelId="{E52BF3EB-DCBD-4A10-93E7-417395771696}" srcId="{D24EBC2E-BEA4-47A9-BAD1-CFA062FFB344}" destId="{8EB69B13-BB07-44F0-920D-D642D5985A61}" srcOrd="0" destOrd="0" parTransId="{455F127E-D035-4B9C-8413-1F0B1A13F9B0}" sibTransId="{3DCFA4EF-3D39-4F65-ABF4-EBB15D000B1E}"/>
    <dgm:cxn modelId="{A643F8EB-2985-466C-8461-A8C8E432F585}" type="presOf" srcId="{ADD4C70E-3A08-42A7-8B82-64E3E969B06D}" destId="{87A9ED82-9393-4395-AB04-81968E1C9592}" srcOrd="0" destOrd="2" presId="urn:microsoft.com/office/officeart/2005/8/layout/hProcess4"/>
    <dgm:cxn modelId="{B686B2FF-7AFC-4274-ACF5-4D18538CA48A}" srcId="{D24EBC2E-BEA4-47A9-BAD1-CFA062FFB344}" destId="{61BA3758-FEE7-4858-BF68-E70B987B583D}" srcOrd="1" destOrd="0" parTransId="{F78B8BDE-EFCD-45D0-90A4-126F85461D99}" sibTransId="{0EEE7F77-29FA-477C-AEAF-F0DFE102865B}"/>
    <dgm:cxn modelId="{0EB76B1D-42F4-4685-84C5-9BFE621CA6EB}" type="presParOf" srcId="{B4833C52-50F9-4695-90FC-450CBE4F8C8B}" destId="{F5AD4C31-A68F-46EB-A034-EE4051700F32}" srcOrd="0" destOrd="0" presId="urn:microsoft.com/office/officeart/2005/8/layout/hProcess4"/>
    <dgm:cxn modelId="{2F7CE3D3-6332-4BD4-B2CB-CAFB0EFC4F1F}" type="presParOf" srcId="{B4833C52-50F9-4695-90FC-450CBE4F8C8B}" destId="{D90874BA-A877-4F29-8C3D-749AE500E2B8}" srcOrd="1" destOrd="0" presId="urn:microsoft.com/office/officeart/2005/8/layout/hProcess4"/>
    <dgm:cxn modelId="{0ABC188D-A7E3-4B82-8E71-38BB40B7E19D}" type="presParOf" srcId="{B4833C52-50F9-4695-90FC-450CBE4F8C8B}" destId="{5D40E512-A0AB-42BA-B769-4CC3B4737CEF}" srcOrd="2" destOrd="0" presId="urn:microsoft.com/office/officeart/2005/8/layout/hProcess4"/>
    <dgm:cxn modelId="{A8ACF05F-6B85-47AC-B9D5-3AFD1E64178D}" type="presParOf" srcId="{5D40E512-A0AB-42BA-B769-4CC3B4737CEF}" destId="{67550ACE-CEFA-4285-92C8-B6D4F1CC3693}" srcOrd="0" destOrd="0" presId="urn:microsoft.com/office/officeart/2005/8/layout/hProcess4"/>
    <dgm:cxn modelId="{C4D972A8-0FD5-49FE-BB51-BAAA4B434ABF}" type="presParOf" srcId="{67550ACE-CEFA-4285-92C8-B6D4F1CC3693}" destId="{5FD8ECF9-5996-4C13-A734-CB74D7CDD8F6}" srcOrd="0" destOrd="0" presId="urn:microsoft.com/office/officeart/2005/8/layout/hProcess4"/>
    <dgm:cxn modelId="{D8A0CFCE-64FA-4790-8979-170D823A059C}" type="presParOf" srcId="{67550ACE-CEFA-4285-92C8-B6D4F1CC3693}" destId="{C9F2813B-1D03-4928-AB3C-7BC536853DA4}" srcOrd="1" destOrd="0" presId="urn:microsoft.com/office/officeart/2005/8/layout/hProcess4"/>
    <dgm:cxn modelId="{1265CE76-E99B-4747-8132-58C17056FA70}" type="presParOf" srcId="{67550ACE-CEFA-4285-92C8-B6D4F1CC3693}" destId="{BF1C0C4A-25AB-43C1-AF41-265D7E8853CC}" srcOrd="2" destOrd="0" presId="urn:microsoft.com/office/officeart/2005/8/layout/hProcess4"/>
    <dgm:cxn modelId="{6EAD060C-6795-4307-BB09-F5403C654520}" type="presParOf" srcId="{67550ACE-CEFA-4285-92C8-B6D4F1CC3693}" destId="{8EBEF41E-D4D9-41D0-B310-3688D6AFC8DE}" srcOrd="3" destOrd="0" presId="urn:microsoft.com/office/officeart/2005/8/layout/hProcess4"/>
    <dgm:cxn modelId="{E144A4E7-91A8-4C83-BF01-CBCD35500EEA}" type="presParOf" srcId="{67550ACE-CEFA-4285-92C8-B6D4F1CC3693}" destId="{182FCB86-35AE-42F6-9550-8FE0D883CD82}" srcOrd="4" destOrd="0" presId="urn:microsoft.com/office/officeart/2005/8/layout/hProcess4"/>
    <dgm:cxn modelId="{0365A7E3-B28E-4A51-A44F-359AC804EE32}" type="presParOf" srcId="{5D40E512-A0AB-42BA-B769-4CC3B4737CEF}" destId="{F602C686-D08F-4348-989F-FD71DFF80FCF}" srcOrd="1" destOrd="0" presId="urn:microsoft.com/office/officeart/2005/8/layout/hProcess4"/>
    <dgm:cxn modelId="{FC3DBA8D-7619-4C59-B0A0-EF9A6FA40C4F}" type="presParOf" srcId="{5D40E512-A0AB-42BA-B769-4CC3B4737CEF}" destId="{863F54A6-6469-4191-BA09-959B90865332}" srcOrd="2" destOrd="0" presId="urn:microsoft.com/office/officeart/2005/8/layout/hProcess4"/>
    <dgm:cxn modelId="{80FF60F2-4333-416D-98CA-428CB58B0556}" type="presParOf" srcId="{863F54A6-6469-4191-BA09-959B90865332}" destId="{21DA191A-A7E4-4817-8881-5386D197C8A6}" srcOrd="0" destOrd="0" presId="urn:microsoft.com/office/officeart/2005/8/layout/hProcess4"/>
    <dgm:cxn modelId="{F8FEF02A-9AF7-4495-9DBA-9E2EADD2E714}" type="presParOf" srcId="{863F54A6-6469-4191-BA09-959B90865332}" destId="{87A9ED82-9393-4395-AB04-81968E1C9592}" srcOrd="1" destOrd="0" presId="urn:microsoft.com/office/officeart/2005/8/layout/hProcess4"/>
    <dgm:cxn modelId="{227F0419-D8F5-4CEF-93DB-EC3F2189B904}" type="presParOf" srcId="{863F54A6-6469-4191-BA09-959B90865332}" destId="{93EEF70F-34C3-4740-BD18-9BC01ACBF935}" srcOrd="2" destOrd="0" presId="urn:microsoft.com/office/officeart/2005/8/layout/hProcess4"/>
    <dgm:cxn modelId="{DB268184-9282-418B-85EA-4DC2C1E86B7A}" type="presParOf" srcId="{863F54A6-6469-4191-BA09-959B90865332}" destId="{2F07EF3A-DC47-41BD-8CB3-C8A809330B8A}" srcOrd="3" destOrd="0" presId="urn:microsoft.com/office/officeart/2005/8/layout/hProcess4"/>
    <dgm:cxn modelId="{B0051749-23DA-40AD-998A-8E920A434535}" type="presParOf" srcId="{863F54A6-6469-4191-BA09-959B90865332}" destId="{F04FAB4C-064F-4149-9C5A-D722AD1F2D6B}" srcOrd="4" destOrd="0" presId="urn:microsoft.com/office/officeart/2005/8/layout/hProcess4"/>
    <dgm:cxn modelId="{676A629E-192B-4CBB-9E04-5B1506F2BD30}" type="presParOf" srcId="{5D40E512-A0AB-42BA-B769-4CC3B4737CEF}" destId="{74E5F7FE-05C5-407C-967E-32A70A36CBFD}" srcOrd="3" destOrd="0" presId="urn:microsoft.com/office/officeart/2005/8/layout/hProcess4"/>
    <dgm:cxn modelId="{28314DFA-5CD7-4CEB-A13F-23779B439950}" type="presParOf" srcId="{5D40E512-A0AB-42BA-B769-4CC3B4737CEF}" destId="{9CAF5939-957E-4699-9A83-B9EE952D6CD8}" srcOrd="4" destOrd="0" presId="urn:microsoft.com/office/officeart/2005/8/layout/hProcess4"/>
    <dgm:cxn modelId="{ADB4A73B-3FB9-43FA-9837-C1BB7EFD7826}" type="presParOf" srcId="{9CAF5939-957E-4699-9A83-B9EE952D6CD8}" destId="{D18AFEDE-FE42-46F8-8752-1A9D6F4D97AE}" srcOrd="0" destOrd="0" presId="urn:microsoft.com/office/officeart/2005/8/layout/hProcess4"/>
    <dgm:cxn modelId="{32D153FD-9288-414B-8FAA-BBBBB79B1B13}" type="presParOf" srcId="{9CAF5939-957E-4699-9A83-B9EE952D6CD8}" destId="{0859BE74-6571-4C19-BBE2-79F88FE90890}" srcOrd="1" destOrd="0" presId="urn:microsoft.com/office/officeart/2005/8/layout/hProcess4"/>
    <dgm:cxn modelId="{B07438F3-13C4-4DBF-976C-5A6518A6C644}" type="presParOf" srcId="{9CAF5939-957E-4699-9A83-B9EE952D6CD8}" destId="{619D6A77-6C90-4FAE-A50D-46727164994C}" srcOrd="2" destOrd="0" presId="urn:microsoft.com/office/officeart/2005/8/layout/hProcess4"/>
    <dgm:cxn modelId="{811CD80C-34BE-47A8-8E30-E33F4DD404F2}" type="presParOf" srcId="{9CAF5939-957E-4699-9A83-B9EE952D6CD8}" destId="{2D0D4831-390F-47DB-B8C9-2C9098E09695}" srcOrd="3" destOrd="0" presId="urn:microsoft.com/office/officeart/2005/8/layout/hProcess4"/>
    <dgm:cxn modelId="{8D697772-A44A-43FB-B25E-85F5951FA188}" type="presParOf" srcId="{9CAF5939-957E-4699-9A83-B9EE952D6CD8}" destId="{7D1198FD-F3F6-4913-8C6F-C7E7EA09B007}" srcOrd="4" destOrd="0" presId="urn:microsoft.com/office/officeart/2005/8/layout/hProcess4"/>
    <dgm:cxn modelId="{35EC34E3-9C67-4B24-A776-5A36997B876D}" type="presParOf" srcId="{5D40E512-A0AB-42BA-B769-4CC3B4737CEF}" destId="{45A11B5E-FF4D-4F47-A7B5-01F65115A1BD}" srcOrd="5" destOrd="0" presId="urn:microsoft.com/office/officeart/2005/8/layout/hProcess4"/>
    <dgm:cxn modelId="{4614BA10-EF6D-424A-BC6C-D4E7D5F3EBB7}" type="presParOf" srcId="{5D40E512-A0AB-42BA-B769-4CC3B4737CEF}" destId="{8CA64684-CE35-479A-AEEF-0D6C18B4A166}" srcOrd="6" destOrd="0" presId="urn:microsoft.com/office/officeart/2005/8/layout/hProcess4"/>
    <dgm:cxn modelId="{EB72829B-5431-44DC-B3CA-F1DF8C91D006}" type="presParOf" srcId="{8CA64684-CE35-479A-AEEF-0D6C18B4A166}" destId="{C340E965-B39E-4E22-9E54-270029B0847A}" srcOrd="0" destOrd="0" presId="urn:microsoft.com/office/officeart/2005/8/layout/hProcess4"/>
    <dgm:cxn modelId="{BEF09220-1936-415D-B177-903B127A5F5D}" type="presParOf" srcId="{8CA64684-CE35-479A-AEEF-0D6C18B4A166}" destId="{4A9D49BA-362E-4529-8E04-5CC4FAF16471}" srcOrd="1" destOrd="0" presId="urn:microsoft.com/office/officeart/2005/8/layout/hProcess4"/>
    <dgm:cxn modelId="{D33F752C-3145-42AE-83FB-14E24FF06579}" type="presParOf" srcId="{8CA64684-CE35-479A-AEEF-0D6C18B4A166}" destId="{5D16B17A-1421-443C-9F5E-EAB01D8F1AD1}" srcOrd="2" destOrd="0" presId="urn:microsoft.com/office/officeart/2005/8/layout/hProcess4"/>
    <dgm:cxn modelId="{22293983-E344-4FFA-80DF-72036E0F6CF0}" type="presParOf" srcId="{8CA64684-CE35-479A-AEEF-0D6C18B4A166}" destId="{19585601-34C5-4A20-A171-A22CB7790CBC}" srcOrd="3" destOrd="0" presId="urn:microsoft.com/office/officeart/2005/8/layout/hProcess4"/>
    <dgm:cxn modelId="{3D17136C-667E-46EB-A269-73B75DE05D79}" type="presParOf" srcId="{8CA64684-CE35-479A-AEEF-0D6C18B4A166}" destId="{F8A390A9-8DC8-4F3C-9542-18ACF8A2E95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30A1AD-5D0C-4DD7-A24F-377725447DA6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FB9A738E-F78E-4A61-9064-FE8A0A13AC1D}">
      <dgm:prSet phldrT="[Tekst]" custT="1"/>
      <dgm:spPr/>
      <dgm:t>
        <a:bodyPr/>
        <a:lstStyle/>
        <a:p>
          <a:r>
            <a:rPr lang="pl-PL" sz="2800" dirty="0">
              <a:solidFill>
                <a:schemeClr val="tx1"/>
              </a:solidFill>
            </a:rPr>
            <a:t>Projekty wielostronne</a:t>
          </a:r>
        </a:p>
      </dgm:t>
    </dgm:pt>
    <dgm:pt modelId="{61F7BA48-8813-4597-B30D-306B036F0E5F}" type="parTrans" cxnId="{98FE0409-8315-4869-873F-5EEA2BCD020B}">
      <dgm:prSet/>
      <dgm:spPr/>
      <dgm:t>
        <a:bodyPr/>
        <a:lstStyle/>
        <a:p>
          <a:endParaRPr lang="pl-PL"/>
        </a:p>
      </dgm:t>
    </dgm:pt>
    <dgm:pt modelId="{2900AC14-8F23-43C5-A373-CF708CB0FED7}" type="sibTrans" cxnId="{98FE0409-8315-4869-873F-5EEA2BCD020B}">
      <dgm:prSet/>
      <dgm:spPr/>
      <dgm:t>
        <a:bodyPr/>
        <a:lstStyle/>
        <a:p>
          <a:endParaRPr lang="pl-PL"/>
        </a:p>
      </dgm:t>
    </dgm:pt>
    <dgm:pt modelId="{D5606903-5A8C-42E5-9993-8DD4BE628231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Sieci (Networks)	</a:t>
          </a:r>
        </a:p>
      </dgm:t>
    </dgm:pt>
    <dgm:pt modelId="{64AEF500-4010-4DC0-ADE1-5A8B52D9E63E}" type="parTrans" cxnId="{464D95A2-435D-40A2-8A03-A70867B61D98}">
      <dgm:prSet/>
      <dgm:spPr/>
      <dgm:t>
        <a:bodyPr/>
        <a:lstStyle/>
        <a:p>
          <a:endParaRPr lang="pl-PL"/>
        </a:p>
      </dgm:t>
    </dgm:pt>
    <dgm:pt modelId="{727831F4-ED54-4B02-AF2A-F849E1BE2492}" type="sibTrans" cxnId="{464D95A2-435D-40A2-8A03-A70867B61D98}">
      <dgm:prSet/>
      <dgm:spPr/>
      <dgm:t>
        <a:bodyPr/>
        <a:lstStyle/>
        <a:p>
          <a:endParaRPr lang="pl-PL"/>
        </a:p>
      </dgm:t>
    </dgm:pt>
    <dgm:pt modelId="{0FCC2334-5EC2-40AA-9F3F-468EBE62C9B4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Debaty </a:t>
          </a:r>
        </a:p>
      </dgm:t>
    </dgm:pt>
    <dgm:pt modelId="{7727C5F3-DFC8-420D-AEAA-E16FC34E460C}" type="parTrans" cxnId="{44B7AF7E-FFB5-4861-B788-0C9E5C02B733}">
      <dgm:prSet/>
      <dgm:spPr/>
      <dgm:t>
        <a:bodyPr/>
        <a:lstStyle/>
        <a:p>
          <a:endParaRPr lang="pl-PL"/>
        </a:p>
      </dgm:t>
    </dgm:pt>
    <dgm:pt modelId="{2C881673-027A-4A72-B8A3-56808492F921}" type="sibTrans" cxnId="{44B7AF7E-FFB5-4861-B788-0C9E5C02B733}">
      <dgm:prSet/>
      <dgm:spPr/>
      <dgm:t>
        <a:bodyPr/>
        <a:lstStyle/>
        <a:p>
          <a:endParaRPr lang="pl-PL"/>
        </a:p>
      </dgm:t>
    </dgm:pt>
    <dgm:pt modelId="{6FEEAEEE-0458-4B09-BE46-F296A6EE96DA}" type="pres">
      <dgm:prSet presAssocID="{9630A1AD-5D0C-4DD7-A24F-377725447DA6}" presName="composite" presStyleCnt="0">
        <dgm:presLayoutVars>
          <dgm:chMax val="1"/>
          <dgm:dir/>
          <dgm:resizeHandles val="exact"/>
        </dgm:presLayoutVars>
      </dgm:prSet>
      <dgm:spPr/>
    </dgm:pt>
    <dgm:pt modelId="{92C8FEA9-AF3C-4AAC-BB89-3294355DA72C}" type="pres">
      <dgm:prSet presAssocID="{FB9A738E-F78E-4A61-9064-FE8A0A13AC1D}" presName="roof" presStyleLbl="dkBgShp" presStyleIdx="0" presStyleCnt="2" custLinFactNeighborX="425" custLinFactNeighborY="0"/>
      <dgm:spPr/>
    </dgm:pt>
    <dgm:pt modelId="{E1CD0F93-1FD2-4617-87AE-8932575C87ED}" type="pres">
      <dgm:prSet presAssocID="{FB9A738E-F78E-4A61-9064-FE8A0A13AC1D}" presName="pillars" presStyleCnt="0"/>
      <dgm:spPr/>
    </dgm:pt>
    <dgm:pt modelId="{4EA69B75-EA06-448A-A4A0-31326E7A3AB7}" type="pres">
      <dgm:prSet presAssocID="{FB9A738E-F78E-4A61-9064-FE8A0A13AC1D}" presName="pillar1" presStyleLbl="node1" presStyleIdx="0" presStyleCnt="2">
        <dgm:presLayoutVars>
          <dgm:bulletEnabled val="1"/>
        </dgm:presLayoutVars>
      </dgm:prSet>
      <dgm:spPr/>
    </dgm:pt>
    <dgm:pt modelId="{D127ED3A-CFCD-4C36-829B-6A9D268687CE}" type="pres">
      <dgm:prSet presAssocID="{0FCC2334-5EC2-40AA-9F3F-468EBE62C9B4}" presName="pillarX" presStyleLbl="node1" presStyleIdx="1" presStyleCnt="2">
        <dgm:presLayoutVars>
          <dgm:bulletEnabled val="1"/>
        </dgm:presLayoutVars>
      </dgm:prSet>
      <dgm:spPr/>
    </dgm:pt>
    <dgm:pt modelId="{91465F22-B629-4DA5-8EBC-F493000B9110}" type="pres">
      <dgm:prSet presAssocID="{FB9A738E-F78E-4A61-9064-FE8A0A13AC1D}" presName="base" presStyleLbl="dkBgShp" presStyleIdx="1" presStyleCnt="2"/>
      <dgm:spPr/>
    </dgm:pt>
  </dgm:ptLst>
  <dgm:cxnLst>
    <dgm:cxn modelId="{98FE0409-8315-4869-873F-5EEA2BCD020B}" srcId="{9630A1AD-5D0C-4DD7-A24F-377725447DA6}" destId="{FB9A738E-F78E-4A61-9064-FE8A0A13AC1D}" srcOrd="0" destOrd="0" parTransId="{61F7BA48-8813-4597-B30D-306B036F0E5F}" sibTransId="{2900AC14-8F23-43C5-A373-CF708CB0FED7}"/>
    <dgm:cxn modelId="{40858A4D-A8AF-4516-B011-3A623FE31411}" type="presOf" srcId="{D5606903-5A8C-42E5-9993-8DD4BE628231}" destId="{4EA69B75-EA06-448A-A4A0-31326E7A3AB7}" srcOrd="0" destOrd="0" presId="urn:microsoft.com/office/officeart/2005/8/layout/hList3"/>
    <dgm:cxn modelId="{44B7AF7E-FFB5-4861-B788-0C9E5C02B733}" srcId="{FB9A738E-F78E-4A61-9064-FE8A0A13AC1D}" destId="{0FCC2334-5EC2-40AA-9F3F-468EBE62C9B4}" srcOrd="1" destOrd="0" parTransId="{7727C5F3-DFC8-420D-AEAA-E16FC34E460C}" sibTransId="{2C881673-027A-4A72-B8A3-56808492F921}"/>
    <dgm:cxn modelId="{464D95A2-435D-40A2-8A03-A70867B61D98}" srcId="{FB9A738E-F78E-4A61-9064-FE8A0A13AC1D}" destId="{D5606903-5A8C-42E5-9993-8DD4BE628231}" srcOrd="0" destOrd="0" parTransId="{64AEF500-4010-4DC0-ADE1-5A8B52D9E63E}" sibTransId="{727831F4-ED54-4B02-AF2A-F849E1BE2492}"/>
    <dgm:cxn modelId="{EFC29FA3-EEB2-4CBE-A390-465A5BC50977}" type="presOf" srcId="{FB9A738E-F78E-4A61-9064-FE8A0A13AC1D}" destId="{92C8FEA9-AF3C-4AAC-BB89-3294355DA72C}" srcOrd="0" destOrd="0" presId="urn:microsoft.com/office/officeart/2005/8/layout/hList3"/>
    <dgm:cxn modelId="{C842D4CE-228D-41EC-9C81-B1AD97DC37DD}" type="presOf" srcId="{9630A1AD-5D0C-4DD7-A24F-377725447DA6}" destId="{6FEEAEEE-0458-4B09-BE46-F296A6EE96DA}" srcOrd="0" destOrd="0" presId="urn:microsoft.com/office/officeart/2005/8/layout/hList3"/>
    <dgm:cxn modelId="{7F7C32E5-B047-4FDB-9A76-129869A5F0B4}" type="presOf" srcId="{0FCC2334-5EC2-40AA-9F3F-468EBE62C9B4}" destId="{D127ED3A-CFCD-4C36-829B-6A9D268687CE}" srcOrd="0" destOrd="0" presId="urn:microsoft.com/office/officeart/2005/8/layout/hList3"/>
    <dgm:cxn modelId="{E5173B3B-4991-447F-8A27-63D393AA042B}" type="presParOf" srcId="{6FEEAEEE-0458-4B09-BE46-F296A6EE96DA}" destId="{92C8FEA9-AF3C-4AAC-BB89-3294355DA72C}" srcOrd="0" destOrd="0" presId="urn:microsoft.com/office/officeart/2005/8/layout/hList3"/>
    <dgm:cxn modelId="{7A591600-246E-4E52-AABE-6E63F9B35893}" type="presParOf" srcId="{6FEEAEEE-0458-4B09-BE46-F296A6EE96DA}" destId="{E1CD0F93-1FD2-4617-87AE-8932575C87ED}" srcOrd="1" destOrd="0" presId="urn:microsoft.com/office/officeart/2005/8/layout/hList3"/>
    <dgm:cxn modelId="{1FADD374-6622-420B-93C4-4A8A508EF31B}" type="presParOf" srcId="{E1CD0F93-1FD2-4617-87AE-8932575C87ED}" destId="{4EA69B75-EA06-448A-A4A0-31326E7A3AB7}" srcOrd="0" destOrd="0" presId="urn:microsoft.com/office/officeart/2005/8/layout/hList3"/>
    <dgm:cxn modelId="{DD40B5C8-28C5-44E2-8F6D-171923F513C6}" type="presParOf" srcId="{E1CD0F93-1FD2-4617-87AE-8932575C87ED}" destId="{D127ED3A-CFCD-4C36-829B-6A9D268687CE}" srcOrd="1" destOrd="0" presId="urn:microsoft.com/office/officeart/2005/8/layout/hList3"/>
    <dgm:cxn modelId="{7062C28A-806E-4532-AC2B-F457DE069E6C}" type="presParOf" srcId="{6FEEAEEE-0458-4B09-BE46-F296A6EE96DA}" destId="{91465F22-B629-4DA5-8EBC-F493000B911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458B81-EF7E-4481-8C29-9247D33FE7D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A71A310-E93D-40C0-92C7-9A85249DF020}">
      <dgm:prSet phldrT="[Tekst]"/>
      <dgm:spPr/>
      <dgm:t>
        <a:bodyPr/>
        <a:lstStyle/>
        <a:p>
          <a:r>
            <a:rPr lang="pl-PL" dirty="0"/>
            <a:t>Zarządzanie projektem</a:t>
          </a:r>
        </a:p>
      </dgm:t>
    </dgm:pt>
    <dgm:pt modelId="{AA23F2E6-810D-4BA9-98B3-6F0D0E101256}" type="parTrans" cxnId="{A09CC77B-772F-4F83-91FA-83574738A70B}">
      <dgm:prSet/>
      <dgm:spPr/>
      <dgm:t>
        <a:bodyPr/>
        <a:lstStyle/>
        <a:p>
          <a:endParaRPr lang="pl-PL"/>
        </a:p>
      </dgm:t>
    </dgm:pt>
    <dgm:pt modelId="{0E7141C1-5BE0-4B6C-A8A6-C91285D13C17}" type="sibTrans" cxnId="{A09CC77B-772F-4F83-91FA-83574738A70B}">
      <dgm:prSet/>
      <dgm:spPr/>
      <dgm:t>
        <a:bodyPr/>
        <a:lstStyle/>
        <a:p>
          <a:endParaRPr lang="pl-PL"/>
        </a:p>
      </dgm:t>
    </dgm:pt>
    <dgm:pt modelId="{669661F3-58B4-4359-9E1E-D8B589E223F1}">
      <dgm:prSet phldrT="[Tekst]"/>
      <dgm:spPr/>
      <dgm:t>
        <a:bodyPr/>
        <a:lstStyle/>
        <a:p>
          <a:r>
            <a:rPr lang="pl-PL" dirty="0"/>
            <a:t>Rekomendacja -  20% budżetu projektu</a:t>
          </a:r>
        </a:p>
      </dgm:t>
    </dgm:pt>
    <dgm:pt modelId="{CAAE1827-8C1C-4903-98B8-15D421D390BA}" type="parTrans" cxnId="{92FF17D5-58D6-49C1-AB98-1B69C7B51D9D}">
      <dgm:prSet/>
      <dgm:spPr/>
      <dgm:t>
        <a:bodyPr/>
        <a:lstStyle/>
        <a:p>
          <a:endParaRPr lang="pl-PL"/>
        </a:p>
      </dgm:t>
    </dgm:pt>
    <dgm:pt modelId="{7EA5962F-9F6E-4D07-B960-6824E0CCDBAA}" type="sibTrans" cxnId="{92FF17D5-58D6-49C1-AB98-1B69C7B51D9D}">
      <dgm:prSet/>
      <dgm:spPr/>
      <dgm:t>
        <a:bodyPr/>
        <a:lstStyle/>
        <a:p>
          <a:endParaRPr lang="pl-PL"/>
        </a:p>
      </dgm:t>
    </dgm:pt>
    <dgm:pt modelId="{5FCADC54-9E45-40F9-A476-0BE1177B0E47}">
      <dgm:prSet phldrT="[Tekst]"/>
      <dgm:spPr/>
      <dgm:t>
        <a:bodyPr/>
        <a:lstStyle/>
        <a:p>
          <a:r>
            <a:rPr lang="pl-PL" dirty="0"/>
            <a:t>Pakiety pracy (WP)</a:t>
          </a:r>
        </a:p>
      </dgm:t>
    </dgm:pt>
    <dgm:pt modelId="{E109EEE9-A484-4BB1-8389-471ED0B3C2A3}" type="parTrans" cxnId="{CA00CA8A-00A4-4A18-B8D8-73FE38FEBFA7}">
      <dgm:prSet/>
      <dgm:spPr/>
      <dgm:t>
        <a:bodyPr/>
        <a:lstStyle/>
        <a:p>
          <a:endParaRPr lang="pl-PL"/>
        </a:p>
      </dgm:t>
    </dgm:pt>
    <dgm:pt modelId="{32282E0F-46E3-484A-8CCF-6CB559DC885D}" type="sibTrans" cxnId="{CA00CA8A-00A4-4A18-B8D8-73FE38FEBFA7}">
      <dgm:prSet/>
      <dgm:spPr/>
      <dgm:t>
        <a:bodyPr/>
        <a:lstStyle/>
        <a:p>
          <a:endParaRPr lang="pl-PL"/>
        </a:p>
      </dgm:t>
    </dgm:pt>
    <dgm:pt modelId="{E4D171D4-45DA-4C28-8A66-7CD9B13BDAD1}">
      <dgm:prSet phldrT="[Tekst]"/>
      <dgm:spPr/>
      <dgm:t>
        <a:bodyPr/>
        <a:lstStyle/>
        <a:p>
          <a:r>
            <a:rPr lang="pl-PL" dirty="0"/>
            <a:t>Cele</a:t>
          </a:r>
        </a:p>
      </dgm:t>
    </dgm:pt>
    <dgm:pt modelId="{5F3B1F8D-7B55-4C7E-B9B7-88134221828F}" type="parTrans" cxnId="{D59FB609-185B-4C33-BABB-7917BE058EFA}">
      <dgm:prSet/>
      <dgm:spPr/>
      <dgm:t>
        <a:bodyPr/>
        <a:lstStyle/>
        <a:p>
          <a:endParaRPr lang="pl-PL"/>
        </a:p>
      </dgm:t>
    </dgm:pt>
    <dgm:pt modelId="{963FF2AA-F376-4C8A-BF87-5DE6D3610684}" type="sibTrans" cxnId="{D59FB609-185B-4C33-BABB-7917BE058EFA}">
      <dgm:prSet/>
      <dgm:spPr/>
      <dgm:t>
        <a:bodyPr/>
        <a:lstStyle/>
        <a:p>
          <a:endParaRPr lang="pl-PL"/>
        </a:p>
      </dgm:t>
    </dgm:pt>
    <dgm:pt modelId="{58F7305F-D173-42FA-8B42-27E3A28A8D67}">
      <dgm:prSet phldrT="[Tekst]"/>
      <dgm:spPr/>
      <dgm:t>
        <a:bodyPr/>
        <a:lstStyle/>
        <a:p>
          <a:r>
            <a:rPr lang="pl-PL" dirty="0"/>
            <a:t>W każdym projekcie</a:t>
          </a:r>
        </a:p>
      </dgm:t>
    </dgm:pt>
    <dgm:pt modelId="{2E22129E-E0F3-49F2-8F70-0F1B612C7A69}" type="parTrans" cxnId="{CF56FF16-30A7-4F2B-85C1-615C2B7A2511}">
      <dgm:prSet/>
      <dgm:spPr/>
      <dgm:t>
        <a:bodyPr/>
        <a:lstStyle/>
        <a:p>
          <a:endParaRPr lang="pl-PL"/>
        </a:p>
      </dgm:t>
    </dgm:pt>
    <dgm:pt modelId="{04D9CD13-1E82-4397-9B1A-4A196567299A}" type="sibTrans" cxnId="{CF56FF16-30A7-4F2B-85C1-615C2B7A2511}">
      <dgm:prSet/>
      <dgm:spPr/>
      <dgm:t>
        <a:bodyPr/>
        <a:lstStyle/>
        <a:p>
          <a:endParaRPr lang="pl-PL"/>
        </a:p>
      </dgm:t>
    </dgm:pt>
    <dgm:pt modelId="{776406D3-8AFA-4100-AE69-2F5DAFB6AE34}">
      <dgm:prSet phldrT="[Tekst]"/>
      <dgm:spPr/>
      <dgm:t>
        <a:bodyPr/>
        <a:lstStyle/>
        <a:p>
          <a:r>
            <a:rPr lang="pl-PL" dirty="0"/>
            <a:t>Działania</a:t>
          </a:r>
        </a:p>
      </dgm:t>
    </dgm:pt>
    <dgm:pt modelId="{E20DA788-9CD2-495C-AF54-2525ED71C6CA}" type="parTrans" cxnId="{AA044E7C-0341-4A71-AEA8-EFB1B9344A8F}">
      <dgm:prSet/>
      <dgm:spPr/>
      <dgm:t>
        <a:bodyPr/>
        <a:lstStyle/>
        <a:p>
          <a:endParaRPr lang="pl-PL"/>
        </a:p>
      </dgm:t>
    </dgm:pt>
    <dgm:pt modelId="{D6F78D4B-F9FD-4131-8628-BDAEE962AC64}" type="sibTrans" cxnId="{AA044E7C-0341-4A71-AEA8-EFB1B9344A8F}">
      <dgm:prSet/>
      <dgm:spPr/>
      <dgm:t>
        <a:bodyPr/>
        <a:lstStyle/>
        <a:p>
          <a:endParaRPr lang="pl-PL"/>
        </a:p>
      </dgm:t>
    </dgm:pt>
    <dgm:pt modelId="{45C5CD09-4219-440B-B83A-096A8E45093D}">
      <dgm:prSet phldrT="[Tekst]"/>
      <dgm:spPr/>
      <dgm:t>
        <a:bodyPr/>
        <a:lstStyle/>
        <a:p>
          <a:r>
            <a:rPr lang="pl-PL" dirty="0"/>
            <a:t>Wskaźniki jakościowe</a:t>
          </a:r>
        </a:p>
      </dgm:t>
    </dgm:pt>
    <dgm:pt modelId="{504E3194-F27E-4B17-8380-237FC3D825DB}" type="parTrans" cxnId="{9707F164-6CC0-4916-B8B2-9B3667AD7F3A}">
      <dgm:prSet/>
      <dgm:spPr/>
      <dgm:t>
        <a:bodyPr/>
        <a:lstStyle/>
        <a:p>
          <a:endParaRPr lang="pl-PL"/>
        </a:p>
      </dgm:t>
    </dgm:pt>
    <dgm:pt modelId="{516770CC-F1E7-41C2-A692-9446BEA25CC6}" type="sibTrans" cxnId="{9707F164-6CC0-4916-B8B2-9B3667AD7F3A}">
      <dgm:prSet/>
      <dgm:spPr/>
      <dgm:t>
        <a:bodyPr/>
        <a:lstStyle/>
        <a:p>
          <a:endParaRPr lang="pl-PL"/>
        </a:p>
      </dgm:t>
    </dgm:pt>
    <dgm:pt modelId="{E4AA8E5D-34A9-4006-8D06-88887BCAB38E}">
      <dgm:prSet phldrT="[Tekst]"/>
      <dgm:spPr/>
      <dgm:t>
        <a:bodyPr/>
        <a:lstStyle/>
        <a:p>
          <a:r>
            <a:rPr lang="pl-PL" dirty="0"/>
            <a:t>Wskaźniki ilościowe</a:t>
          </a:r>
        </a:p>
      </dgm:t>
    </dgm:pt>
    <dgm:pt modelId="{E056E16D-C3E9-4F77-A932-40828D279918}" type="parTrans" cxnId="{2EF7749B-D79D-46D1-AC67-ED48A480CF84}">
      <dgm:prSet/>
      <dgm:spPr/>
      <dgm:t>
        <a:bodyPr/>
        <a:lstStyle/>
        <a:p>
          <a:endParaRPr lang="pl-PL"/>
        </a:p>
      </dgm:t>
    </dgm:pt>
    <dgm:pt modelId="{806598E4-03EC-427C-9E2D-70B123885880}" type="sibTrans" cxnId="{2EF7749B-D79D-46D1-AC67-ED48A480CF84}">
      <dgm:prSet/>
      <dgm:spPr/>
      <dgm:t>
        <a:bodyPr/>
        <a:lstStyle/>
        <a:p>
          <a:endParaRPr lang="pl-PL"/>
        </a:p>
      </dgm:t>
    </dgm:pt>
    <dgm:pt modelId="{322D96E1-A63D-43B2-B513-54E4CA72319C}">
      <dgm:prSet phldrT="[Tekst]"/>
      <dgm:spPr/>
      <dgm:t>
        <a:bodyPr/>
        <a:lstStyle/>
        <a:p>
          <a:r>
            <a:rPr lang="pl-PL" dirty="0"/>
            <a:t>Budżet</a:t>
          </a:r>
        </a:p>
      </dgm:t>
    </dgm:pt>
    <dgm:pt modelId="{B4A154DB-1575-484A-A810-4D51454DBF21}" type="parTrans" cxnId="{763FB05B-7479-49F8-A90F-819EEEB190AA}">
      <dgm:prSet/>
      <dgm:spPr/>
      <dgm:t>
        <a:bodyPr/>
        <a:lstStyle/>
        <a:p>
          <a:endParaRPr lang="pl-PL"/>
        </a:p>
      </dgm:t>
    </dgm:pt>
    <dgm:pt modelId="{BE116F0E-1D8F-4FB6-B182-0B8824400B8D}" type="sibTrans" cxnId="{763FB05B-7479-49F8-A90F-819EEEB190AA}">
      <dgm:prSet/>
      <dgm:spPr/>
      <dgm:t>
        <a:bodyPr/>
        <a:lstStyle/>
        <a:p>
          <a:endParaRPr lang="pl-PL"/>
        </a:p>
      </dgm:t>
    </dgm:pt>
    <dgm:pt modelId="{AD3A91F6-11CA-4D09-A31F-37C61A18E4BA}">
      <dgm:prSet phldrT="[Tekst]"/>
      <dgm:spPr/>
      <dgm:t>
        <a:bodyPr/>
        <a:lstStyle/>
        <a:p>
          <a:r>
            <a:rPr lang="pl-PL" dirty="0"/>
            <a:t>Monitorowanie, koordynacja, komunikacja, ocena i zarządzanie ryzykiem</a:t>
          </a:r>
        </a:p>
      </dgm:t>
    </dgm:pt>
    <dgm:pt modelId="{1156D675-A6CD-404A-A77E-5F5575C7F076}" type="parTrans" cxnId="{184A8F23-A960-4233-9863-E7FBA083F96C}">
      <dgm:prSet/>
      <dgm:spPr/>
      <dgm:t>
        <a:bodyPr/>
        <a:lstStyle/>
        <a:p>
          <a:endParaRPr lang="pl-PL"/>
        </a:p>
      </dgm:t>
    </dgm:pt>
    <dgm:pt modelId="{28679D63-F4A6-4090-957B-5605DF8E2A93}" type="sibTrans" cxnId="{184A8F23-A960-4233-9863-E7FBA083F96C}">
      <dgm:prSet/>
      <dgm:spPr/>
      <dgm:t>
        <a:bodyPr/>
        <a:lstStyle/>
        <a:p>
          <a:endParaRPr lang="pl-PL"/>
        </a:p>
      </dgm:t>
    </dgm:pt>
    <dgm:pt modelId="{D60CFF4B-E1AE-4922-A0A6-0165EECC3670}" type="pres">
      <dgm:prSet presAssocID="{38458B81-EF7E-4481-8C29-9247D33FE7D0}" presName="Name0" presStyleCnt="0">
        <dgm:presLayoutVars>
          <dgm:dir/>
          <dgm:animLvl val="lvl"/>
          <dgm:resizeHandles val="exact"/>
        </dgm:presLayoutVars>
      </dgm:prSet>
      <dgm:spPr/>
    </dgm:pt>
    <dgm:pt modelId="{3FAA77C9-0D56-4FA0-879F-C94C52C63477}" type="pres">
      <dgm:prSet presAssocID="{0A71A310-E93D-40C0-92C7-9A85249DF020}" presName="composite" presStyleCnt="0"/>
      <dgm:spPr/>
    </dgm:pt>
    <dgm:pt modelId="{52FD7C6E-5746-485F-AC34-E78D224FB75A}" type="pres">
      <dgm:prSet presAssocID="{0A71A310-E93D-40C0-92C7-9A85249DF02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8240A75-219A-4DED-A036-56F8F2E54B16}" type="pres">
      <dgm:prSet presAssocID="{0A71A310-E93D-40C0-92C7-9A85249DF020}" presName="desTx" presStyleLbl="alignAccFollowNode1" presStyleIdx="0" presStyleCnt="2">
        <dgm:presLayoutVars>
          <dgm:bulletEnabled val="1"/>
        </dgm:presLayoutVars>
      </dgm:prSet>
      <dgm:spPr/>
    </dgm:pt>
    <dgm:pt modelId="{D29E1165-52AB-439B-AF4C-DFB8A16A99DE}" type="pres">
      <dgm:prSet presAssocID="{0E7141C1-5BE0-4B6C-A8A6-C91285D13C17}" presName="space" presStyleCnt="0"/>
      <dgm:spPr/>
    </dgm:pt>
    <dgm:pt modelId="{BBBF7D8C-5681-401F-B599-7943395E26A9}" type="pres">
      <dgm:prSet presAssocID="{5FCADC54-9E45-40F9-A476-0BE1177B0E47}" presName="composite" presStyleCnt="0"/>
      <dgm:spPr/>
    </dgm:pt>
    <dgm:pt modelId="{63165CAB-0616-4221-9F4B-D84250F79D93}" type="pres">
      <dgm:prSet presAssocID="{5FCADC54-9E45-40F9-A476-0BE1177B0E4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2833B84-8B69-4155-8390-47C4BCD5C773}" type="pres">
      <dgm:prSet presAssocID="{5FCADC54-9E45-40F9-A476-0BE1177B0E4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59FB609-185B-4C33-BABB-7917BE058EFA}" srcId="{5FCADC54-9E45-40F9-A476-0BE1177B0E47}" destId="{E4D171D4-45DA-4C28-8A66-7CD9B13BDAD1}" srcOrd="0" destOrd="0" parTransId="{5F3B1F8D-7B55-4C7E-B9B7-88134221828F}" sibTransId="{963FF2AA-F376-4C8A-BF87-5DE6D3610684}"/>
    <dgm:cxn modelId="{201B730D-4C14-4E8B-97B5-9906AB3BEA0E}" type="presOf" srcId="{38458B81-EF7E-4481-8C29-9247D33FE7D0}" destId="{D60CFF4B-E1AE-4922-A0A6-0165EECC3670}" srcOrd="0" destOrd="0" presId="urn:microsoft.com/office/officeart/2005/8/layout/hList1"/>
    <dgm:cxn modelId="{C6B28413-9A1B-4729-88FF-49FA12414757}" type="presOf" srcId="{58F7305F-D173-42FA-8B42-27E3A28A8D67}" destId="{C8240A75-219A-4DED-A036-56F8F2E54B16}" srcOrd="0" destOrd="0" presId="urn:microsoft.com/office/officeart/2005/8/layout/hList1"/>
    <dgm:cxn modelId="{CF56FF16-30A7-4F2B-85C1-615C2B7A2511}" srcId="{0A71A310-E93D-40C0-92C7-9A85249DF020}" destId="{58F7305F-D173-42FA-8B42-27E3A28A8D67}" srcOrd="0" destOrd="0" parTransId="{2E22129E-E0F3-49F2-8F70-0F1B612C7A69}" sibTransId="{04D9CD13-1E82-4397-9B1A-4A196567299A}"/>
    <dgm:cxn modelId="{184A8F23-A960-4233-9863-E7FBA083F96C}" srcId="{0A71A310-E93D-40C0-92C7-9A85249DF020}" destId="{AD3A91F6-11CA-4D09-A31F-37C61A18E4BA}" srcOrd="1" destOrd="0" parTransId="{1156D675-A6CD-404A-A77E-5F5575C7F076}" sibTransId="{28679D63-F4A6-4090-957B-5605DF8E2A93}"/>
    <dgm:cxn modelId="{94B76D3D-3C43-4891-891A-59BAFEE6E380}" type="presOf" srcId="{322D96E1-A63D-43B2-B513-54E4CA72319C}" destId="{F2833B84-8B69-4155-8390-47C4BCD5C773}" srcOrd="0" destOrd="4" presId="urn:microsoft.com/office/officeart/2005/8/layout/hList1"/>
    <dgm:cxn modelId="{763FB05B-7479-49F8-A90F-819EEEB190AA}" srcId="{5FCADC54-9E45-40F9-A476-0BE1177B0E47}" destId="{322D96E1-A63D-43B2-B513-54E4CA72319C}" srcOrd="4" destOrd="0" parTransId="{B4A154DB-1575-484A-A810-4D51454DBF21}" sibTransId="{BE116F0E-1D8F-4FB6-B182-0B8824400B8D}"/>
    <dgm:cxn modelId="{3AD23162-FD4F-4B25-97BC-27CBC44A2DDE}" type="presOf" srcId="{5FCADC54-9E45-40F9-A476-0BE1177B0E47}" destId="{63165CAB-0616-4221-9F4B-D84250F79D93}" srcOrd="0" destOrd="0" presId="urn:microsoft.com/office/officeart/2005/8/layout/hList1"/>
    <dgm:cxn modelId="{9707F164-6CC0-4916-B8B2-9B3667AD7F3A}" srcId="{5FCADC54-9E45-40F9-A476-0BE1177B0E47}" destId="{45C5CD09-4219-440B-B83A-096A8E45093D}" srcOrd="2" destOrd="0" parTransId="{504E3194-F27E-4B17-8380-237FC3D825DB}" sibTransId="{516770CC-F1E7-41C2-A692-9446BEA25CC6}"/>
    <dgm:cxn modelId="{9BD56F48-2DB7-4427-B3E2-6DF1B4D0B512}" type="presOf" srcId="{E4D171D4-45DA-4C28-8A66-7CD9B13BDAD1}" destId="{F2833B84-8B69-4155-8390-47C4BCD5C773}" srcOrd="0" destOrd="0" presId="urn:microsoft.com/office/officeart/2005/8/layout/hList1"/>
    <dgm:cxn modelId="{7D662857-3276-4F4D-BA3B-21740CB9551D}" type="presOf" srcId="{776406D3-8AFA-4100-AE69-2F5DAFB6AE34}" destId="{F2833B84-8B69-4155-8390-47C4BCD5C773}" srcOrd="0" destOrd="1" presId="urn:microsoft.com/office/officeart/2005/8/layout/hList1"/>
    <dgm:cxn modelId="{BC345158-5478-49FB-B417-761D6BE03717}" type="presOf" srcId="{0A71A310-E93D-40C0-92C7-9A85249DF020}" destId="{52FD7C6E-5746-485F-AC34-E78D224FB75A}" srcOrd="0" destOrd="0" presId="urn:microsoft.com/office/officeart/2005/8/layout/hList1"/>
    <dgm:cxn modelId="{A09CC77B-772F-4F83-91FA-83574738A70B}" srcId="{38458B81-EF7E-4481-8C29-9247D33FE7D0}" destId="{0A71A310-E93D-40C0-92C7-9A85249DF020}" srcOrd="0" destOrd="0" parTransId="{AA23F2E6-810D-4BA9-98B3-6F0D0E101256}" sibTransId="{0E7141C1-5BE0-4B6C-A8A6-C91285D13C17}"/>
    <dgm:cxn modelId="{AA044E7C-0341-4A71-AEA8-EFB1B9344A8F}" srcId="{5FCADC54-9E45-40F9-A476-0BE1177B0E47}" destId="{776406D3-8AFA-4100-AE69-2F5DAFB6AE34}" srcOrd="1" destOrd="0" parTransId="{E20DA788-9CD2-495C-AF54-2525ED71C6CA}" sibTransId="{D6F78D4B-F9FD-4131-8628-BDAEE962AC64}"/>
    <dgm:cxn modelId="{F5969588-7A69-4A13-951D-060578909C04}" type="presOf" srcId="{E4AA8E5D-34A9-4006-8D06-88887BCAB38E}" destId="{F2833B84-8B69-4155-8390-47C4BCD5C773}" srcOrd="0" destOrd="3" presId="urn:microsoft.com/office/officeart/2005/8/layout/hList1"/>
    <dgm:cxn modelId="{1EB8338A-B688-4003-94E5-A9D2B4A75F5C}" type="presOf" srcId="{AD3A91F6-11CA-4D09-A31F-37C61A18E4BA}" destId="{C8240A75-219A-4DED-A036-56F8F2E54B16}" srcOrd="0" destOrd="1" presId="urn:microsoft.com/office/officeart/2005/8/layout/hList1"/>
    <dgm:cxn modelId="{CA00CA8A-00A4-4A18-B8D8-73FE38FEBFA7}" srcId="{38458B81-EF7E-4481-8C29-9247D33FE7D0}" destId="{5FCADC54-9E45-40F9-A476-0BE1177B0E47}" srcOrd="1" destOrd="0" parTransId="{E109EEE9-A484-4BB1-8389-471ED0B3C2A3}" sibTransId="{32282E0F-46E3-484A-8CCF-6CB559DC885D}"/>
    <dgm:cxn modelId="{2EF7749B-D79D-46D1-AC67-ED48A480CF84}" srcId="{5FCADC54-9E45-40F9-A476-0BE1177B0E47}" destId="{E4AA8E5D-34A9-4006-8D06-88887BCAB38E}" srcOrd="3" destOrd="0" parTransId="{E056E16D-C3E9-4F77-A932-40828D279918}" sibTransId="{806598E4-03EC-427C-9E2D-70B123885880}"/>
    <dgm:cxn modelId="{24BA00C3-2CFE-4702-9A62-24E4E766D3ED}" type="presOf" srcId="{669661F3-58B4-4359-9E1E-D8B589E223F1}" destId="{C8240A75-219A-4DED-A036-56F8F2E54B16}" srcOrd="0" destOrd="2" presId="urn:microsoft.com/office/officeart/2005/8/layout/hList1"/>
    <dgm:cxn modelId="{92FF17D5-58D6-49C1-AB98-1B69C7B51D9D}" srcId="{0A71A310-E93D-40C0-92C7-9A85249DF020}" destId="{669661F3-58B4-4359-9E1E-D8B589E223F1}" srcOrd="2" destOrd="0" parTransId="{CAAE1827-8C1C-4903-98B8-15D421D390BA}" sibTransId="{7EA5962F-9F6E-4D07-B960-6824E0CCDBAA}"/>
    <dgm:cxn modelId="{0F258EEA-AE4D-43D3-924A-8F1A9F34F5A7}" type="presOf" srcId="{45C5CD09-4219-440B-B83A-096A8E45093D}" destId="{F2833B84-8B69-4155-8390-47C4BCD5C773}" srcOrd="0" destOrd="2" presId="urn:microsoft.com/office/officeart/2005/8/layout/hList1"/>
    <dgm:cxn modelId="{2F29D22A-8011-4DEA-B851-2F9DD53AE6E8}" type="presParOf" srcId="{D60CFF4B-E1AE-4922-A0A6-0165EECC3670}" destId="{3FAA77C9-0D56-4FA0-879F-C94C52C63477}" srcOrd="0" destOrd="0" presId="urn:microsoft.com/office/officeart/2005/8/layout/hList1"/>
    <dgm:cxn modelId="{BC56C715-FB0C-40F1-9351-A2DCB9609E04}" type="presParOf" srcId="{3FAA77C9-0D56-4FA0-879F-C94C52C63477}" destId="{52FD7C6E-5746-485F-AC34-E78D224FB75A}" srcOrd="0" destOrd="0" presId="urn:microsoft.com/office/officeart/2005/8/layout/hList1"/>
    <dgm:cxn modelId="{46428152-45CB-4A54-BCDD-A1B37843ADFE}" type="presParOf" srcId="{3FAA77C9-0D56-4FA0-879F-C94C52C63477}" destId="{C8240A75-219A-4DED-A036-56F8F2E54B16}" srcOrd="1" destOrd="0" presId="urn:microsoft.com/office/officeart/2005/8/layout/hList1"/>
    <dgm:cxn modelId="{F89C47E5-8EBD-4ADF-867B-EE1405A64AFF}" type="presParOf" srcId="{D60CFF4B-E1AE-4922-A0A6-0165EECC3670}" destId="{D29E1165-52AB-439B-AF4C-DFB8A16A99DE}" srcOrd="1" destOrd="0" presId="urn:microsoft.com/office/officeart/2005/8/layout/hList1"/>
    <dgm:cxn modelId="{6C8CE2CC-C1FF-467B-8B4C-46F89FA68A19}" type="presParOf" srcId="{D60CFF4B-E1AE-4922-A0A6-0165EECC3670}" destId="{BBBF7D8C-5681-401F-B599-7943395E26A9}" srcOrd="2" destOrd="0" presId="urn:microsoft.com/office/officeart/2005/8/layout/hList1"/>
    <dgm:cxn modelId="{422E78DF-01D3-4A19-AF13-DC0B2A96E7ED}" type="presParOf" srcId="{BBBF7D8C-5681-401F-B599-7943395E26A9}" destId="{63165CAB-0616-4221-9F4B-D84250F79D93}" srcOrd="0" destOrd="0" presId="urn:microsoft.com/office/officeart/2005/8/layout/hList1"/>
    <dgm:cxn modelId="{FE244154-6ADF-4618-BEFE-3F148AE006C7}" type="presParOf" srcId="{BBBF7D8C-5681-401F-B599-7943395E26A9}" destId="{F2833B84-8B69-4155-8390-47C4BCD5C7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045C58-314C-474F-B2B8-89814DFC420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8D6A9ADE-351F-4E17-ACD0-E36477EDE4F1}">
      <dgm:prSet phldrT="[Tekst]"/>
      <dgm:spPr>
        <a:solidFill>
          <a:srgbClr val="6666FF"/>
        </a:solidFill>
      </dgm:spPr>
      <dgm:t>
        <a:bodyPr/>
        <a:lstStyle/>
        <a:p>
          <a:r>
            <a:rPr lang="pl-PL" dirty="0"/>
            <a:t>ADEKWATNOŚĆ/ANALIZA POTRZEB</a:t>
          </a:r>
        </a:p>
      </dgm:t>
    </dgm:pt>
    <dgm:pt modelId="{9658F9D8-CE2D-4AA7-9A97-8D3DDFDC9B74}" type="parTrans" cxnId="{F1A853EC-B96B-412E-B8E1-3D033AE9E37A}">
      <dgm:prSet/>
      <dgm:spPr/>
      <dgm:t>
        <a:bodyPr/>
        <a:lstStyle/>
        <a:p>
          <a:endParaRPr lang="pl-PL"/>
        </a:p>
      </dgm:t>
    </dgm:pt>
    <dgm:pt modelId="{95D12997-9783-4FFD-A3DD-1CE81D0BBB06}" type="sibTrans" cxnId="{F1A853EC-B96B-412E-B8E1-3D033AE9E37A}">
      <dgm:prSet/>
      <dgm:spPr/>
      <dgm:t>
        <a:bodyPr/>
        <a:lstStyle/>
        <a:p>
          <a:endParaRPr lang="pl-PL"/>
        </a:p>
      </dgm:t>
    </dgm:pt>
    <dgm:pt modelId="{B458224D-B08B-4D5C-B54F-2704C7650294}">
      <dgm:prSet phldrT="[Tekst]"/>
      <dgm:spPr>
        <a:solidFill>
          <a:srgbClr val="FEBF48"/>
        </a:solidFill>
      </dgm:spPr>
      <dgm:t>
        <a:bodyPr/>
        <a:lstStyle/>
        <a:p>
          <a:r>
            <a:rPr lang="pl-PL" dirty="0"/>
            <a:t>SKŁAD I JAKOŚĆ PARTNERSTWA</a:t>
          </a:r>
        </a:p>
      </dgm:t>
    </dgm:pt>
    <dgm:pt modelId="{E2BD4A5E-B3C7-4054-BBC5-1CD43D9A8A39}" type="parTrans" cxnId="{582005A1-5D05-4A38-87CF-650942192985}">
      <dgm:prSet/>
      <dgm:spPr/>
      <dgm:t>
        <a:bodyPr/>
        <a:lstStyle/>
        <a:p>
          <a:endParaRPr lang="pl-PL"/>
        </a:p>
      </dgm:t>
    </dgm:pt>
    <dgm:pt modelId="{70C5354A-8CDE-412C-9E56-DBBFD2D004A9}" type="sibTrans" cxnId="{582005A1-5D05-4A38-87CF-650942192985}">
      <dgm:prSet/>
      <dgm:spPr/>
      <dgm:t>
        <a:bodyPr/>
        <a:lstStyle/>
        <a:p>
          <a:endParaRPr lang="pl-PL"/>
        </a:p>
      </dgm:t>
    </dgm:pt>
    <dgm:pt modelId="{F4148366-1C61-4CAB-935C-EC6DB4B3DDE1}">
      <dgm:prSet phldrT="[Tekst]"/>
      <dgm:spPr>
        <a:solidFill>
          <a:srgbClr val="FF0000"/>
        </a:solidFill>
      </dgm:spPr>
      <dgm:t>
        <a:bodyPr/>
        <a:lstStyle/>
        <a:p>
          <a:r>
            <a:rPr lang="pl-PL" dirty="0"/>
            <a:t>PLAN DZIAŁAŃ</a:t>
          </a:r>
        </a:p>
      </dgm:t>
    </dgm:pt>
    <dgm:pt modelId="{942A916A-4195-4D0B-8D5E-59DEAD9845E4}" type="parTrans" cxnId="{F842D46F-3359-4D3D-8E05-D239ADB9683A}">
      <dgm:prSet/>
      <dgm:spPr/>
      <dgm:t>
        <a:bodyPr/>
        <a:lstStyle/>
        <a:p>
          <a:endParaRPr lang="pl-PL"/>
        </a:p>
      </dgm:t>
    </dgm:pt>
    <dgm:pt modelId="{E0DCE4EF-B09B-41B8-8F93-3935294474BF}" type="sibTrans" cxnId="{F842D46F-3359-4D3D-8E05-D239ADB9683A}">
      <dgm:prSet/>
      <dgm:spPr/>
      <dgm:t>
        <a:bodyPr/>
        <a:lstStyle/>
        <a:p>
          <a:endParaRPr lang="pl-PL"/>
        </a:p>
      </dgm:t>
    </dgm:pt>
    <dgm:pt modelId="{A1826326-A13C-4ECB-80CF-FCF8B0929119}">
      <dgm:prSet phldrT="[Tekst]"/>
      <dgm:spPr>
        <a:solidFill>
          <a:srgbClr val="00B050"/>
        </a:solidFill>
      </dgm:spPr>
      <dgm:t>
        <a:bodyPr/>
        <a:lstStyle/>
        <a:p>
          <a:r>
            <a:rPr lang="pl-PL" dirty="0"/>
            <a:t>WPŁYW I UPOWSZECHNIANIE</a:t>
          </a:r>
        </a:p>
      </dgm:t>
    </dgm:pt>
    <dgm:pt modelId="{AA825408-C4E8-4F5F-A4C9-E9779BB70A53}" type="parTrans" cxnId="{EE061E4E-7751-4304-93CD-2F41C7D6096E}">
      <dgm:prSet/>
      <dgm:spPr/>
      <dgm:t>
        <a:bodyPr/>
        <a:lstStyle/>
        <a:p>
          <a:endParaRPr lang="pl-PL"/>
        </a:p>
      </dgm:t>
    </dgm:pt>
    <dgm:pt modelId="{EBF3F905-44AB-4463-83B9-D75097B283B5}" type="sibTrans" cxnId="{EE061E4E-7751-4304-93CD-2F41C7D6096E}">
      <dgm:prSet/>
      <dgm:spPr/>
      <dgm:t>
        <a:bodyPr/>
        <a:lstStyle/>
        <a:p>
          <a:endParaRPr lang="pl-PL"/>
        </a:p>
      </dgm:t>
    </dgm:pt>
    <dgm:pt modelId="{E11B0E4E-AE99-4825-A428-18042CBD4EAF}" type="pres">
      <dgm:prSet presAssocID="{0C045C58-314C-474F-B2B8-89814DFC4208}" presName="diagram" presStyleCnt="0">
        <dgm:presLayoutVars>
          <dgm:dir/>
          <dgm:resizeHandles val="exact"/>
        </dgm:presLayoutVars>
      </dgm:prSet>
      <dgm:spPr/>
    </dgm:pt>
    <dgm:pt modelId="{B4AA4DCF-6384-4D29-AE64-1D85C4AA0432}" type="pres">
      <dgm:prSet presAssocID="{8D6A9ADE-351F-4E17-ACD0-E36477EDE4F1}" presName="node" presStyleLbl="node1" presStyleIdx="0" presStyleCnt="4">
        <dgm:presLayoutVars>
          <dgm:bulletEnabled val="1"/>
        </dgm:presLayoutVars>
      </dgm:prSet>
      <dgm:spPr/>
    </dgm:pt>
    <dgm:pt modelId="{BAF04171-1528-4796-9243-66417E131474}" type="pres">
      <dgm:prSet presAssocID="{95D12997-9783-4FFD-A3DD-1CE81D0BBB06}" presName="sibTrans" presStyleCnt="0"/>
      <dgm:spPr/>
    </dgm:pt>
    <dgm:pt modelId="{6D6B8CCF-AECB-4CEA-B1EB-E867063A9572}" type="pres">
      <dgm:prSet presAssocID="{B458224D-B08B-4D5C-B54F-2704C7650294}" presName="node" presStyleLbl="node1" presStyleIdx="1" presStyleCnt="4">
        <dgm:presLayoutVars>
          <dgm:bulletEnabled val="1"/>
        </dgm:presLayoutVars>
      </dgm:prSet>
      <dgm:spPr/>
    </dgm:pt>
    <dgm:pt modelId="{6B0142A3-0A1E-4B2B-9521-1893FD64215E}" type="pres">
      <dgm:prSet presAssocID="{70C5354A-8CDE-412C-9E56-DBBFD2D004A9}" presName="sibTrans" presStyleCnt="0"/>
      <dgm:spPr/>
    </dgm:pt>
    <dgm:pt modelId="{6448613D-BB60-45E3-A4DD-E8E81AB96E0B}" type="pres">
      <dgm:prSet presAssocID="{F4148366-1C61-4CAB-935C-EC6DB4B3DDE1}" presName="node" presStyleLbl="node1" presStyleIdx="2" presStyleCnt="4">
        <dgm:presLayoutVars>
          <dgm:bulletEnabled val="1"/>
        </dgm:presLayoutVars>
      </dgm:prSet>
      <dgm:spPr/>
    </dgm:pt>
    <dgm:pt modelId="{6859BDE9-B612-4311-9723-8716810F3631}" type="pres">
      <dgm:prSet presAssocID="{E0DCE4EF-B09B-41B8-8F93-3935294474BF}" presName="sibTrans" presStyleCnt="0"/>
      <dgm:spPr/>
    </dgm:pt>
    <dgm:pt modelId="{AF3B9326-31E6-4C92-9367-D490A7656FD9}" type="pres">
      <dgm:prSet presAssocID="{A1826326-A13C-4ECB-80CF-FCF8B0929119}" presName="node" presStyleLbl="node1" presStyleIdx="3" presStyleCnt="4">
        <dgm:presLayoutVars>
          <dgm:bulletEnabled val="1"/>
        </dgm:presLayoutVars>
      </dgm:prSet>
      <dgm:spPr/>
    </dgm:pt>
  </dgm:ptLst>
  <dgm:cxnLst>
    <dgm:cxn modelId="{A1A33215-BD09-43AD-9750-8947430FFF98}" type="presOf" srcId="{8D6A9ADE-351F-4E17-ACD0-E36477EDE4F1}" destId="{B4AA4DCF-6384-4D29-AE64-1D85C4AA0432}" srcOrd="0" destOrd="0" presId="urn:microsoft.com/office/officeart/2005/8/layout/default"/>
    <dgm:cxn modelId="{70A4E415-3089-4017-9407-A68890C893B0}" type="presOf" srcId="{F4148366-1C61-4CAB-935C-EC6DB4B3DDE1}" destId="{6448613D-BB60-45E3-A4DD-E8E81AB96E0B}" srcOrd="0" destOrd="0" presId="urn:microsoft.com/office/officeart/2005/8/layout/default"/>
    <dgm:cxn modelId="{A0E34D1D-A7FC-46B7-A1E8-5719A74E03F3}" type="presOf" srcId="{0C045C58-314C-474F-B2B8-89814DFC4208}" destId="{E11B0E4E-AE99-4825-A428-18042CBD4EAF}" srcOrd="0" destOrd="0" presId="urn:microsoft.com/office/officeart/2005/8/layout/default"/>
    <dgm:cxn modelId="{D867AD42-AE95-486F-BAA6-227C2258C591}" type="presOf" srcId="{B458224D-B08B-4D5C-B54F-2704C7650294}" destId="{6D6B8CCF-AECB-4CEA-B1EB-E867063A9572}" srcOrd="0" destOrd="0" presId="urn:microsoft.com/office/officeart/2005/8/layout/default"/>
    <dgm:cxn modelId="{EE061E4E-7751-4304-93CD-2F41C7D6096E}" srcId="{0C045C58-314C-474F-B2B8-89814DFC4208}" destId="{A1826326-A13C-4ECB-80CF-FCF8B0929119}" srcOrd="3" destOrd="0" parTransId="{AA825408-C4E8-4F5F-A4C9-E9779BB70A53}" sibTransId="{EBF3F905-44AB-4463-83B9-D75097B283B5}"/>
    <dgm:cxn modelId="{F842D46F-3359-4D3D-8E05-D239ADB9683A}" srcId="{0C045C58-314C-474F-B2B8-89814DFC4208}" destId="{F4148366-1C61-4CAB-935C-EC6DB4B3DDE1}" srcOrd="2" destOrd="0" parTransId="{942A916A-4195-4D0B-8D5E-59DEAD9845E4}" sibTransId="{E0DCE4EF-B09B-41B8-8F93-3935294474BF}"/>
    <dgm:cxn modelId="{582005A1-5D05-4A38-87CF-650942192985}" srcId="{0C045C58-314C-474F-B2B8-89814DFC4208}" destId="{B458224D-B08B-4D5C-B54F-2704C7650294}" srcOrd="1" destOrd="0" parTransId="{E2BD4A5E-B3C7-4054-BBC5-1CD43D9A8A39}" sibTransId="{70C5354A-8CDE-412C-9E56-DBBFD2D004A9}"/>
    <dgm:cxn modelId="{5EDEAFA8-9A67-4BEB-90A7-C9FF9C88DD48}" type="presOf" srcId="{A1826326-A13C-4ECB-80CF-FCF8B0929119}" destId="{AF3B9326-31E6-4C92-9367-D490A7656FD9}" srcOrd="0" destOrd="0" presId="urn:microsoft.com/office/officeart/2005/8/layout/default"/>
    <dgm:cxn modelId="{F1A853EC-B96B-412E-B8E1-3D033AE9E37A}" srcId="{0C045C58-314C-474F-B2B8-89814DFC4208}" destId="{8D6A9ADE-351F-4E17-ACD0-E36477EDE4F1}" srcOrd="0" destOrd="0" parTransId="{9658F9D8-CE2D-4AA7-9A97-8D3DDFDC9B74}" sibTransId="{95D12997-9783-4FFD-A3DD-1CE81D0BBB06}"/>
    <dgm:cxn modelId="{C584A341-371B-40FB-8C53-086541225A43}" type="presParOf" srcId="{E11B0E4E-AE99-4825-A428-18042CBD4EAF}" destId="{B4AA4DCF-6384-4D29-AE64-1D85C4AA0432}" srcOrd="0" destOrd="0" presId="urn:microsoft.com/office/officeart/2005/8/layout/default"/>
    <dgm:cxn modelId="{6ACF4816-9B54-4119-8CAE-C248991B98CE}" type="presParOf" srcId="{E11B0E4E-AE99-4825-A428-18042CBD4EAF}" destId="{BAF04171-1528-4796-9243-66417E131474}" srcOrd="1" destOrd="0" presId="urn:microsoft.com/office/officeart/2005/8/layout/default"/>
    <dgm:cxn modelId="{2D400278-B614-4C11-92B3-B176F58D55D6}" type="presParOf" srcId="{E11B0E4E-AE99-4825-A428-18042CBD4EAF}" destId="{6D6B8CCF-AECB-4CEA-B1EB-E867063A9572}" srcOrd="2" destOrd="0" presId="urn:microsoft.com/office/officeart/2005/8/layout/default"/>
    <dgm:cxn modelId="{2E64C2FE-0AFB-49AA-998B-A039A0AFAE5F}" type="presParOf" srcId="{E11B0E4E-AE99-4825-A428-18042CBD4EAF}" destId="{6B0142A3-0A1E-4B2B-9521-1893FD64215E}" srcOrd="3" destOrd="0" presId="urn:microsoft.com/office/officeart/2005/8/layout/default"/>
    <dgm:cxn modelId="{9AE1E1B3-3D85-4EB0-BBAA-D10BE0EDFA62}" type="presParOf" srcId="{E11B0E4E-AE99-4825-A428-18042CBD4EAF}" destId="{6448613D-BB60-45E3-A4DD-E8E81AB96E0B}" srcOrd="4" destOrd="0" presId="urn:microsoft.com/office/officeart/2005/8/layout/default"/>
    <dgm:cxn modelId="{F6586FD2-B6F3-4888-BC25-AB2AD11509F4}" type="presParOf" srcId="{E11B0E4E-AE99-4825-A428-18042CBD4EAF}" destId="{6859BDE9-B612-4311-9723-8716810F3631}" srcOrd="5" destOrd="0" presId="urn:microsoft.com/office/officeart/2005/8/layout/default"/>
    <dgm:cxn modelId="{55FE386C-F6B4-4720-8883-B0121F358A4D}" type="presParOf" srcId="{E11B0E4E-AE99-4825-A428-18042CBD4EAF}" destId="{AF3B9326-31E6-4C92-9367-D490A7656FD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045C58-314C-474F-B2B8-89814DFC420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8D6A9ADE-351F-4E17-ACD0-E36477EDE4F1}">
      <dgm:prSet phldrT="[Tekst]"/>
      <dgm:spPr/>
      <dgm:t>
        <a:bodyPr/>
        <a:lstStyle/>
        <a:p>
          <a:r>
            <a:rPr lang="pl-PL" dirty="0"/>
            <a:t>ZARZĄDZANIE PROJEKTEM</a:t>
          </a:r>
        </a:p>
      </dgm:t>
    </dgm:pt>
    <dgm:pt modelId="{9658F9D8-CE2D-4AA7-9A97-8D3DDFDC9B74}" type="parTrans" cxnId="{F1A853EC-B96B-412E-B8E1-3D033AE9E37A}">
      <dgm:prSet/>
      <dgm:spPr/>
      <dgm:t>
        <a:bodyPr/>
        <a:lstStyle/>
        <a:p>
          <a:endParaRPr lang="pl-PL"/>
        </a:p>
      </dgm:t>
    </dgm:pt>
    <dgm:pt modelId="{95D12997-9783-4FFD-A3DD-1CE81D0BBB06}" type="sibTrans" cxnId="{F1A853EC-B96B-412E-B8E1-3D033AE9E37A}">
      <dgm:prSet/>
      <dgm:spPr/>
      <dgm:t>
        <a:bodyPr/>
        <a:lstStyle/>
        <a:p>
          <a:endParaRPr lang="pl-PL"/>
        </a:p>
      </dgm:t>
    </dgm:pt>
    <dgm:pt modelId="{B458224D-B08B-4D5C-B54F-2704C7650294}">
      <dgm:prSet phldrT="[Tekst]"/>
      <dgm:spPr/>
      <dgm:t>
        <a:bodyPr/>
        <a:lstStyle/>
        <a:p>
          <a:r>
            <a:rPr lang="pl-PL" dirty="0"/>
            <a:t>REALIZACJA PROJEKTU</a:t>
          </a:r>
        </a:p>
      </dgm:t>
    </dgm:pt>
    <dgm:pt modelId="{E2BD4A5E-B3C7-4054-BBC5-1CD43D9A8A39}" type="parTrans" cxnId="{582005A1-5D05-4A38-87CF-650942192985}">
      <dgm:prSet/>
      <dgm:spPr/>
      <dgm:t>
        <a:bodyPr/>
        <a:lstStyle/>
        <a:p>
          <a:endParaRPr lang="pl-PL"/>
        </a:p>
      </dgm:t>
    </dgm:pt>
    <dgm:pt modelId="{70C5354A-8CDE-412C-9E56-DBBFD2D004A9}" type="sibTrans" cxnId="{582005A1-5D05-4A38-87CF-650942192985}">
      <dgm:prSet/>
      <dgm:spPr/>
      <dgm:t>
        <a:bodyPr/>
        <a:lstStyle/>
        <a:p>
          <a:endParaRPr lang="pl-PL"/>
        </a:p>
      </dgm:t>
    </dgm:pt>
    <dgm:pt modelId="{B4BF9E0B-D240-48A3-AB29-5E0E599AFC12}">
      <dgm:prSet phldrT="[Tekst]"/>
      <dgm:spPr/>
      <dgm:t>
        <a:bodyPr/>
        <a:lstStyle/>
        <a:p>
          <a:r>
            <a:rPr lang="pl-PL" dirty="0"/>
            <a:t>UPOWSZECHNIANIE I WPŁYW</a:t>
          </a:r>
        </a:p>
      </dgm:t>
    </dgm:pt>
    <dgm:pt modelId="{17D4D3C4-FF0B-443B-B033-5BEE30A26B99}" type="parTrans" cxnId="{C75C8B61-DAC1-44D3-9CD9-CE620A26EEBF}">
      <dgm:prSet/>
      <dgm:spPr/>
      <dgm:t>
        <a:bodyPr/>
        <a:lstStyle/>
        <a:p>
          <a:endParaRPr lang="pl-PL"/>
        </a:p>
      </dgm:t>
    </dgm:pt>
    <dgm:pt modelId="{30C92033-B749-413E-8A85-48F6612B1D20}" type="sibTrans" cxnId="{C75C8B61-DAC1-44D3-9CD9-CE620A26EEBF}">
      <dgm:prSet/>
      <dgm:spPr/>
      <dgm:t>
        <a:bodyPr/>
        <a:lstStyle/>
        <a:p>
          <a:endParaRPr lang="pl-PL"/>
        </a:p>
      </dgm:t>
    </dgm:pt>
    <dgm:pt modelId="{E11B0E4E-AE99-4825-A428-18042CBD4EAF}" type="pres">
      <dgm:prSet presAssocID="{0C045C58-314C-474F-B2B8-89814DFC4208}" presName="diagram" presStyleCnt="0">
        <dgm:presLayoutVars>
          <dgm:dir/>
          <dgm:resizeHandles val="exact"/>
        </dgm:presLayoutVars>
      </dgm:prSet>
      <dgm:spPr/>
    </dgm:pt>
    <dgm:pt modelId="{B4AA4DCF-6384-4D29-AE64-1D85C4AA0432}" type="pres">
      <dgm:prSet presAssocID="{8D6A9ADE-351F-4E17-ACD0-E36477EDE4F1}" presName="node" presStyleLbl="node1" presStyleIdx="0" presStyleCnt="3">
        <dgm:presLayoutVars>
          <dgm:bulletEnabled val="1"/>
        </dgm:presLayoutVars>
      </dgm:prSet>
      <dgm:spPr/>
    </dgm:pt>
    <dgm:pt modelId="{BAF04171-1528-4796-9243-66417E131474}" type="pres">
      <dgm:prSet presAssocID="{95D12997-9783-4FFD-A3DD-1CE81D0BBB06}" presName="sibTrans" presStyleCnt="0"/>
      <dgm:spPr/>
    </dgm:pt>
    <dgm:pt modelId="{6D6B8CCF-AECB-4CEA-B1EB-E867063A9572}" type="pres">
      <dgm:prSet presAssocID="{B458224D-B08B-4D5C-B54F-2704C7650294}" presName="node" presStyleLbl="node1" presStyleIdx="1" presStyleCnt="3">
        <dgm:presLayoutVars>
          <dgm:bulletEnabled val="1"/>
        </dgm:presLayoutVars>
      </dgm:prSet>
      <dgm:spPr/>
    </dgm:pt>
    <dgm:pt modelId="{6B0142A3-0A1E-4B2B-9521-1893FD64215E}" type="pres">
      <dgm:prSet presAssocID="{70C5354A-8CDE-412C-9E56-DBBFD2D004A9}" presName="sibTrans" presStyleCnt="0"/>
      <dgm:spPr/>
    </dgm:pt>
    <dgm:pt modelId="{1A89513B-3EC3-4D5D-8BC6-EF37F6E788D3}" type="pres">
      <dgm:prSet presAssocID="{B4BF9E0B-D240-48A3-AB29-5E0E599AFC12}" presName="node" presStyleLbl="node1" presStyleIdx="2" presStyleCnt="3">
        <dgm:presLayoutVars>
          <dgm:bulletEnabled val="1"/>
        </dgm:presLayoutVars>
      </dgm:prSet>
      <dgm:spPr/>
    </dgm:pt>
  </dgm:ptLst>
  <dgm:cxnLst>
    <dgm:cxn modelId="{A1A33215-BD09-43AD-9750-8947430FFF98}" type="presOf" srcId="{8D6A9ADE-351F-4E17-ACD0-E36477EDE4F1}" destId="{B4AA4DCF-6384-4D29-AE64-1D85C4AA0432}" srcOrd="0" destOrd="0" presId="urn:microsoft.com/office/officeart/2005/8/layout/default"/>
    <dgm:cxn modelId="{A0E34D1D-A7FC-46B7-A1E8-5719A74E03F3}" type="presOf" srcId="{0C045C58-314C-474F-B2B8-89814DFC4208}" destId="{E11B0E4E-AE99-4825-A428-18042CBD4EAF}" srcOrd="0" destOrd="0" presId="urn:microsoft.com/office/officeart/2005/8/layout/default"/>
    <dgm:cxn modelId="{C75C8B61-DAC1-44D3-9CD9-CE620A26EEBF}" srcId="{0C045C58-314C-474F-B2B8-89814DFC4208}" destId="{B4BF9E0B-D240-48A3-AB29-5E0E599AFC12}" srcOrd="2" destOrd="0" parTransId="{17D4D3C4-FF0B-443B-B033-5BEE30A26B99}" sibTransId="{30C92033-B749-413E-8A85-48F6612B1D20}"/>
    <dgm:cxn modelId="{D867AD42-AE95-486F-BAA6-227C2258C591}" type="presOf" srcId="{B458224D-B08B-4D5C-B54F-2704C7650294}" destId="{6D6B8CCF-AECB-4CEA-B1EB-E867063A9572}" srcOrd="0" destOrd="0" presId="urn:microsoft.com/office/officeart/2005/8/layout/default"/>
    <dgm:cxn modelId="{E829B69F-3A0C-4259-A0B1-443126317B8B}" type="presOf" srcId="{B4BF9E0B-D240-48A3-AB29-5E0E599AFC12}" destId="{1A89513B-3EC3-4D5D-8BC6-EF37F6E788D3}" srcOrd="0" destOrd="0" presId="urn:microsoft.com/office/officeart/2005/8/layout/default"/>
    <dgm:cxn modelId="{582005A1-5D05-4A38-87CF-650942192985}" srcId="{0C045C58-314C-474F-B2B8-89814DFC4208}" destId="{B458224D-B08B-4D5C-B54F-2704C7650294}" srcOrd="1" destOrd="0" parTransId="{E2BD4A5E-B3C7-4054-BBC5-1CD43D9A8A39}" sibTransId="{70C5354A-8CDE-412C-9E56-DBBFD2D004A9}"/>
    <dgm:cxn modelId="{F1A853EC-B96B-412E-B8E1-3D033AE9E37A}" srcId="{0C045C58-314C-474F-B2B8-89814DFC4208}" destId="{8D6A9ADE-351F-4E17-ACD0-E36477EDE4F1}" srcOrd="0" destOrd="0" parTransId="{9658F9D8-CE2D-4AA7-9A97-8D3DDFDC9B74}" sibTransId="{95D12997-9783-4FFD-A3DD-1CE81D0BBB06}"/>
    <dgm:cxn modelId="{C584A341-371B-40FB-8C53-086541225A43}" type="presParOf" srcId="{E11B0E4E-AE99-4825-A428-18042CBD4EAF}" destId="{B4AA4DCF-6384-4D29-AE64-1D85C4AA0432}" srcOrd="0" destOrd="0" presId="urn:microsoft.com/office/officeart/2005/8/layout/default"/>
    <dgm:cxn modelId="{6ACF4816-9B54-4119-8CAE-C248991B98CE}" type="presParOf" srcId="{E11B0E4E-AE99-4825-A428-18042CBD4EAF}" destId="{BAF04171-1528-4796-9243-66417E131474}" srcOrd="1" destOrd="0" presId="urn:microsoft.com/office/officeart/2005/8/layout/default"/>
    <dgm:cxn modelId="{2D400278-B614-4C11-92B3-B176F58D55D6}" type="presParOf" srcId="{E11B0E4E-AE99-4825-A428-18042CBD4EAF}" destId="{6D6B8CCF-AECB-4CEA-B1EB-E867063A9572}" srcOrd="2" destOrd="0" presId="urn:microsoft.com/office/officeart/2005/8/layout/default"/>
    <dgm:cxn modelId="{2E64C2FE-0AFB-49AA-998B-A039A0AFAE5F}" type="presParOf" srcId="{E11B0E4E-AE99-4825-A428-18042CBD4EAF}" destId="{6B0142A3-0A1E-4B2B-9521-1893FD64215E}" srcOrd="3" destOrd="0" presId="urn:microsoft.com/office/officeart/2005/8/layout/default"/>
    <dgm:cxn modelId="{96DAB6EC-424A-4FBE-A114-F3908B8982FF}" type="presParOf" srcId="{E11B0E4E-AE99-4825-A428-18042CBD4EAF}" destId="{1A89513B-3EC3-4D5D-8BC6-EF37F6E788D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6039FF-C021-4C95-9DEB-97045CF45BF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E3F1F85-8C72-4300-BAE0-4A529548B995}">
      <dgm:prSet phldrT="[Tekst]"/>
      <dgm:spPr>
        <a:solidFill>
          <a:srgbClr val="C00000"/>
        </a:solidFill>
      </dgm:spPr>
      <dgm:t>
        <a:bodyPr/>
        <a:lstStyle/>
        <a:p>
          <a:r>
            <a:rPr lang="pl-PL" dirty="0"/>
            <a:t>AKCJA ERASMUS MUNDUS</a:t>
          </a:r>
        </a:p>
      </dgm:t>
    </dgm:pt>
    <dgm:pt modelId="{495CAC58-6EA4-489D-9352-EBD3E0903328}" type="parTrans" cxnId="{B6836811-89F1-4739-BEF6-FD91E11F703A}">
      <dgm:prSet/>
      <dgm:spPr/>
      <dgm:t>
        <a:bodyPr/>
        <a:lstStyle/>
        <a:p>
          <a:endParaRPr lang="pl-PL"/>
        </a:p>
      </dgm:t>
    </dgm:pt>
    <dgm:pt modelId="{00F9F20B-C519-4C18-A989-8BBFE738450B}" type="sibTrans" cxnId="{B6836811-89F1-4739-BEF6-FD91E11F703A}">
      <dgm:prSet/>
      <dgm:spPr/>
      <dgm:t>
        <a:bodyPr/>
        <a:lstStyle/>
        <a:p>
          <a:endParaRPr lang="pl-PL"/>
        </a:p>
      </dgm:t>
    </dgm:pt>
    <dgm:pt modelId="{3F2472E2-2A1A-40A6-B35F-8F1BFE37C68D}">
      <dgm:prSet phldrT="[Tekst]"/>
      <dgm:spPr>
        <a:solidFill>
          <a:srgbClr val="C00000"/>
        </a:solidFill>
      </dgm:spPr>
      <dgm:t>
        <a:bodyPr/>
        <a:lstStyle/>
        <a:p>
          <a:r>
            <a:rPr lang="pl-PL" dirty="0"/>
            <a:t>Erasmus Mundus Joint </a:t>
          </a:r>
          <a:r>
            <a:rPr lang="pl-PL" dirty="0" err="1"/>
            <a:t>Masters</a:t>
          </a:r>
          <a:endParaRPr lang="pl-PL" dirty="0"/>
        </a:p>
      </dgm:t>
    </dgm:pt>
    <dgm:pt modelId="{B3A4BFE7-6D72-4339-91CF-A2692BAE6E6F}" type="parTrans" cxnId="{A32A8E7D-8D97-4B2D-ADCD-FEDE4262B92D}">
      <dgm:prSet/>
      <dgm:spPr/>
      <dgm:t>
        <a:bodyPr/>
        <a:lstStyle/>
        <a:p>
          <a:endParaRPr lang="pl-PL"/>
        </a:p>
      </dgm:t>
    </dgm:pt>
    <dgm:pt modelId="{94850F6E-CDB5-42CF-B4CD-A89629C32AB6}" type="sibTrans" cxnId="{A32A8E7D-8D97-4B2D-ADCD-FEDE4262B92D}">
      <dgm:prSet/>
      <dgm:spPr/>
      <dgm:t>
        <a:bodyPr/>
        <a:lstStyle/>
        <a:p>
          <a:endParaRPr lang="pl-PL"/>
        </a:p>
      </dgm:t>
    </dgm:pt>
    <dgm:pt modelId="{294F990F-2C75-4F2A-9DE8-0A8EF9676D96}">
      <dgm:prSet phldrT="[Tekst]"/>
      <dgm:spPr>
        <a:solidFill>
          <a:srgbClr val="C00000"/>
        </a:solidFill>
      </dgm:spPr>
      <dgm:t>
        <a:bodyPr/>
        <a:lstStyle/>
        <a:p>
          <a:r>
            <a:rPr lang="pl-PL" dirty="0"/>
            <a:t>Erasmus Mundus Design </a:t>
          </a:r>
          <a:r>
            <a:rPr lang="pl-PL" dirty="0" err="1"/>
            <a:t>Measures</a:t>
          </a:r>
          <a:endParaRPr lang="pl-PL" dirty="0"/>
        </a:p>
      </dgm:t>
    </dgm:pt>
    <dgm:pt modelId="{D1B0004D-3D49-45EE-B2E9-1DF61A0AF870}" type="parTrans" cxnId="{D5C7EAE1-7A83-4D7F-88EF-C6FC046CB021}">
      <dgm:prSet/>
      <dgm:spPr/>
      <dgm:t>
        <a:bodyPr/>
        <a:lstStyle/>
        <a:p>
          <a:endParaRPr lang="pl-PL"/>
        </a:p>
      </dgm:t>
    </dgm:pt>
    <dgm:pt modelId="{CA25B131-3821-40B2-BC7F-F25D6B9A9CB0}" type="sibTrans" cxnId="{D5C7EAE1-7A83-4D7F-88EF-C6FC046CB021}">
      <dgm:prSet/>
      <dgm:spPr/>
      <dgm:t>
        <a:bodyPr/>
        <a:lstStyle/>
        <a:p>
          <a:endParaRPr lang="pl-PL"/>
        </a:p>
      </dgm:t>
    </dgm:pt>
    <dgm:pt modelId="{39D45498-BC20-4084-A7C1-BD399661BD9B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/>
            <a:t>CBHE - </a:t>
          </a:r>
          <a:r>
            <a:rPr lang="pl-PL" dirty="0">
              <a:solidFill>
                <a:srgbClr val="C00000"/>
              </a:solidFill>
            </a:rPr>
            <a:t>C</a:t>
          </a:r>
          <a:r>
            <a:rPr lang="pl-PL" dirty="0"/>
            <a:t>APACITY </a:t>
          </a:r>
          <a:r>
            <a:rPr lang="pl-PL" dirty="0">
              <a:solidFill>
                <a:srgbClr val="C00000"/>
              </a:solidFill>
            </a:rPr>
            <a:t>B</a:t>
          </a:r>
          <a:r>
            <a:rPr lang="pl-PL" dirty="0"/>
            <a:t>UILDING IN </a:t>
          </a:r>
          <a:r>
            <a:rPr lang="pl-PL" dirty="0">
              <a:solidFill>
                <a:srgbClr val="C00000"/>
              </a:solidFill>
            </a:rPr>
            <a:t>H</a:t>
          </a:r>
          <a:r>
            <a:rPr lang="pl-PL" dirty="0"/>
            <a:t>IGHER </a:t>
          </a:r>
          <a:r>
            <a:rPr lang="pl-PL" dirty="0">
              <a:solidFill>
                <a:srgbClr val="C00000"/>
              </a:solidFill>
            </a:rPr>
            <a:t>E</a:t>
          </a:r>
          <a:r>
            <a:rPr lang="pl-PL" dirty="0"/>
            <a:t>DUCATION</a:t>
          </a:r>
        </a:p>
      </dgm:t>
    </dgm:pt>
    <dgm:pt modelId="{10A04DAB-8E97-4B72-A87B-311F41A75DC1}" type="parTrans" cxnId="{1A9AC14D-59A6-44A1-9110-1531EAFF2B1E}">
      <dgm:prSet/>
      <dgm:spPr/>
      <dgm:t>
        <a:bodyPr/>
        <a:lstStyle/>
        <a:p>
          <a:endParaRPr lang="pl-PL"/>
        </a:p>
      </dgm:t>
    </dgm:pt>
    <dgm:pt modelId="{9C673153-F032-4BE8-9C16-9F7946ADB892}" type="sibTrans" cxnId="{1A9AC14D-59A6-44A1-9110-1531EAFF2B1E}">
      <dgm:prSet/>
      <dgm:spPr/>
      <dgm:t>
        <a:bodyPr/>
        <a:lstStyle/>
        <a:p>
          <a:endParaRPr lang="pl-PL"/>
        </a:p>
      </dgm:t>
    </dgm:pt>
    <dgm:pt modelId="{E6099F0D-A1EE-413A-B2A1-115184B463BC}">
      <dgm:prSet phldrT="[Tekst]"/>
      <dgm:spPr>
        <a:solidFill>
          <a:srgbClr val="7030A0"/>
        </a:solidFill>
      </dgm:spPr>
      <dgm:t>
        <a:bodyPr/>
        <a:lstStyle/>
        <a:p>
          <a:r>
            <a:rPr lang="pl-PL" dirty="0"/>
            <a:t>UNIWERSYTETY EUROPEJSKIE</a:t>
          </a:r>
        </a:p>
      </dgm:t>
    </dgm:pt>
    <dgm:pt modelId="{8CA09357-7043-431E-8057-D45E705214CC}" type="parTrans" cxnId="{8D42A85B-C1D6-4D1B-8BAA-D808077E1B1B}">
      <dgm:prSet/>
      <dgm:spPr/>
      <dgm:t>
        <a:bodyPr/>
        <a:lstStyle/>
        <a:p>
          <a:endParaRPr lang="pl-PL"/>
        </a:p>
      </dgm:t>
    </dgm:pt>
    <dgm:pt modelId="{A9E0ED63-E600-4726-96DD-ADE0A5807316}" type="sibTrans" cxnId="{8D42A85B-C1D6-4D1B-8BAA-D808077E1B1B}">
      <dgm:prSet/>
      <dgm:spPr/>
      <dgm:t>
        <a:bodyPr/>
        <a:lstStyle/>
        <a:p>
          <a:endParaRPr lang="pl-PL"/>
        </a:p>
      </dgm:t>
    </dgm:pt>
    <dgm:pt modelId="{34342970-4E5D-4A2B-84AD-6A7FE54184D9}" type="pres">
      <dgm:prSet presAssocID="{CE6039FF-C021-4C95-9DEB-97045CF45BF5}" presName="Name0" presStyleCnt="0">
        <dgm:presLayoutVars>
          <dgm:dir/>
          <dgm:resizeHandles val="exact"/>
        </dgm:presLayoutVars>
      </dgm:prSet>
      <dgm:spPr/>
    </dgm:pt>
    <dgm:pt modelId="{F6BCE2F4-F2D5-4F75-BFFE-E3816D6C67B1}" type="pres">
      <dgm:prSet presAssocID="{5E3F1F85-8C72-4300-BAE0-4A529548B995}" presName="node" presStyleLbl="node1" presStyleIdx="0" presStyleCnt="3">
        <dgm:presLayoutVars>
          <dgm:bulletEnabled val="1"/>
        </dgm:presLayoutVars>
      </dgm:prSet>
      <dgm:spPr/>
    </dgm:pt>
    <dgm:pt modelId="{0640C0DC-57A1-491A-ACE9-749FD011E3FA}" type="pres">
      <dgm:prSet presAssocID="{00F9F20B-C519-4C18-A989-8BBFE738450B}" presName="sibTrans" presStyleCnt="0"/>
      <dgm:spPr/>
    </dgm:pt>
    <dgm:pt modelId="{12645A53-2FBA-418F-8CE8-06291DE4C963}" type="pres">
      <dgm:prSet presAssocID="{39D45498-BC20-4084-A7C1-BD399661BD9B}" presName="node" presStyleLbl="node1" presStyleIdx="1" presStyleCnt="3">
        <dgm:presLayoutVars>
          <dgm:bulletEnabled val="1"/>
        </dgm:presLayoutVars>
      </dgm:prSet>
      <dgm:spPr/>
    </dgm:pt>
    <dgm:pt modelId="{1A2B5FE1-3E6E-4F8C-AC1B-98B674CA98D8}" type="pres">
      <dgm:prSet presAssocID="{9C673153-F032-4BE8-9C16-9F7946ADB892}" presName="sibTrans" presStyleCnt="0"/>
      <dgm:spPr/>
    </dgm:pt>
    <dgm:pt modelId="{A0812560-50B0-4DD1-84DD-17E3EEC01AB3}" type="pres">
      <dgm:prSet presAssocID="{E6099F0D-A1EE-413A-B2A1-115184B463BC}" presName="node" presStyleLbl="node1" presStyleIdx="2" presStyleCnt="3">
        <dgm:presLayoutVars>
          <dgm:bulletEnabled val="1"/>
        </dgm:presLayoutVars>
      </dgm:prSet>
      <dgm:spPr/>
    </dgm:pt>
  </dgm:ptLst>
  <dgm:cxnLst>
    <dgm:cxn modelId="{B6836811-89F1-4739-BEF6-FD91E11F703A}" srcId="{CE6039FF-C021-4C95-9DEB-97045CF45BF5}" destId="{5E3F1F85-8C72-4300-BAE0-4A529548B995}" srcOrd="0" destOrd="0" parTransId="{495CAC58-6EA4-489D-9352-EBD3E0903328}" sibTransId="{00F9F20B-C519-4C18-A989-8BBFE738450B}"/>
    <dgm:cxn modelId="{2382022C-265A-4A56-8D1B-20B9D1C145A7}" type="presOf" srcId="{5E3F1F85-8C72-4300-BAE0-4A529548B995}" destId="{F6BCE2F4-F2D5-4F75-BFFE-E3816D6C67B1}" srcOrd="0" destOrd="0" presId="urn:microsoft.com/office/officeart/2005/8/layout/hList6"/>
    <dgm:cxn modelId="{8D42A85B-C1D6-4D1B-8BAA-D808077E1B1B}" srcId="{CE6039FF-C021-4C95-9DEB-97045CF45BF5}" destId="{E6099F0D-A1EE-413A-B2A1-115184B463BC}" srcOrd="2" destOrd="0" parTransId="{8CA09357-7043-431E-8057-D45E705214CC}" sibTransId="{A9E0ED63-E600-4726-96DD-ADE0A5807316}"/>
    <dgm:cxn modelId="{1A9AC14D-59A6-44A1-9110-1531EAFF2B1E}" srcId="{CE6039FF-C021-4C95-9DEB-97045CF45BF5}" destId="{39D45498-BC20-4084-A7C1-BD399661BD9B}" srcOrd="1" destOrd="0" parTransId="{10A04DAB-8E97-4B72-A87B-311F41A75DC1}" sibTransId="{9C673153-F032-4BE8-9C16-9F7946ADB892}"/>
    <dgm:cxn modelId="{A32A8E7D-8D97-4B2D-ADCD-FEDE4262B92D}" srcId="{5E3F1F85-8C72-4300-BAE0-4A529548B995}" destId="{3F2472E2-2A1A-40A6-B35F-8F1BFE37C68D}" srcOrd="0" destOrd="0" parTransId="{B3A4BFE7-6D72-4339-91CF-A2692BAE6E6F}" sibTransId="{94850F6E-CDB5-42CF-B4CD-A89629C32AB6}"/>
    <dgm:cxn modelId="{545DD886-4319-4FB8-965C-F35B0FD82B25}" type="presOf" srcId="{3F2472E2-2A1A-40A6-B35F-8F1BFE37C68D}" destId="{F6BCE2F4-F2D5-4F75-BFFE-E3816D6C67B1}" srcOrd="0" destOrd="1" presId="urn:microsoft.com/office/officeart/2005/8/layout/hList6"/>
    <dgm:cxn modelId="{E8B38B87-1FE4-4963-9FEC-ADFB8D52CB8B}" type="presOf" srcId="{CE6039FF-C021-4C95-9DEB-97045CF45BF5}" destId="{34342970-4E5D-4A2B-84AD-6A7FE54184D9}" srcOrd="0" destOrd="0" presId="urn:microsoft.com/office/officeart/2005/8/layout/hList6"/>
    <dgm:cxn modelId="{2CA2C191-0A2F-46B8-BFD0-E2C0585C42A2}" type="presOf" srcId="{39D45498-BC20-4084-A7C1-BD399661BD9B}" destId="{12645A53-2FBA-418F-8CE8-06291DE4C963}" srcOrd="0" destOrd="0" presId="urn:microsoft.com/office/officeart/2005/8/layout/hList6"/>
    <dgm:cxn modelId="{C6783F9D-DDD8-46A1-8C42-589563C1627C}" type="presOf" srcId="{294F990F-2C75-4F2A-9DE8-0A8EF9676D96}" destId="{F6BCE2F4-F2D5-4F75-BFFE-E3816D6C67B1}" srcOrd="0" destOrd="2" presId="urn:microsoft.com/office/officeart/2005/8/layout/hList6"/>
    <dgm:cxn modelId="{2FDF9FB2-C8C6-4EC7-9F93-83A15563F665}" type="presOf" srcId="{E6099F0D-A1EE-413A-B2A1-115184B463BC}" destId="{A0812560-50B0-4DD1-84DD-17E3EEC01AB3}" srcOrd="0" destOrd="0" presId="urn:microsoft.com/office/officeart/2005/8/layout/hList6"/>
    <dgm:cxn modelId="{D5C7EAE1-7A83-4D7F-88EF-C6FC046CB021}" srcId="{5E3F1F85-8C72-4300-BAE0-4A529548B995}" destId="{294F990F-2C75-4F2A-9DE8-0A8EF9676D96}" srcOrd="1" destOrd="0" parTransId="{D1B0004D-3D49-45EE-B2E9-1DF61A0AF870}" sibTransId="{CA25B131-3821-40B2-BC7F-F25D6B9A9CB0}"/>
    <dgm:cxn modelId="{426AC02A-A2A7-4AED-AFF5-F63D136CE082}" type="presParOf" srcId="{34342970-4E5D-4A2B-84AD-6A7FE54184D9}" destId="{F6BCE2F4-F2D5-4F75-BFFE-E3816D6C67B1}" srcOrd="0" destOrd="0" presId="urn:microsoft.com/office/officeart/2005/8/layout/hList6"/>
    <dgm:cxn modelId="{F49CF987-7372-454D-90FD-0D6AE83B72D0}" type="presParOf" srcId="{34342970-4E5D-4A2B-84AD-6A7FE54184D9}" destId="{0640C0DC-57A1-491A-ACE9-749FD011E3FA}" srcOrd="1" destOrd="0" presId="urn:microsoft.com/office/officeart/2005/8/layout/hList6"/>
    <dgm:cxn modelId="{34A49397-BA98-42A3-8FB9-917FEBF4CD6F}" type="presParOf" srcId="{34342970-4E5D-4A2B-84AD-6A7FE54184D9}" destId="{12645A53-2FBA-418F-8CE8-06291DE4C963}" srcOrd="2" destOrd="0" presId="urn:microsoft.com/office/officeart/2005/8/layout/hList6"/>
    <dgm:cxn modelId="{1BBBD0DE-D4D7-42EF-9E67-EB6E68174132}" type="presParOf" srcId="{34342970-4E5D-4A2B-84AD-6A7FE54184D9}" destId="{1A2B5FE1-3E6E-4F8C-AC1B-98B674CA98D8}" srcOrd="3" destOrd="0" presId="urn:microsoft.com/office/officeart/2005/8/layout/hList6"/>
    <dgm:cxn modelId="{8E0831C3-02DD-4793-94B3-47A1307AB842}" type="presParOf" srcId="{34342970-4E5D-4A2B-84AD-6A7FE54184D9}" destId="{A0812560-50B0-4DD1-84DD-17E3EEC01AB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24312F-5AC5-45B3-8BD7-CA40B2462358}" type="doc">
      <dgm:prSet loTypeId="urn:microsoft.com/office/officeart/2005/8/layout/hList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FE8ACEEB-4F86-46B9-B062-31ECA915C7AF}">
      <dgm:prSet phldrT="[Tekst]" custT="1"/>
      <dgm:spPr/>
      <dgm:t>
        <a:bodyPr/>
        <a:lstStyle/>
        <a:p>
          <a:r>
            <a:rPr lang="pl-PL" sz="3000" dirty="0">
              <a:solidFill>
                <a:schemeClr val="tx1"/>
              </a:solidFill>
            </a:rPr>
            <a:t>Erasmus </a:t>
          </a:r>
          <a:r>
            <a:rPr lang="pl-PL" sz="3000" dirty="0" err="1">
              <a:solidFill>
                <a:schemeClr val="tx1"/>
              </a:solidFill>
            </a:rPr>
            <a:t>Mundus</a:t>
          </a:r>
          <a:endParaRPr lang="pl-PL" sz="3000" dirty="0">
            <a:solidFill>
              <a:schemeClr val="tx1"/>
            </a:solidFill>
          </a:endParaRPr>
        </a:p>
      </dgm:t>
    </dgm:pt>
    <dgm:pt modelId="{B67B6F32-6F83-4A0F-9BCA-DD729BBDA47B}" type="parTrans" cxnId="{3CD4E008-2002-4859-A0E2-5CB95327B4C6}">
      <dgm:prSet/>
      <dgm:spPr/>
      <dgm:t>
        <a:bodyPr/>
        <a:lstStyle/>
        <a:p>
          <a:endParaRPr lang="pl-PL"/>
        </a:p>
      </dgm:t>
    </dgm:pt>
    <dgm:pt modelId="{5BBC10F5-7C28-4428-B5B8-19DA476C7627}" type="sibTrans" cxnId="{3CD4E008-2002-4859-A0E2-5CB95327B4C6}">
      <dgm:prSet/>
      <dgm:spPr/>
      <dgm:t>
        <a:bodyPr/>
        <a:lstStyle/>
        <a:p>
          <a:endParaRPr lang="pl-PL"/>
        </a:p>
      </dgm:t>
    </dgm:pt>
    <dgm:pt modelId="{FD4E20D7-149F-411C-A7B0-9BA63D442D31}">
      <dgm:prSet phldrT="[Tekst]"/>
      <dgm:spPr/>
      <dgm:t>
        <a:bodyPr/>
        <a:lstStyle/>
        <a:p>
          <a:r>
            <a:rPr lang="pl-PL" dirty="0"/>
            <a:t>Wspólne studia magisterskie</a:t>
          </a:r>
        </a:p>
        <a:p>
          <a:r>
            <a:rPr lang="pl-PL" dirty="0"/>
            <a:t>Erasmus </a:t>
          </a:r>
          <a:r>
            <a:rPr lang="pl-PL" dirty="0" err="1"/>
            <a:t>Mundus</a:t>
          </a:r>
          <a:r>
            <a:rPr lang="pl-PL" dirty="0"/>
            <a:t> Joint </a:t>
          </a:r>
          <a:r>
            <a:rPr lang="pl-PL" dirty="0" err="1"/>
            <a:t>Masters</a:t>
          </a:r>
          <a:r>
            <a:rPr lang="pl-PL" dirty="0"/>
            <a:t> (EMJM)</a:t>
          </a:r>
        </a:p>
      </dgm:t>
    </dgm:pt>
    <dgm:pt modelId="{7EC21830-900F-4E12-ABD1-91C4B8D4C94A}" type="parTrans" cxnId="{95ADA460-E735-40D2-BA43-BC22607A9DCD}">
      <dgm:prSet/>
      <dgm:spPr/>
      <dgm:t>
        <a:bodyPr/>
        <a:lstStyle/>
        <a:p>
          <a:endParaRPr lang="pl-PL"/>
        </a:p>
      </dgm:t>
    </dgm:pt>
    <dgm:pt modelId="{7F0A0EDB-59A9-4E5C-9C0D-E4722497E7E7}" type="sibTrans" cxnId="{95ADA460-E735-40D2-BA43-BC22607A9DCD}">
      <dgm:prSet/>
      <dgm:spPr/>
      <dgm:t>
        <a:bodyPr/>
        <a:lstStyle/>
        <a:p>
          <a:endParaRPr lang="pl-PL"/>
        </a:p>
      </dgm:t>
    </dgm:pt>
    <dgm:pt modelId="{DFD0A208-245E-459E-8126-3AD92AFE20CD}">
      <dgm:prSet phldrT="[Tekst]"/>
      <dgm:spPr/>
      <dgm:t>
        <a:bodyPr/>
        <a:lstStyle/>
        <a:p>
          <a:r>
            <a:rPr lang="pl-PL" dirty="0"/>
            <a:t>Opracowanie wysokiej jakości wspólnych studiów magisterskich</a:t>
          </a:r>
        </a:p>
        <a:p>
          <a:r>
            <a:rPr lang="pl-PL" dirty="0"/>
            <a:t>Erasmus </a:t>
          </a:r>
          <a:r>
            <a:rPr lang="pl-PL" dirty="0" err="1"/>
            <a:t>Mundus</a:t>
          </a:r>
          <a:r>
            <a:rPr lang="pl-PL" dirty="0"/>
            <a:t> Design </a:t>
          </a:r>
          <a:r>
            <a:rPr lang="pl-PL" dirty="0" err="1"/>
            <a:t>Measures</a:t>
          </a:r>
          <a:r>
            <a:rPr lang="pl-PL" dirty="0"/>
            <a:t> (EMDM)</a:t>
          </a:r>
        </a:p>
      </dgm:t>
    </dgm:pt>
    <dgm:pt modelId="{79FF1D78-B219-4C77-A6B9-D0F0F4E5F8F6}" type="parTrans" cxnId="{38DB0AA9-68DF-4F86-99E5-9A5887AA31CC}">
      <dgm:prSet/>
      <dgm:spPr/>
      <dgm:t>
        <a:bodyPr/>
        <a:lstStyle/>
        <a:p>
          <a:endParaRPr lang="pl-PL"/>
        </a:p>
      </dgm:t>
    </dgm:pt>
    <dgm:pt modelId="{1A89DA53-426A-405E-B464-BCFF7FD60B98}" type="sibTrans" cxnId="{38DB0AA9-68DF-4F86-99E5-9A5887AA31CC}">
      <dgm:prSet/>
      <dgm:spPr/>
      <dgm:t>
        <a:bodyPr/>
        <a:lstStyle/>
        <a:p>
          <a:endParaRPr lang="pl-PL"/>
        </a:p>
      </dgm:t>
    </dgm:pt>
    <dgm:pt modelId="{8B30C6CA-E21D-4D05-99AE-F96584C9B677}" type="pres">
      <dgm:prSet presAssocID="{4B24312F-5AC5-45B3-8BD7-CA40B2462358}" presName="composite" presStyleCnt="0">
        <dgm:presLayoutVars>
          <dgm:chMax val="1"/>
          <dgm:dir/>
          <dgm:resizeHandles val="exact"/>
        </dgm:presLayoutVars>
      </dgm:prSet>
      <dgm:spPr/>
    </dgm:pt>
    <dgm:pt modelId="{FAA1B39E-81FF-4C5F-B7D8-A0059D75E2CA}" type="pres">
      <dgm:prSet presAssocID="{FE8ACEEB-4F86-46B9-B062-31ECA915C7AF}" presName="roof" presStyleLbl="dkBgShp" presStyleIdx="0" presStyleCnt="2" custLinFactNeighborX="-2386"/>
      <dgm:spPr/>
    </dgm:pt>
    <dgm:pt modelId="{10E08592-A43E-426D-A7F4-DC54D7FA1656}" type="pres">
      <dgm:prSet presAssocID="{FE8ACEEB-4F86-46B9-B062-31ECA915C7AF}" presName="pillars" presStyleCnt="0"/>
      <dgm:spPr/>
    </dgm:pt>
    <dgm:pt modelId="{C1CE1E53-20FE-4087-89A3-FED7277573DB}" type="pres">
      <dgm:prSet presAssocID="{FE8ACEEB-4F86-46B9-B062-31ECA915C7AF}" presName="pillar1" presStyleLbl="node1" presStyleIdx="0" presStyleCnt="2">
        <dgm:presLayoutVars>
          <dgm:bulletEnabled val="1"/>
        </dgm:presLayoutVars>
      </dgm:prSet>
      <dgm:spPr/>
    </dgm:pt>
    <dgm:pt modelId="{B92D27F1-772A-4102-8BDD-110BDEA9AA67}" type="pres">
      <dgm:prSet presAssocID="{DFD0A208-245E-459E-8126-3AD92AFE20CD}" presName="pillarX" presStyleLbl="node1" presStyleIdx="1" presStyleCnt="2">
        <dgm:presLayoutVars>
          <dgm:bulletEnabled val="1"/>
        </dgm:presLayoutVars>
      </dgm:prSet>
      <dgm:spPr/>
    </dgm:pt>
    <dgm:pt modelId="{F833BCA6-060B-45B7-BDAD-3D75DC43930E}" type="pres">
      <dgm:prSet presAssocID="{FE8ACEEB-4F86-46B9-B062-31ECA915C7AF}" presName="base" presStyleLbl="dkBgShp" presStyleIdx="1" presStyleCnt="2"/>
      <dgm:spPr/>
    </dgm:pt>
  </dgm:ptLst>
  <dgm:cxnLst>
    <dgm:cxn modelId="{E9D18407-508D-4A88-B2BA-BD388D200603}" type="presOf" srcId="{4B24312F-5AC5-45B3-8BD7-CA40B2462358}" destId="{8B30C6CA-E21D-4D05-99AE-F96584C9B677}" srcOrd="0" destOrd="0" presId="urn:microsoft.com/office/officeart/2005/8/layout/hList3"/>
    <dgm:cxn modelId="{3CD4E008-2002-4859-A0E2-5CB95327B4C6}" srcId="{4B24312F-5AC5-45B3-8BD7-CA40B2462358}" destId="{FE8ACEEB-4F86-46B9-B062-31ECA915C7AF}" srcOrd="0" destOrd="0" parTransId="{B67B6F32-6F83-4A0F-9BCA-DD729BBDA47B}" sibTransId="{5BBC10F5-7C28-4428-B5B8-19DA476C7627}"/>
    <dgm:cxn modelId="{A7C50F5E-604E-4B49-B0DE-538750ACE2DA}" type="presOf" srcId="{DFD0A208-245E-459E-8126-3AD92AFE20CD}" destId="{B92D27F1-772A-4102-8BDD-110BDEA9AA67}" srcOrd="0" destOrd="0" presId="urn:microsoft.com/office/officeart/2005/8/layout/hList3"/>
    <dgm:cxn modelId="{95ADA460-E735-40D2-BA43-BC22607A9DCD}" srcId="{FE8ACEEB-4F86-46B9-B062-31ECA915C7AF}" destId="{FD4E20D7-149F-411C-A7B0-9BA63D442D31}" srcOrd="0" destOrd="0" parTransId="{7EC21830-900F-4E12-ABD1-91C4B8D4C94A}" sibTransId="{7F0A0EDB-59A9-4E5C-9C0D-E4722497E7E7}"/>
    <dgm:cxn modelId="{B43373A6-8610-4106-BE10-3195D831A08C}" type="presOf" srcId="{FE8ACEEB-4F86-46B9-B062-31ECA915C7AF}" destId="{FAA1B39E-81FF-4C5F-B7D8-A0059D75E2CA}" srcOrd="0" destOrd="0" presId="urn:microsoft.com/office/officeart/2005/8/layout/hList3"/>
    <dgm:cxn modelId="{38DB0AA9-68DF-4F86-99E5-9A5887AA31CC}" srcId="{FE8ACEEB-4F86-46B9-B062-31ECA915C7AF}" destId="{DFD0A208-245E-459E-8126-3AD92AFE20CD}" srcOrd="1" destOrd="0" parTransId="{79FF1D78-B219-4C77-A6B9-D0F0F4E5F8F6}" sibTransId="{1A89DA53-426A-405E-B464-BCFF7FD60B98}"/>
    <dgm:cxn modelId="{BAE1A0BE-95CC-4650-B435-FBA57DF73656}" type="presOf" srcId="{FD4E20D7-149F-411C-A7B0-9BA63D442D31}" destId="{C1CE1E53-20FE-4087-89A3-FED7277573DB}" srcOrd="0" destOrd="0" presId="urn:microsoft.com/office/officeart/2005/8/layout/hList3"/>
    <dgm:cxn modelId="{C785EA8F-23AD-4D96-86E6-924F2CF6CD24}" type="presParOf" srcId="{8B30C6CA-E21D-4D05-99AE-F96584C9B677}" destId="{FAA1B39E-81FF-4C5F-B7D8-A0059D75E2CA}" srcOrd="0" destOrd="0" presId="urn:microsoft.com/office/officeart/2005/8/layout/hList3"/>
    <dgm:cxn modelId="{683012B1-1DA2-432A-9CC7-426CB252303B}" type="presParOf" srcId="{8B30C6CA-E21D-4D05-99AE-F96584C9B677}" destId="{10E08592-A43E-426D-A7F4-DC54D7FA1656}" srcOrd="1" destOrd="0" presId="urn:microsoft.com/office/officeart/2005/8/layout/hList3"/>
    <dgm:cxn modelId="{E7F7F01E-A250-4B0A-8021-D5990437F786}" type="presParOf" srcId="{10E08592-A43E-426D-A7F4-DC54D7FA1656}" destId="{C1CE1E53-20FE-4087-89A3-FED7277573DB}" srcOrd="0" destOrd="0" presId="urn:microsoft.com/office/officeart/2005/8/layout/hList3"/>
    <dgm:cxn modelId="{99548590-2D29-4E1C-B30D-774FA32B5D72}" type="presParOf" srcId="{10E08592-A43E-426D-A7F4-DC54D7FA1656}" destId="{B92D27F1-772A-4102-8BDD-110BDEA9AA67}" srcOrd="1" destOrd="0" presId="urn:microsoft.com/office/officeart/2005/8/layout/hList3"/>
    <dgm:cxn modelId="{833205EE-67E5-4F89-B9A3-1FE0214527DB}" type="presParOf" srcId="{8B30C6CA-E21D-4D05-99AE-F96584C9B677}" destId="{F833BCA6-060B-45B7-BDAD-3D75DC43930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97D12B-356F-4BEE-8ACF-821A84A49F8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68E9D35-E497-4642-B7FB-D97069D49ED2}">
      <dgm:prSet phldrT="[Tekst]"/>
      <dgm:spPr>
        <a:solidFill>
          <a:srgbClr val="FEBF48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Projekty krajowe</a:t>
          </a:r>
        </a:p>
      </dgm:t>
    </dgm:pt>
    <dgm:pt modelId="{6C4D310A-8B35-4CE2-9952-A6BB22DBFC9E}" type="parTrans" cxnId="{686AB902-A12E-4365-8D16-3D8C51F7D002}">
      <dgm:prSet/>
      <dgm:spPr/>
      <dgm:t>
        <a:bodyPr/>
        <a:lstStyle/>
        <a:p>
          <a:endParaRPr lang="pl-PL"/>
        </a:p>
      </dgm:t>
    </dgm:pt>
    <dgm:pt modelId="{A4362F69-D51A-4FDA-A0E2-41A8770572E5}" type="sibTrans" cxnId="{686AB902-A12E-4365-8D16-3D8C51F7D002}">
      <dgm:prSet/>
      <dgm:spPr/>
      <dgm:t>
        <a:bodyPr/>
        <a:lstStyle/>
        <a:p>
          <a:endParaRPr lang="pl-PL"/>
        </a:p>
      </dgm:t>
    </dgm:pt>
    <dgm:pt modelId="{9DAD7B37-4203-4BC6-A596-236CC6A7A1C1}">
      <dgm:prSet phldrT="[Tekst]"/>
      <dgm:spPr>
        <a:solidFill>
          <a:srgbClr val="FFFFFF">
            <a:alpha val="90000"/>
          </a:srgbClr>
        </a:solidFill>
        <a:ln>
          <a:solidFill>
            <a:srgbClr val="FEBF48">
              <a:alpha val="90000"/>
            </a:srgbClr>
          </a:solidFill>
        </a:ln>
      </dgm:spPr>
      <dgm:t>
        <a:bodyPr/>
        <a:lstStyle/>
        <a:p>
          <a:pPr algn="l">
            <a:buFontTx/>
            <a:buNone/>
          </a:pPr>
          <a:r>
            <a:rPr lang="pl-PL" dirty="0"/>
            <a:t>	obejmujące instytucje jedynie z jednego kraju trzeciego niestowarzyszonego z programem Erasmus+</a:t>
          </a:r>
        </a:p>
      </dgm:t>
    </dgm:pt>
    <dgm:pt modelId="{99746F37-6142-4244-9DFE-6576C1FD797D}" type="parTrans" cxnId="{686E02B5-A760-4F49-8D91-ADC6F6234376}">
      <dgm:prSet/>
      <dgm:spPr/>
      <dgm:t>
        <a:bodyPr/>
        <a:lstStyle/>
        <a:p>
          <a:endParaRPr lang="pl-PL"/>
        </a:p>
      </dgm:t>
    </dgm:pt>
    <dgm:pt modelId="{09D6D752-865B-479C-9F80-A9C45964FB43}" type="sibTrans" cxnId="{686E02B5-A760-4F49-8D91-ADC6F6234376}">
      <dgm:prSet/>
      <dgm:spPr/>
      <dgm:t>
        <a:bodyPr/>
        <a:lstStyle/>
        <a:p>
          <a:endParaRPr lang="pl-PL"/>
        </a:p>
      </dgm:t>
    </dgm:pt>
    <dgm:pt modelId="{86EEAFC3-83B8-4E63-AD1C-95EF0DED90F8}">
      <dgm:prSet phldrT="[Tekst]"/>
      <dgm:spPr>
        <a:solidFill>
          <a:srgbClr val="FEBF48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Projekty wielonarodowe w obrębie jednego regionu </a:t>
          </a:r>
        </a:p>
      </dgm:t>
    </dgm:pt>
    <dgm:pt modelId="{87433BD1-C0B2-4A02-B7FB-8DE8AD601140}" type="parTrans" cxnId="{F546BDCB-4A0A-443E-9D0E-D3DB405CF1B8}">
      <dgm:prSet/>
      <dgm:spPr/>
      <dgm:t>
        <a:bodyPr/>
        <a:lstStyle/>
        <a:p>
          <a:endParaRPr lang="pl-PL"/>
        </a:p>
      </dgm:t>
    </dgm:pt>
    <dgm:pt modelId="{400BECDB-B86D-430D-ACF6-9BB6C0B67C35}" type="sibTrans" cxnId="{F546BDCB-4A0A-443E-9D0E-D3DB405CF1B8}">
      <dgm:prSet/>
      <dgm:spPr/>
      <dgm:t>
        <a:bodyPr/>
        <a:lstStyle/>
        <a:p>
          <a:endParaRPr lang="pl-PL"/>
        </a:p>
      </dgm:t>
    </dgm:pt>
    <dgm:pt modelId="{4B0607FD-821C-4370-89DA-6FCFD236D526}">
      <dgm:prSet phldrT="[Tekst]"/>
      <dgm:spPr>
        <a:solidFill>
          <a:srgbClr val="FFFFFF">
            <a:alpha val="90000"/>
          </a:srgbClr>
        </a:solidFill>
        <a:ln>
          <a:solidFill>
            <a:srgbClr val="FEBF48">
              <a:alpha val="90000"/>
            </a:srgbClr>
          </a:solidFill>
        </a:ln>
      </dgm:spPr>
      <dgm:t>
        <a:bodyPr/>
        <a:lstStyle/>
        <a:p>
          <a:pPr algn="l">
            <a:buFontTx/>
            <a:buNone/>
          </a:pPr>
          <a:r>
            <a:rPr lang="pl-PL" dirty="0"/>
            <a:t>	obejmujące </a:t>
          </a:r>
          <a:r>
            <a:rPr lang="pl-PL" dirty="0" err="1"/>
            <a:t>HEIs</a:t>
          </a:r>
          <a:r>
            <a:rPr lang="pl-PL" dirty="0"/>
            <a:t> z kilku państw niestowarzyszonych z Programem z tego samego regionu</a:t>
          </a:r>
        </a:p>
      </dgm:t>
    </dgm:pt>
    <dgm:pt modelId="{A291FFD0-1508-4AA4-829D-B3F59096E7E4}" type="parTrans" cxnId="{A526D67A-B9B6-4A5F-9A87-E8723D1EAFC0}">
      <dgm:prSet/>
      <dgm:spPr/>
      <dgm:t>
        <a:bodyPr/>
        <a:lstStyle/>
        <a:p>
          <a:endParaRPr lang="pl-PL"/>
        </a:p>
      </dgm:t>
    </dgm:pt>
    <dgm:pt modelId="{27379A3E-D6EA-42D7-8D74-86B4CC26D822}" type="sibTrans" cxnId="{A526D67A-B9B6-4A5F-9A87-E8723D1EAFC0}">
      <dgm:prSet/>
      <dgm:spPr/>
      <dgm:t>
        <a:bodyPr/>
        <a:lstStyle/>
        <a:p>
          <a:endParaRPr lang="pl-PL"/>
        </a:p>
      </dgm:t>
    </dgm:pt>
    <dgm:pt modelId="{902D826B-7E87-4BB1-BE4B-08C15151A418}">
      <dgm:prSet phldrT="[Tekst]"/>
      <dgm:spPr>
        <a:solidFill>
          <a:srgbClr val="FEBF48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Projekty wielonarodowe  obejmujące więcej niż jeden region</a:t>
          </a:r>
        </a:p>
      </dgm:t>
    </dgm:pt>
    <dgm:pt modelId="{E7329EAA-5896-43AC-8DFE-4828F2D98B43}" type="parTrans" cxnId="{56A95163-C6B5-43BC-A1B7-B922E0EEB7A6}">
      <dgm:prSet/>
      <dgm:spPr/>
      <dgm:t>
        <a:bodyPr/>
        <a:lstStyle/>
        <a:p>
          <a:endParaRPr lang="pl-PL"/>
        </a:p>
      </dgm:t>
    </dgm:pt>
    <dgm:pt modelId="{D518F280-B047-4DE9-AFF4-06F1C04E7677}" type="sibTrans" cxnId="{56A95163-C6B5-43BC-A1B7-B922E0EEB7A6}">
      <dgm:prSet/>
      <dgm:spPr/>
      <dgm:t>
        <a:bodyPr/>
        <a:lstStyle/>
        <a:p>
          <a:endParaRPr lang="pl-PL"/>
        </a:p>
      </dgm:t>
    </dgm:pt>
    <dgm:pt modelId="{5EF4E43E-40E2-4F6B-A433-895B242FF0E2}">
      <dgm:prSet phldrT="[Tekst]"/>
      <dgm:spPr>
        <a:solidFill>
          <a:srgbClr val="FFFFFF">
            <a:alpha val="90000"/>
          </a:srgbClr>
        </a:solidFill>
        <a:ln>
          <a:solidFill>
            <a:srgbClr val="FEBF48">
              <a:alpha val="90000"/>
            </a:srgbClr>
          </a:solidFill>
        </a:ln>
      </dgm:spPr>
      <dgm:t>
        <a:bodyPr/>
        <a:lstStyle/>
        <a:p>
          <a:pPr algn="l">
            <a:buFontTx/>
            <a:buNone/>
          </a:pPr>
          <a:r>
            <a:rPr lang="pl-PL" dirty="0"/>
            <a:t>	obejmujące </a:t>
          </a:r>
          <a:r>
            <a:rPr lang="pl-PL" dirty="0" err="1"/>
            <a:t>HEIs</a:t>
          </a:r>
          <a:r>
            <a:rPr lang="pl-PL" dirty="0"/>
            <a:t> z państw niestowarzyszonych z Programem z różnych regionów </a:t>
          </a:r>
        </a:p>
      </dgm:t>
    </dgm:pt>
    <dgm:pt modelId="{D760E96D-23E7-40AF-9B67-A8CF7F7BD242}" type="parTrans" cxnId="{D61FC3AC-78C9-4DA5-BC38-3AAF8F5CF2E1}">
      <dgm:prSet/>
      <dgm:spPr/>
      <dgm:t>
        <a:bodyPr/>
        <a:lstStyle/>
        <a:p>
          <a:endParaRPr lang="pl-PL"/>
        </a:p>
      </dgm:t>
    </dgm:pt>
    <dgm:pt modelId="{9E434104-8FC9-4691-959E-F17A1A2F5B37}" type="sibTrans" cxnId="{D61FC3AC-78C9-4DA5-BC38-3AAF8F5CF2E1}">
      <dgm:prSet/>
      <dgm:spPr/>
      <dgm:t>
        <a:bodyPr/>
        <a:lstStyle/>
        <a:p>
          <a:endParaRPr lang="pl-PL"/>
        </a:p>
      </dgm:t>
    </dgm:pt>
    <dgm:pt modelId="{755FDE71-AD22-4F0E-A298-054E7333FCDC}" type="pres">
      <dgm:prSet presAssocID="{F297D12B-356F-4BEE-8ACF-821A84A49F81}" presName="Name0" presStyleCnt="0">
        <dgm:presLayoutVars>
          <dgm:dir/>
          <dgm:animLvl val="lvl"/>
          <dgm:resizeHandles val="exact"/>
        </dgm:presLayoutVars>
      </dgm:prSet>
      <dgm:spPr/>
    </dgm:pt>
    <dgm:pt modelId="{7EC56AE8-02E5-4C50-8C99-E3BDA291A84D}" type="pres">
      <dgm:prSet presAssocID="{968E9D35-E497-4642-B7FB-D97069D49ED2}" presName="linNode" presStyleCnt="0"/>
      <dgm:spPr/>
    </dgm:pt>
    <dgm:pt modelId="{D538F50E-1FD0-46CB-85B7-CD2303196FA4}" type="pres">
      <dgm:prSet presAssocID="{968E9D35-E497-4642-B7FB-D97069D49ED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A232CBC-CF2D-45F1-9463-26EBAB945CCF}" type="pres">
      <dgm:prSet presAssocID="{968E9D35-E497-4642-B7FB-D97069D49ED2}" presName="descendantText" presStyleLbl="alignAccFollowNode1" presStyleIdx="0" presStyleCnt="3">
        <dgm:presLayoutVars>
          <dgm:bulletEnabled val="1"/>
        </dgm:presLayoutVars>
      </dgm:prSet>
      <dgm:spPr/>
    </dgm:pt>
    <dgm:pt modelId="{CAAF4650-EF34-47D8-9CE4-C9478825EDB1}" type="pres">
      <dgm:prSet presAssocID="{A4362F69-D51A-4FDA-A0E2-41A8770572E5}" presName="sp" presStyleCnt="0"/>
      <dgm:spPr/>
    </dgm:pt>
    <dgm:pt modelId="{DEB5551A-3FD8-4906-8E29-E160D1276F8C}" type="pres">
      <dgm:prSet presAssocID="{86EEAFC3-83B8-4E63-AD1C-95EF0DED90F8}" presName="linNode" presStyleCnt="0"/>
      <dgm:spPr/>
    </dgm:pt>
    <dgm:pt modelId="{79C9A030-5594-47E4-A661-F974B33D1F11}" type="pres">
      <dgm:prSet presAssocID="{86EEAFC3-83B8-4E63-AD1C-95EF0DED90F8}" presName="parentText" presStyleLbl="node1" presStyleIdx="1" presStyleCnt="3" custLinFactNeighborX="208" custLinFactNeighborY="435">
        <dgm:presLayoutVars>
          <dgm:chMax val="1"/>
          <dgm:bulletEnabled val="1"/>
        </dgm:presLayoutVars>
      </dgm:prSet>
      <dgm:spPr/>
    </dgm:pt>
    <dgm:pt modelId="{B64F70EC-84AB-486F-B78B-72BA83530BB1}" type="pres">
      <dgm:prSet presAssocID="{86EEAFC3-83B8-4E63-AD1C-95EF0DED90F8}" presName="descendantText" presStyleLbl="alignAccFollowNode1" presStyleIdx="1" presStyleCnt="3">
        <dgm:presLayoutVars>
          <dgm:bulletEnabled val="1"/>
        </dgm:presLayoutVars>
      </dgm:prSet>
      <dgm:spPr/>
    </dgm:pt>
    <dgm:pt modelId="{21086868-85C4-4E1D-8974-63A7AA519F7D}" type="pres">
      <dgm:prSet presAssocID="{400BECDB-B86D-430D-ACF6-9BB6C0B67C35}" presName="sp" presStyleCnt="0"/>
      <dgm:spPr/>
    </dgm:pt>
    <dgm:pt modelId="{4B48792D-A2F8-4976-86B7-DF5768A21D89}" type="pres">
      <dgm:prSet presAssocID="{902D826B-7E87-4BB1-BE4B-08C15151A418}" presName="linNode" presStyleCnt="0"/>
      <dgm:spPr/>
    </dgm:pt>
    <dgm:pt modelId="{44F6B94C-2FDC-4498-9417-9F6D78803D0E}" type="pres">
      <dgm:prSet presAssocID="{902D826B-7E87-4BB1-BE4B-08C15151A418}" presName="parentText" presStyleLbl="node1" presStyleIdx="2" presStyleCnt="3" custLinFactNeighborY="-3444">
        <dgm:presLayoutVars>
          <dgm:chMax val="1"/>
          <dgm:bulletEnabled val="1"/>
        </dgm:presLayoutVars>
      </dgm:prSet>
      <dgm:spPr/>
    </dgm:pt>
    <dgm:pt modelId="{AB44EE76-6716-4F02-981A-6F2B68849CE3}" type="pres">
      <dgm:prSet presAssocID="{902D826B-7E87-4BB1-BE4B-08C15151A41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86AB902-A12E-4365-8D16-3D8C51F7D002}" srcId="{F297D12B-356F-4BEE-8ACF-821A84A49F81}" destId="{968E9D35-E497-4642-B7FB-D97069D49ED2}" srcOrd="0" destOrd="0" parTransId="{6C4D310A-8B35-4CE2-9952-A6BB22DBFC9E}" sibTransId="{A4362F69-D51A-4FDA-A0E2-41A8770572E5}"/>
    <dgm:cxn modelId="{3174F10A-844E-42E6-9288-0D007415392B}" type="presOf" srcId="{5EF4E43E-40E2-4F6B-A433-895B242FF0E2}" destId="{AB44EE76-6716-4F02-981A-6F2B68849CE3}" srcOrd="0" destOrd="0" presId="urn:microsoft.com/office/officeart/2005/8/layout/vList5"/>
    <dgm:cxn modelId="{657D6D40-3BB0-4D19-B010-AC3FD2BE4516}" type="presOf" srcId="{86EEAFC3-83B8-4E63-AD1C-95EF0DED90F8}" destId="{79C9A030-5594-47E4-A661-F974B33D1F11}" srcOrd="0" destOrd="0" presId="urn:microsoft.com/office/officeart/2005/8/layout/vList5"/>
    <dgm:cxn modelId="{11C18D60-886E-4B32-8438-901072296AC7}" type="presOf" srcId="{9DAD7B37-4203-4BC6-A596-236CC6A7A1C1}" destId="{3A232CBC-CF2D-45F1-9463-26EBAB945CCF}" srcOrd="0" destOrd="0" presId="urn:microsoft.com/office/officeart/2005/8/layout/vList5"/>
    <dgm:cxn modelId="{56A95163-C6B5-43BC-A1B7-B922E0EEB7A6}" srcId="{F297D12B-356F-4BEE-8ACF-821A84A49F81}" destId="{902D826B-7E87-4BB1-BE4B-08C15151A418}" srcOrd="2" destOrd="0" parTransId="{E7329EAA-5896-43AC-8DFE-4828F2D98B43}" sibTransId="{D518F280-B047-4DE9-AFF4-06F1C04E7677}"/>
    <dgm:cxn modelId="{A526D67A-B9B6-4A5F-9A87-E8723D1EAFC0}" srcId="{86EEAFC3-83B8-4E63-AD1C-95EF0DED90F8}" destId="{4B0607FD-821C-4370-89DA-6FCFD236D526}" srcOrd="0" destOrd="0" parTransId="{A291FFD0-1508-4AA4-829D-B3F59096E7E4}" sibTransId="{27379A3E-D6EA-42D7-8D74-86B4CC26D822}"/>
    <dgm:cxn modelId="{E5774A7B-3E12-4389-919A-CCB92654E635}" type="presOf" srcId="{968E9D35-E497-4642-B7FB-D97069D49ED2}" destId="{D538F50E-1FD0-46CB-85B7-CD2303196FA4}" srcOrd="0" destOrd="0" presId="urn:microsoft.com/office/officeart/2005/8/layout/vList5"/>
    <dgm:cxn modelId="{91607E84-3279-4497-861D-774DEFFD620C}" type="presOf" srcId="{F297D12B-356F-4BEE-8ACF-821A84A49F81}" destId="{755FDE71-AD22-4F0E-A298-054E7333FCDC}" srcOrd="0" destOrd="0" presId="urn:microsoft.com/office/officeart/2005/8/layout/vList5"/>
    <dgm:cxn modelId="{D61FC3AC-78C9-4DA5-BC38-3AAF8F5CF2E1}" srcId="{902D826B-7E87-4BB1-BE4B-08C15151A418}" destId="{5EF4E43E-40E2-4F6B-A433-895B242FF0E2}" srcOrd="0" destOrd="0" parTransId="{D760E96D-23E7-40AF-9B67-A8CF7F7BD242}" sibTransId="{9E434104-8FC9-4691-959E-F17A1A2F5B37}"/>
    <dgm:cxn modelId="{686E02B5-A760-4F49-8D91-ADC6F6234376}" srcId="{968E9D35-E497-4642-B7FB-D97069D49ED2}" destId="{9DAD7B37-4203-4BC6-A596-236CC6A7A1C1}" srcOrd="0" destOrd="0" parTransId="{99746F37-6142-4244-9DFE-6576C1FD797D}" sibTransId="{09D6D752-865B-479C-9F80-A9C45964FB43}"/>
    <dgm:cxn modelId="{F546BDCB-4A0A-443E-9D0E-D3DB405CF1B8}" srcId="{F297D12B-356F-4BEE-8ACF-821A84A49F81}" destId="{86EEAFC3-83B8-4E63-AD1C-95EF0DED90F8}" srcOrd="1" destOrd="0" parTransId="{87433BD1-C0B2-4A02-B7FB-8DE8AD601140}" sibTransId="{400BECDB-B86D-430D-ACF6-9BB6C0B67C35}"/>
    <dgm:cxn modelId="{C94670D9-F6DA-4357-8CD4-0E26C663EB6F}" type="presOf" srcId="{902D826B-7E87-4BB1-BE4B-08C15151A418}" destId="{44F6B94C-2FDC-4498-9417-9F6D78803D0E}" srcOrd="0" destOrd="0" presId="urn:microsoft.com/office/officeart/2005/8/layout/vList5"/>
    <dgm:cxn modelId="{23649AFD-95C3-4E7C-963D-C745F0A70209}" type="presOf" srcId="{4B0607FD-821C-4370-89DA-6FCFD236D526}" destId="{B64F70EC-84AB-486F-B78B-72BA83530BB1}" srcOrd="0" destOrd="0" presId="urn:microsoft.com/office/officeart/2005/8/layout/vList5"/>
    <dgm:cxn modelId="{5AA2CAB2-C09F-4499-B91F-B4B8E31D5782}" type="presParOf" srcId="{755FDE71-AD22-4F0E-A298-054E7333FCDC}" destId="{7EC56AE8-02E5-4C50-8C99-E3BDA291A84D}" srcOrd="0" destOrd="0" presId="urn:microsoft.com/office/officeart/2005/8/layout/vList5"/>
    <dgm:cxn modelId="{93D168CA-DFF7-4970-9DFB-EAED9DBA976D}" type="presParOf" srcId="{7EC56AE8-02E5-4C50-8C99-E3BDA291A84D}" destId="{D538F50E-1FD0-46CB-85B7-CD2303196FA4}" srcOrd="0" destOrd="0" presId="urn:microsoft.com/office/officeart/2005/8/layout/vList5"/>
    <dgm:cxn modelId="{D6D8E3AA-DB15-4399-B34C-26AD1B301E3E}" type="presParOf" srcId="{7EC56AE8-02E5-4C50-8C99-E3BDA291A84D}" destId="{3A232CBC-CF2D-45F1-9463-26EBAB945CCF}" srcOrd="1" destOrd="0" presId="urn:microsoft.com/office/officeart/2005/8/layout/vList5"/>
    <dgm:cxn modelId="{04E8C0D0-FE1D-4789-94CD-63EAEC432420}" type="presParOf" srcId="{755FDE71-AD22-4F0E-A298-054E7333FCDC}" destId="{CAAF4650-EF34-47D8-9CE4-C9478825EDB1}" srcOrd="1" destOrd="0" presId="urn:microsoft.com/office/officeart/2005/8/layout/vList5"/>
    <dgm:cxn modelId="{850787F5-80DB-4145-B498-5D754FE2A537}" type="presParOf" srcId="{755FDE71-AD22-4F0E-A298-054E7333FCDC}" destId="{DEB5551A-3FD8-4906-8E29-E160D1276F8C}" srcOrd="2" destOrd="0" presId="urn:microsoft.com/office/officeart/2005/8/layout/vList5"/>
    <dgm:cxn modelId="{37A8A49E-D241-452A-A9B5-F721FE61B960}" type="presParOf" srcId="{DEB5551A-3FD8-4906-8E29-E160D1276F8C}" destId="{79C9A030-5594-47E4-A661-F974B33D1F11}" srcOrd="0" destOrd="0" presId="urn:microsoft.com/office/officeart/2005/8/layout/vList5"/>
    <dgm:cxn modelId="{1FC51AB0-B925-45BE-B8AD-49DBDE8299B4}" type="presParOf" srcId="{DEB5551A-3FD8-4906-8E29-E160D1276F8C}" destId="{B64F70EC-84AB-486F-B78B-72BA83530BB1}" srcOrd="1" destOrd="0" presId="urn:microsoft.com/office/officeart/2005/8/layout/vList5"/>
    <dgm:cxn modelId="{66C9F69F-20C0-4437-88A0-3439F5CD3B89}" type="presParOf" srcId="{755FDE71-AD22-4F0E-A298-054E7333FCDC}" destId="{21086868-85C4-4E1D-8974-63A7AA519F7D}" srcOrd="3" destOrd="0" presId="urn:microsoft.com/office/officeart/2005/8/layout/vList5"/>
    <dgm:cxn modelId="{379868A8-C55C-480D-9E23-40DFFE742683}" type="presParOf" srcId="{755FDE71-AD22-4F0E-A298-054E7333FCDC}" destId="{4B48792D-A2F8-4976-86B7-DF5768A21D89}" srcOrd="4" destOrd="0" presId="urn:microsoft.com/office/officeart/2005/8/layout/vList5"/>
    <dgm:cxn modelId="{04CDF623-F0B9-4797-8188-E8896D160FF9}" type="presParOf" srcId="{4B48792D-A2F8-4976-86B7-DF5768A21D89}" destId="{44F6B94C-2FDC-4498-9417-9F6D78803D0E}" srcOrd="0" destOrd="0" presId="urn:microsoft.com/office/officeart/2005/8/layout/vList5"/>
    <dgm:cxn modelId="{D686C0E2-0889-4116-A211-442AC879603F}" type="presParOf" srcId="{4B48792D-A2F8-4976-86B7-DF5768A21D89}" destId="{AB44EE76-6716-4F02-981A-6F2B68849CE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7AABF8-E011-4F8B-BD63-44BCDD2CFDC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EFC0183-B008-4145-A986-056C640AC3FF}">
      <dgm:prSet phldrT="[Teks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 dirty="0"/>
            <a:t>Ścieżka 1: Wspieranie dostępu do współpracy w szkolnictwie wyższym </a:t>
          </a:r>
        </a:p>
      </dgm:t>
    </dgm:pt>
    <dgm:pt modelId="{6C989703-667E-4A47-A8F9-41BCA117E378}" type="parTrans" cxnId="{1826A2D1-42D8-4BD5-A8E2-0FE4295F1809}">
      <dgm:prSet/>
      <dgm:spPr/>
      <dgm:t>
        <a:bodyPr/>
        <a:lstStyle/>
        <a:p>
          <a:endParaRPr lang="pl-PL" sz="1800"/>
        </a:p>
      </dgm:t>
    </dgm:pt>
    <dgm:pt modelId="{44647694-0BBD-4BC1-A750-FD7875614AD3}" type="sibTrans" cxnId="{1826A2D1-42D8-4BD5-A8E2-0FE4295F1809}">
      <dgm:prSet/>
      <dgm:spPr/>
      <dgm:t>
        <a:bodyPr/>
        <a:lstStyle/>
        <a:p>
          <a:endParaRPr lang="pl-PL"/>
        </a:p>
      </dgm:t>
    </dgm:pt>
    <dgm:pt modelId="{DAA0A31C-4F46-4B25-9D6C-BAF5D6205BE3}">
      <dgm:prSet phldrT="[Teks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 dirty="0"/>
            <a:t>Ścieżka 2: Partnerstwa na rzecz transformacji w szkolnictwie wyższym</a:t>
          </a:r>
        </a:p>
      </dgm:t>
    </dgm:pt>
    <dgm:pt modelId="{B3074279-DAA9-4236-80FD-3FA18C4ED073}" type="parTrans" cxnId="{AC5995CE-58E8-4538-BE88-096F2C3689BB}">
      <dgm:prSet/>
      <dgm:spPr/>
      <dgm:t>
        <a:bodyPr/>
        <a:lstStyle/>
        <a:p>
          <a:endParaRPr lang="pl-PL" sz="1800"/>
        </a:p>
      </dgm:t>
    </dgm:pt>
    <dgm:pt modelId="{A77AF0AA-C1CA-4E00-BAFF-BE23312E69C2}" type="sibTrans" cxnId="{AC5995CE-58E8-4538-BE88-096F2C3689BB}">
      <dgm:prSet/>
      <dgm:spPr/>
      <dgm:t>
        <a:bodyPr/>
        <a:lstStyle/>
        <a:p>
          <a:endParaRPr lang="pl-PL"/>
        </a:p>
      </dgm:t>
    </dgm:pt>
    <dgm:pt modelId="{8285CA80-8E12-42C2-8409-9FCAA0586B4C}">
      <dgm:prSet phldrT="[Teks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 dirty="0"/>
            <a:t>Ścieżka 3: Projekty dotyczące reform strukturalnych</a:t>
          </a:r>
        </a:p>
      </dgm:t>
    </dgm:pt>
    <dgm:pt modelId="{1D035808-51F4-48A1-ABD3-4EF923253095}" type="parTrans" cxnId="{BDC9C06F-667C-41F6-B631-EC64710A262D}">
      <dgm:prSet/>
      <dgm:spPr/>
      <dgm:t>
        <a:bodyPr/>
        <a:lstStyle/>
        <a:p>
          <a:endParaRPr lang="pl-PL" sz="1800"/>
        </a:p>
      </dgm:t>
    </dgm:pt>
    <dgm:pt modelId="{7F11E21C-C975-470A-BAE9-F419906D0922}" type="sibTrans" cxnId="{BDC9C06F-667C-41F6-B631-EC64710A262D}">
      <dgm:prSet/>
      <dgm:spPr/>
      <dgm:t>
        <a:bodyPr/>
        <a:lstStyle/>
        <a:p>
          <a:endParaRPr lang="pl-PL"/>
        </a:p>
      </dgm:t>
    </dgm:pt>
    <dgm:pt modelId="{429EF3A3-5BC4-495D-8CC7-0A6EFAD50646}" type="pres">
      <dgm:prSet presAssocID="{267AABF8-E011-4F8B-BD63-44BCDD2CFDCD}" presName="root" presStyleCnt="0">
        <dgm:presLayoutVars>
          <dgm:dir/>
          <dgm:resizeHandles val="exact"/>
        </dgm:presLayoutVars>
      </dgm:prSet>
      <dgm:spPr/>
    </dgm:pt>
    <dgm:pt modelId="{EE0EDA25-33A1-4071-A448-A50F2599C0B3}" type="pres">
      <dgm:prSet presAssocID="{1EFC0183-B008-4145-A986-056C640AC3FF}" presName="compNode" presStyleCnt="0"/>
      <dgm:spPr/>
    </dgm:pt>
    <dgm:pt modelId="{BC4EBF36-9245-48C8-A3CB-0442A5DA6764}" type="pres">
      <dgm:prSet presAssocID="{1EFC0183-B008-4145-A986-056C640AC3FF}" presName="iconBgRect" presStyleLbl="bgShp" presStyleIdx="0" presStyleCnt="3"/>
      <dgm:spPr/>
    </dgm:pt>
    <dgm:pt modelId="{A8A4063B-5C51-4753-BEBB-CDB4CF491AAF}" type="pres">
      <dgm:prSet presAssocID="{1EFC0183-B008-4145-A986-056C640AC3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ścisk dłoni"/>
        </a:ext>
      </dgm:extLst>
    </dgm:pt>
    <dgm:pt modelId="{242DDEF7-0E7A-4C00-87EF-A934C80B26E8}" type="pres">
      <dgm:prSet presAssocID="{1EFC0183-B008-4145-A986-056C640AC3FF}" presName="spaceRect" presStyleCnt="0"/>
      <dgm:spPr/>
    </dgm:pt>
    <dgm:pt modelId="{9156589D-EBBA-4106-B6E7-7FED562047AE}" type="pres">
      <dgm:prSet presAssocID="{1EFC0183-B008-4145-A986-056C640AC3FF}" presName="textRect" presStyleLbl="revTx" presStyleIdx="0" presStyleCnt="3">
        <dgm:presLayoutVars>
          <dgm:chMax val="1"/>
          <dgm:chPref val="1"/>
        </dgm:presLayoutVars>
      </dgm:prSet>
      <dgm:spPr/>
    </dgm:pt>
    <dgm:pt modelId="{E2AE0363-6D79-4CC7-AFB7-2382FDE7C933}" type="pres">
      <dgm:prSet presAssocID="{44647694-0BBD-4BC1-A750-FD7875614AD3}" presName="sibTrans" presStyleCnt="0"/>
      <dgm:spPr/>
    </dgm:pt>
    <dgm:pt modelId="{40E6BAB5-223F-4388-9D15-F55B0CA926EF}" type="pres">
      <dgm:prSet presAssocID="{DAA0A31C-4F46-4B25-9D6C-BAF5D6205BE3}" presName="compNode" presStyleCnt="0"/>
      <dgm:spPr/>
    </dgm:pt>
    <dgm:pt modelId="{DE1F9D92-BFDC-4D10-A638-C65FCA838972}" type="pres">
      <dgm:prSet presAssocID="{DAA0A31C-4F46-4B25-9D6C-BAF5D6205BE3}" presName="iconBgRect" presStyleLbl="bgShp" presStyleIdx="1" presStyleCnt="3"/>
      <dgm:spPr/>
    </dgm:pt>
    <dgm:pt modelId="{D5C10B3B-F6C7-4A95-B77D-E17B105A8CD7}" type="pres">
      <dgm:prSet presAssocID="{DAA0A31C-4F46-4B25-9D6C-BAF5D6205BE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597EB3A0-D99B-448F-8933-053650BE5E64}" type="pres">
      <dgm:prSet presAssocID="{DAA0A31C-4F46-4B25-9D6C-BAF5D6205BE3}" presName="spaceRect" presStyleCnt="0"/>
      <dgm:spPr/>
    </dgm:pt>
    <dgm:pt modelId="{EF684DF2-6E89-4D9D-ACD1-107B88DC6A40}" type="pres">
      <dgm:prSet presAssocID="{DAA0A31C-4F46-4B25-9D6C-BAF5D6205BE3}" presName="textRect" presStyleLbl="revTx" presStyleIdx="1" presStyleCnt="3">
        <dgm:presLayoutVars>
          <dgm:chMax val="1"/>
          <dgm:chPref val="1"/>
        </dgm:presLayoutVars>
      </dgm:prSet>
      <dgm:spPr/>
    </dgm:pt>
    <dgm:pt modelId="{9FD45036-3F1D-4A1F-8641-3672B4640109}" type="pres">
      <dgm:prSet presAssocID="{A77AF0AA-C1CA-4E00-BAFF-BE23312E69C2}" presName="sibTrans" presStyleCnt="0"/>
      <dgm:spPr/>
    </dgm:pt>
    <dgm:pt modelId="{F29AB1F3-56E2-476C-BFDF-B56D62BF4227}" type="pres">
      <dgm:prSet presAssocID="{8285CA80-8E12-42C2-8409-9FCAA0586B4C}" presName="compNode" presStyleCnt="0"/>
      <dgm:spPr/>
    </dgm:pt>
    <dgm:pt modelId="{D0169395-B3E8-47A0-8382-347B2FD6EE77}" type="pres">
      <dgm:prSet presAssocID="{8285CA80-8E12-42C2-8409-9FCAA0586B4C}" presName="iconBgRect" presStyleLbl="bgShp" presStyleIdx="2" presStyleCnt="3"/>
      <dgm:spPr/>
    </dgm:pt>
    <dgm:pt modelId="{C53AD9C1-CEFD-4A48-81A8-6BF600FC7AAA}" type="pres">
      <dgm:prSet presAssocID="{8285CA80-8E12-42C2-8409-9FCAA0586B4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ła zębate"/>
        </a:ext>
      </dgm:extLst>
    </dgm:pt>
    <dgm:pt modelId="{1FC23BFB-1159-4DE0-ABF2-E94630955E7E}" type="pres">
      <dgm:prSet presAssocID="{8285CA80-8E12-42C2-8409-9FCAA0586B4C}" presName="spaceRect" presStyleCnt="0"/>
      <dgm:spPr/>
    </dgm:pt>
    <dgm:pt modelId="{77ABA026-F685-4B1D-9F84-F216E360D721}" type="pres">
      <dgm:prSet presAssocID="{8285CA80-8E12-42C2-8409-9FCAA0586B4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E138811-A4F4-436F-BD41-D64A2BF4347F}" type="presOf" srcId="{DAA0A31C-4F46-4B25-9D6C-BAF5D6205BE3}" destId="{EF684DF2-6E89-4D9D-ACD1-107B88DC6A40}" srcOrd="0" destOrd="0" presId="urn:microsoft.com/office/officeart/2018/5/layout/IconCircleLabelList"/>
    <dgm:cxn modelId="{3419455E-C25E-4AC0-8A5F-3113F46D3353}" type="presOf" srcId="{1EFC0183-B008-4145-A986-056C640AC3FF}" destId="{9156589D-EBBA-4106-B6E7-7FED562047AE}" srcOrd="0" destOrd="0" presId="urn:microsoft.com/office/officeart/2018/5/layout/IconCircleLabelList"/>
    <dgm:cxn modelId="{BDC9C06F-667C-41F6-B631-EC64710A262D}" srcId="{267AABF8-E011-4F8B-BD63-44BCDD2CFDCD}" destId="{8285CA80-8E12-42C2-8409-9FCAA0586B4C}" srcOrd="2" destOrd="0" parTransId="{1D035808-51F4-48A1-ABD3-4EF923253095}" sibTransId="{7F11E21C-C975-470A-BAE9-F419906D0922}"/>
    <dgm:cxn modelId="{4C16D357-4F88-4AFA-9569-3795221A90CF}" type="presOf" srcId="{267AABF8-E011-4F8B-BD63-44BCDD2CFDCD}" destId="{429EF3A3-5BC4-495D-8CC7-0A6EFAD50646}" srcOrd="0" destOrd="0" presId="urn:microsoft.com/office/officeart/2018/5/layout/IconCircleLabelList"/>
    <dgm:cxn modelId="{AC5995CE-58E8-4538-BE88-096F2C3689BB}" srcId="{267AABF8-E011-4F8B-BD63-44BCDD2CFDCD}" destId="{DAA0A31C-4F46-4B25-9D6C-BAF5D6205BE3}" srcOrd="1" destOrd="0" parTransId="{B3074279-DAA9-4236-80FD-3FA18C4ED073}" sibTransId="{A77AF0AA-C1CA-4E00-BAFF-BE23312E69C2}"/>
    <dgm:cxn modelId="{1826A2D1-42D8-4BD5-A8E2-0FE4295F1809}" srcId="{267AABF8-E011-4F8B-BD63-44BCDD2CFDCD}" destId="{1EFC0183-B008-4145-A986-056C640AC3FF}" srcOrd="0" destOrd="0" parTransId="{6C989703-667E-4A47-A8F9-41BCA117E378}" sibTransId="{44647694-0BBD-4BC1-A750-FD7875614AD3}"/>
    <dgm:cxn modelId="{5F0773ED-E058-4B5C-8FE3-914019B93B51}" type="presOf" srcId="{8285CA80-8E12-42C2-8409-9FCAA0586B4C}" destId="{77ABA026-F685-4B1D-9F84-F216E360D721}" srcOrd="0" destOrd="0" presId="urn:microsoft.com/office/officeart/2018/5/layout/IconCircleLabelList"/>
    <dgm:cxn modelId="{366D427C-9B7C-4D65-B3EA-4A51113CFB57}" type="presParOf" srcId="{429EF3A3-5BC4-495D-8CC7-0A6EFAD50646}" destId="{EE0EDA25-33A1-4071-A448-A50F2599C0B3}" srcOrd="0" destOrd="0" presId="urn:microsoft.com/office/officeart/2018/5/layout/IconCircleLabelList"/>
    <dgm:cxn modelId="{291EFCA8-96D5-4AF6-A2A5-532AF6F7004D}" type="presParOf" srcId="{EE0EDA25-33A1-4071-A448-A50F2599C0B3}" destId="{BC4EBF36-9245-48C8-A3CB-0442A5DA6764}" srcOrd="0" destOrd="0" presId="urn:microsoft.com/office/officeart/2018/5/layout/IconCircleLabelList"/>
    <dgm:cxn modelId="{523AC66B-352C-45EB-8C8C-FD783A8E001E}" type="presParOf" srcId="{EE0EDA25-33A1-4071-A448-A50F2599C0B3}" destId="{A8A4063B-5C51-4753-BEBB-CDB4CF491AAF}" srcOrd="1" destOrd="0" presId="urn:microsoft.com/office/officeart/2018/5/layout/IconCircleLabelList"/>
    <dgm:cxn modelId="{15FE6A07-2A63-47E5-BB81-05FC65B43DBB}" type="presParOf" srcId="{EE0EDA25-33A1-4071-A448-A50F2599C0B3}" destId="{242DDEF7-0E7A-4C00-87EF-A934C80B26E8}" srcOrd="2" destOrd="0" presId="urn:microsoft.com/office/officeart/2018/5/layout/IconCircleLabelList"/>
    <dgm:cxn modelId="{274807BD-C463-442E-8835-23BBE96B7D44}" type="presParOf" srcId="{EE0EDA25-33A1-4071-A448-A50F2599C0B3}" destId="{9156589D-EBBA-4106-B6E7-7FED562047AE}" srcOrd="3" destOrd="0" presId="urn:microsoft.com/office/officeart/2018/5/layout/IconCircleLabelList"/>
    <dgm:cxn modelId="{3692EA7B-1893-4159-A49F-B9766B7A774A}" type="presParOf" srcId="{429EF3A3-5BC4-495D-8CC7-0A6EFAD50646}" destId="{E2AE0363-6D79-4CC7-AFB7-2382FDE7C933}" srcOrd="1" destOrd="0" presId="urn:microsoft.com/office/officeart/2018/5/layout/IconCircleLabelList"/>
    <dgm:cxn modelId="{98E83090-B516-4069-BF5A-541899E5D553}" type="presParOf" srcId="{429EF3A3-5BC4-495D-8CC7-0A6EFAD50646}" destId="{40E6BAB5-223F-4388-9D15-F55B0CA926EF}" srcOrd="2" destOrd="0" presId="urn:microsoft.com/office/officeart/2018/5/layout/IconCircleLabelList"/>
    <dgm:cxn modelId="{44DDA7F5-4593-4D95-8443-74793F7D6AD9}" type="presParOf" srcId="{40E6BAB5-223F-4388-9D15-F55B0CA926EF}" destId="{DE1F9D92-BFDC-4D10-A638-C65FCA838972}" srcOrd="0" destOrd="0" presId="urn:microsoft.com/office/officeart/2018/5/layout/IconCircleLabelList"/>
    <dgm:cxn modelId="{0671F8A8-520B-41F1-A91F-A323D41DB9D8}" type="presParOf" srcId="{40E6BAB5-223F-4388-9D15-F55B0CA926EF}" destId="{D5C10B3B-F6C7-4A95-B77D-E17B105A8CD7}" srcOrd="1" destOrd="0" presId="urn:microsoft.com/office/officeart/2018/5/layout/IconCircleLabelList"/>
    <dgm:cxn modelId="{6AEDE49B-4687-4550-A928-AEF588746C46}" type="presParOf" srcId="{40E6BAB5-223F-4388-9D15-F55B0CA926EF}" destId="{597EB3A0-D99B-448F-8933-053650BE5E64}" srcOrd="2" destOrd="0" presId="urn:microsoft.com/office/officeart/2018/5/layout/IconCircleLabelList"/>
    <dgm:cxn modelId="{4711D0F0-2D27-4365-8D93-6DA45FB96996}" type="presParOf" srcId="{40E6BAB5-223F-4388-9D15-F55B0CA926EF}" destId="{EF684DF2-6E89-4D9D-ACD1-107B88DC6A40}" srcOrd="3" destOrd="0" presId="urn:microsoft.com/office/officeart/2018/5/layout/IconCircleLabelList"/>
    <dgm:cxn modelId="{AA0E41CA-EE2D-44F0-9726-368421E88BAD}" type="presParOf" srcId="{429EF3A3-5BC4-495D-8CC7-0A6EFAD50646}" destId="{9FD45036-3F1D-4A1F-8641-3672B4640109}" srcOrd="3" destOrd="0" presId="urn:microsoft.com/office/officeart/2018/5/layout/IconCircleLabelList"/>
    <dgm:cxn modelId="{26D62D34-8B52-459A-B722-22F4F0E84438}" type="presParOf" srcId="{429EF3A3-5BC4-495D-8CC7-0A6EFAD50646}" destId="{F29AB1F3-56E2-476C-BFDF-B56D62BF4227}" srcOrd="4" destOrd="0" presId="urn:microsoft.com/office/officeart/2018/5/layout/IconCircleLabelList"/>
    <dgm:cxn modelId="{CD9A6BD0-9482-40A6-835D-848803D703A3}" type="presParOf" srcId="{F29AB1F3-56E2-476C-BFDF-B56D62BF4227}" destId="{D0169395-B3E8-47A0-8382-347B2FD6EE77}" srcOrd="0" destOrd="0" presId="urn:microsoft.com/office/officeart/2018/5/layout/IconCircleLabelList"/>
    <dgm:cxn modelId="{624AF811-199F-4BA8-A648-A05F7A75EF3D}" type="presParOf" srcId="{F29AB1F3-56E2-476C-BFDF-B56D62BF4227}" destId="{C53AD9C1-CEFD-4A48-81A8-6BF600FC7AAA}" srcOrd="1" destOrd="0" presId="urn:microsoft.com/office/officeart/2018/5/layout/IconCircleLabelList"/>
    <dgm:cxn modelId="{2D67CDDF-FB68-4951-B92C-251E40DA5FD5}" type="presParOf" srcId="{F29AB1F3-56E2-476C-BFDF-B56D62BF4227}" destId="{1FC23BFB-1159-4DE0-ABF2-E94630955E7E}" srcOrd="2" destOrd="0" presId="urn:microsoft.com/office/officeart/2018/5/layout/IconCircleLabelList"/>
    <dgm:cxn modelId="{C22252E4-B989-4EFE-95A8-2F33ED79ECDC}" type="presParOf" srcId="{F29AB1F3-56E2-476C-BFDF-B56D62BF4227}" destId="{77ABA026-F685-4B1D-9F84-F216E360D72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30A1AD-5D0C-4DD7-A24F-377725447DA6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FB9A738E-F78E-4A61-9064-FE8A0A13AC1D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2800" dirty="0">
              <a:solidFill>
                <a:schemeClr val="tx1"/>
              </a:solidFill>
            </a:rPr>
            <a:t>Wnioskodawca i Beneficjent </a:t>
          </a:r>
        </a:p>
        <a:p>
          <a:pPr>
            <a:spcAft>
              <a:spcPts val="0"/>
            </a:spcAft>
          </a:pPr>
          <a:r>
            <a:rPr lang="pl-PL" sz="2800" dirty="0">
              <a:solidFill>
                <a:schemeClr val="tx1"/>
              </a:solidFill>
            </a:rPr>
            <a:t>tylko 1 uczelnia</a:t>
          </a:r>
        </a:p>
      </dgm:t>
    </dgm:pt>
    <dgm:pt modelId="{61F7BA48-8813-4597-B30D-306B036F0E5F}" type="parTrans" cxnId="{98FE0409-8315-4869-873F-5EEA2BCD020B}">
      <dgm:prSet/>
      <dgm:spPr/>
      <dgm:t>
        <a:bodyPr/>
        <a:lstStyle/>
        <a:p>
          <a:endParaRPr lang="pl-PL"/>
        </a:p>
      </dgm:t>
    </dgm:pt>
    <dgm:pt modelId="{2900AC14-8F23-43C5-A373-CF708CB0FED7}" type="sibTrans" cxnId="{98FE0409-8315-4869-873F-5EEA2BCD020B}">
      <dgm:prSet/>
      <dgm:spPr/>
      <dgm:t>
        <a:bodyPr/>
        <a:lstStyle/>
        <a:p>
          <a:endParaRPr lang="pl-PL"/>
        </a:p>
      </dgm:t>
    </dgm:pt>
    <dgm:pt modelId="{D5606903-5A8C-42E5-9993-8DD4BE628231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Moduły	</a:t>
          </a:r>
        </a:p>
      </dgm:t>
    </dgm:pt>
    <dgm:pt modelId="{64AEF500-4010-4DC0-ADE1-5A8B52D9E63E}" type="parTrans" cxnId="{464D95A2-435D-40A2-8A03-A70867B61D98}">
      <dgm:prSet/>
      <dgm:spPr/>
      <dgm:t>
        <a:bodyPr/>
        <a:lstStyle/>
        <a:p>
          <a:endParaRPr lang="pl-PL"/>
        </a:p>
      </dgm:t>
    </dgm:pt>
    <dgm:pt modelId="{727831F4-ED54-4B02-AF2A-F849E1BE2492}" type="sibTrans" cxnId="{464D95A2-435D-40A2-8A03-A70867B61D98}">
      <dgm:prSet/>
      <dgm:spPr/>
      <dgm:t>
        <a:bodyPr/>
        <a:lstStyle/>
        <a:p>
          <a:endParaRPr lang="pl-PL"/>
        </a:p>
      </dgm:t>
    </dgm:pt>
    <dgm:pt modelId="{0FCC2334-5EC2-40AA-9F3F-468EBE62C9B4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Katedry</a:t>
          </a:r>
        </a:p>
      </dgm:t>
    </dgm:pt>
    <dgm:pt modelId="{7727C5F3-DFC8-420D-AEAA-E16FC34E460C}" type="parTrans" cxnId="{44B7AF7E-FFB5-4861-B788-0C9E5C02B733}">
      <dgm:prSet/>
      <dgm:spPr/>
      <dgm:t>
        <a:bodyPr/>
        <a:lstStyle/>
        <a:p>
          <a:endParaRPr lang="pl-PL"/>
        </a:p>
      </dgm:t>
    </dgm:pt>
    <dgm:pt modelId="{2C881673-027A-4A72-B8A3-56808492F921}" type="sibTrans" cxnId="{44B7AF7E-FFB5-4861-B788-0C9E5C02B733}">
      <dgm:prSet/>
      <dgm:spPr/>
      <dgm:t>
        <a:bodyPr/>
        <a:lstStyle/>
        <a:p>
          <a:endParaRPr lang="pl-PL"/>
        </a:p>
      </dgm:t>
    </dgm:pt>
    <dgm:pt modelId="{789B7FFB-0694-41EB-A79E-3123C035EF33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Centra doskonałości</a:t>
          </a:r>
        </a:p>
      </dgm:t>
    </dgm:pt>
    <dgm:pt modelId="{6AC27D25-C32C-407C-BC15-223B33D47999}" type="parTrans" cxnId="{AAD425D9-B9DB-41FE-A7BF-76093A27B1A8}">
      <dgm:prSet/>
      <dgm:spPr/>
      <dgm:t>
        <a:bodyPr/>
        <a:lstStyle/>
        <a:p>
          <a:endParaRPr lang="pl-PL"/>
        </a:p>
      </dgm:t>
    </dgm:pt>
    <dgm:pt modelId="{9DBDE6DA-D89C-4359-B6E0-0E84E029C4E0}" type="sibTrans" cxnId="{AAD425D9-B9DB-41FE-A7BF-76093A27B1A8}">
      <dgm:prSet/>
      <dgm:spPr/>
      <dgm:t>
        <a:bodyPr/>
        <a:lstStyle/>
        <a:p>
          <a:endParaRPr lang="pl-PL"/>
        </a:p>
      </dgm:t>
    </dgm:pt>
    <dgm:pt modelId="{6FEEAEEE-0458-4B09-BE46-F296A6EE96DA}" type="pres">
      <dgm:prSet presAssocID="{9630A1AD-5D0C-4DD7-A24F-377725447DA6}" presName="composite" presStyleCnt="0">
        <dgm:presLayoutVars>
          <dgm:chMax val="1"/>
          <dgm:dir/>
          <dgm:resizeHandles val="exact"/>
        </dgm:presLayoutVars>
      </dgm:prSet>
      <dgm:spPr/>
    </dgm:pt>
    <dgm:pt modelId="{92C8FEA9-AF3C-4AAC-BB89-3294355DA72C}" type="pres">
      <dgm:prSet presAssocID="{FB9A738E-F78E-4A61-9064-FE8A0A13AC1D}" presName="roof" presStyleLbl="dkBgShp" presStyleIdx="0" presStyleCnt="2" custLinFactNeighborX="425" custLinFactNeighborY="0"/>
      <dgm:spPr/>
    </dgm:pt>
    <dgm:pt modelId="{E1CD0F93-1FD2-4617-87AE-8932575C87ED}" type="pres">
      <dgm:prSet presAssocID="{FB9A738E-F78E-4A61-9064-FE8A0A13AC1D}" presName="pillars" presStyleCnt="0"/>
      <dgm:spPr/>
    </dgm:pt>
    <dgm:pt modelId="{4EA69B75-EA06-448A-A4A0-31326E7A3AB7}" type="pres">
      <dgm:prSet presAssocID="{FB9A738E-F78E-4A61-9064-FE8A0A13AC1D}" presName="pillar1" presStyleLbl="node1" presStyleIdx="0" presStyleCnt="3">
        <dgm:presLayoutVars>
          <dgm:bulletEnabled val="1"/>
        </dgm:presLayoutVars>
      </dgm:prSet>
      <dgm:spPr/>
    </dgm:pt>
    <dgm:pt modelId="{D127ED3A-CFCD-4C36-829B-6A9D268687CE}" type="pres">
      <dgm:prSet presAssocID="{0FCC2334-5EC2-40AA-9F3F-468EBE62C9B4}" presName="pillarX" presStyleLbl="node1" presStyleIdx="1" presStyleCnt="3">
        <dgm:presLayoutVars>
          <dgm:bulletEnabled val="1"/>
        </dgm:presLayoutVars>
      </dgm:prSet>
      <dgm:spPr/>
    </dgm:pt>
    <dgm:pt modelId="{ABD741AC-3A51-4393-80CD-74090BB02AD2}" type="pres">
      <dgm:prSet presAssocID="{789B7FFB-0694-41EB-A79E-3123C035EF33}" presName="pillarX" presStyleLbl="node1" presStyleIdx="2" presStyleCnt="3">
        <dgm:presLayoutVars>
          <dgm:bulletEnabled val="1"/>
        </dgm:presLayoutVars>
      </dgm:prSet>
      <dgm:spPr/>
    </dgm:pt>
    <dgm:pt modelId="{91465F22-B629-4DA5-8EBC-F493000B9110}" type="pres">
      <dgm:prSet presAssocID="{FB9A738E-F78E-4A61-9064-FE8A0A13AC1D}" presName="base" presStyleLbl="dkBgShp" presStyleIdx="1" presStyleCnt="2"/>
      <dgm:spPr/>
    </dgm:pt>
  </dgm:ptLst>
  <dgm:cxnLst>
    <dgm:cxn modelId="{98FE0409-8315-4869-873F-5EEA2BCD020B}" srcId="{9630A1AD-5D0C-4DD7-A24F-377725447DA6}" destId="{FB9A738E-F78E-4A61-9064-FE8A0A13AC1D}" srcOrd="0" destOrd="0" parTransId="{61F7BA48-8813-4597-B30D-306B036F0E5F}" sibTransId="{2900AC14-8F23-43C5-A373-CF708CB0FED7}"/>
    <dgm:cxn modelId="{AE989560-2DD4-4E8D-BE53-E20FC87131F5}" type="presOf" srcId="{789B7FFB-0694-41EB-A79E-3123C035EF33}" destId="{ABD741AC-3A51-4393-80CD-74090BB02AD2}" srcOrd="0" destOrd="0" presId="urn:microsoft.com/office/officeart/2005/8/layout/hList3"/>
    <dgm:cxn modelId="{40858A4D-A8AF-4516-B011-3A623FE31411}" type="presOf" srcId="{D5606903-5A8C-42E5-9993-8DD4BE628231}" destId="{4EA69B75-EA06-448A-A4A0-31326E7A3AB7}" srcOrd="0" destOrd="0" presId="urn:microsoft.com/office/officeart/2005/8/layout/hList3"/>
    <dgm:cxn modelId="{44B7AF7E-FFB5-4861-B788-0C9E5C02B733}" srcId="{FB9A738E-F78E-4A61-9064-FE8A0A13AC1D}" destId="{0FCC2334-5EC2-40AA-9F3F-468EBE62C9B4}" srcOrd="1" destOrd="0" parTransId="{7727C5F3-DFC8-420D-AEAA-E16FC34E460C}" sibTransId="{2C881673-027A-4A72-B8A3-56808492F921}"/>
    <dgm:cxn modelId="{464D95A2-435D-40A2-8A03-A70867B61D98}" srcId="{FB9A738E-F78E-4A61-9064-FE8A0A13AC1D}" destId="{D5606903-5A8C-42E5-9993-8DD4BE628231}" srcOrd="0" destOrd="0" parTransId="{64AEF500-4010-4DC0-ADE1-5A8B52D9E63E}" sibTransId="{727831F4-ED54-4B02-AF2A-F849E1BE2492}"/>
    <dgm:cxn modelId="{EFC29FA3-EEB2-4CBE-A390-465A5BC50977}" type="presOf" srcId="{FB9A738E-F78E-4A61-9064-FE8A0A13AC1D}" destId="{92C8FEA9-AF3C-4AAC-BB89-3294355DA72C}" srcOrd="0" destOrd="0" presId="urn:microsoft.com/office/officeart/2005/8/layout/hList3"/>
    <dgm:cxn modelId="{C842D4CE-228D-41EC-9C81-B1AD97DC37DD}" type="presOf" srcId="{9630A1AD-5D0C-4DD7-A24F-377725447DA6}" destId="{6FEEAEEE-0458-4B09-BE46-F296A6EE96DA}" srcOrd="0" destOrd="0" presId="urn:microsoft.com/office/officeart/2005/8/layout/hList3"/>
    <dgm:cxn modelId="{AAD425D9-B9DB-41FE-A7BF-76093A27B1A8}" srcId="{FB9A738E-F78E-4A61-9064-FE8A0A13AC1D}" destId="{789B7FFB-0694-41EB-A79E-3123C035EF33}" srcOrd="2" destOrd="0" parTransId="{6AC27D25-C32C-407C-BC15-223B33D47999}" sibTransId="{9DBDE6DA-D89C-4359-B6E0-0E84E029C4E0}"/>
    <dgm:cxn modelId="{7F7C32E5-B047-4FDB-9A76-129869A5F0B4}" type="presOf" srcId="{0FCC2334-5EC2-40AA-9F3F-468EBE62C9B4}" destId="{D127ED3A-CFCD-4C36-829B-6A9D268687CE}" srcOrd="0" destOrd="0" presId="urn:microsoft.com/office/officeart/2005/8/layout/hList3"/>
    <dgm:cxn modelId="{E5173B3B-4991-447F-8A27-63D393AA042B}" type="presParOf" srcId="{6FEEAEEE-0458-4B09-BE46-F296A6EE96DA}" destId="{92C8FEA9-AF3C-4AAC-BB89-3294355DA72C}" srcOrd="0" destOrd="0" presId="urn:microsoft.com/office/officeart/2005/8/layout/hList3"/>
    <dgm:cxn modelId="{7A591600-246E-4E52-AABE-6E63F9B35893}" type="presParOf" srcId="{6FEEAEEE-0458-4B09-BE46-F296A6EE96DA}" destId="{E1CD0F93-1FD2-4617-87AE-8932575C87ED}" srcOrd="1" destOrd="0" presId="urn:microsoft.com/office/officeart/2005/8/layout/hList3"/>
    <dgm:cxn modelId="{1FADD374-6622-420B-93C4-4A8A508EF31B}" type="presParOf" srcId="{E1CD0F93-1FD2-4617-87AE-8932575C87ED}" destId="{4EA69B75-EA06-448A-A4A0-31326E7A3AB7}" srcOrd="0" destOrd="0" presId="urn:microsoft.com/office/officeart/2005/8/layout/hList3"/>
    <dgm:cxn modelId="{DD40B5C8-28C5-44E2-8F6D-171923F513C6}" type="presParOf" srcId="{E1CD0F93-1FD2-4617-87AE-8932575C87ED}" destId="{D127ED3A-CFCD-4C36-829B-6A9D268687CE}" srcOrd="1" destOrd="0" presId="urn:microsoft.com/office/officeart/2005/8/layout/hList3"/>
    <dgm:cxn modelId="{F67E987D-C20A-4181-935E-09CD4CEC3D31}" type="presParOf" srcId="{E1CD0F93-1FD2-4617-87AE-8932575C87ED}" destId="{ABD741AC-3A51-4393-80CD-74090BB02AD2}" srcOrd="2" destOrd="0" presId="urn:microsoft.com/office/officeart/2005/8/layout/hList3"/>
    <dgm:cxn modelId="{7062C28A-806E-4532-AC2B-F457DE069E6C}" type="presParOf" srcId="{6FEEAEEE-0458-4B09-BE46-F296A6EE96DA}" destId="{91465F22-B629-4DA5-8EBC-F493000B911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2813B-1D03-4928-AB3C-7BC536853DA4}">
      <dsp:nvSpPr>
        <dsp:cNvPr id="0" name=""/>
        <dsp:cNvSpPr/>
      </dsp:nvSpPr>
      <dsp:spPr>
        <a:xfrm>
          <a:off x="3211" y="1472846"/>
          <a:ext cx="1841675" cy="1518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Określenie potrzeb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Zdefiniowanie celu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Określenie planowanych efektów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Opracowanie harmonogramu</a:t>
          </a:r>
        </a:p>
      </dsp:txBody>
      <dsp:txXfrm>
        <a:off x="38167" y="1507802"/>
        <a:ext cx="1771763" cy="1123585"/>
      </dsp:txXfrm>
    </dsp:sp>
    <dsp:sp modelId="{F602C686-D08F-4348-989F-FD71DFF80FCF}">
      <dsp:nvSpPr>
        <dsp:cNvPr id="0" name=""/>
        <dsp:cNvSpPr/>
      </dsp:nvSpPr>
      <dsp:spPr>
        <a:xfrm>
          <a:off x="1034441" y="1821179"/>
          <a:ext cx="2050888" cy="2050888"/>
        </a:xfrm>
        <a:prstGeom prst="leftCircularArrow">
          <a:avLst>
            <a:gd name="adj1" fmla="val 3251"/>
            <a:gd name="adj2" fmla="val 400930"/>
            <a:gd name="adj3" fmla="val 2176441"/>
            <a:gd name="adj4" fmla="val 9024489"/>
            <a:gd name="adj5" fmla="val 379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EF41E-D4D9-41D0-B310-3688D6AFC8DE}">
      <dsp:nvSpPr>
        <dsp:cNvPr id="0" name=""/>
        <dsp:cNvSpPr/>
      </dsp:nvSpPr>
      <dsp:spPr>
        <a:xfrm>
          <a:off x="412472" y="2666344"/>
          <a:ext cx="1637045" cy="6509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PLANOWANIE</a:t>
          </a:r>
        </a:p>
      </dsp:txBody>
      <dsp:txXfrm>
        <a:off x="431539" y="2685411"/>
        <a:ext cx="1598911" cy="612864"/>
      </dsp:txXfrm>
    </dsp:sp>
    <dsp:sp modelId="{87A9ED82-9393-4395-AB04-81968E1C9592}">
      <dsp:nvSpPr>
        <dsp:cNvPr id="0" name=""/>
        <dsp:cNvSpPr/>
      </dsp:nvSpPr>
      <dsp:spPr>
        <a:xfrm>
          <a:off x="2366968" y="1472846"/>
          <a:ext cx="1841675" cy="1518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Planowanie działań i planu finansowego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Ustalenia praktyczne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/>
            <a:t>Porozumienie z partnerami</a:t>
          </a:r>
        </a:p>
      </dsp:txBody>
      <dsp:txXfrm>
        <a:off x="2401924" y="1833301"/>
        <a:ext cx="1771763" cy="1123585"/>
      </dsp:txXfrm>
    </dsp:sp>
    <dsp:sp modelId="{74E5F7FE-05C5-407C-967E-32A70A36CBFD}">
      <dsp:nvSpPr>
        <dsp:cNvPr id="0" name=""/>
        <dsp:cNvSpPr/>
      </dsp:nvSpPr>
      <dsp:spPr>
        <a:xfrm>
          <a:off x="3382851" y="533063"/>
          <a:ext cx="2286213" cy="2286213"/>
        </a:xfrm>
        <a:prstGeom prst="circularArrow">
          <a:avLst>
            <a:gd name="adj1" fmla="val 2916"/>
            <a:gd name="adj2" fmla="val 356836"/>
            <a:gd name="adj3" fmla="val 19467653"/>
            <a:gd name="adj4" fmla="val 12575511"/>
            <a:gd name="adj5" fmla="val 340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7EF3A-DC47-41BD-8CB3-C8A809330B8A}">
      <dsp:nvSpPr>
        <dsp:cNvPr id="0" name=""/>
        <dsp:cNvSpPr/>
      </dsp:nvSpPr>
      <dsp:spPr>
        <a:xfrm>
          <a:off x="2776229" y="1147346"/>
          <a:ext cx="1637045" cy="6509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PRZYGOTOWANIE</a:t>
          </a:r>
        </a:p>
      </dsp:txBody>
      <dsp:txXfrm>
        <a:off x="2795296" y="1166413"/>
        <a:ext cx="1598911" cy="612864"/>
      </dsp:txXfrm>
    </dsp:sp>
    <dsp:sp modelId="{0859BE74-6571-4C19-BBE2-79F88FE90890}">
      <dsp:nvSpPr>
        <dsp:cNvPr id="0" name=""/>
        <dsp:cNvSpPr/>
      </dsp:nvSpPr>
      <dsp:spPr>
        <a:xfrm>
          <a:off x="4730725" y="1472846"/>
          <a:ext cx="1841675" cy="1518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 Wprowadzanie modyfikacji i udoskonaleń, jeżeli niezbędne</a:t>
          </a:r>
        </a:p>
      </dsp:txBody>
      <dsp:txXfrm>
        <a:off x="4765681" y="1507802"/>
        <a:ext cx="1771763" cy="1123585"/>
      </dsp:txXfrm>
    </dsp:sp>
    <dsp:sp modelId="{45A11B5E-FF4D-4F47-A7B5-01F65115A1BD}">
      <dsp:nvSpPr>
        <dsp:cNvPr id="0" name=""/>
        <dsp:cNvSpPr/>
      </dsp:nvSpPr>
      <dsp:spPr>
        <a:xfrm>
          <a:off x="5761955" y="1821179"/>
          <a:ext cx="2050888" cy="2050888"/>
        </a:xfrm>
        <a:prstGeom prst="leftCircularArrow">
          <a:avLst>
            <a:gd name="adj1" fmla="val 3251"/>
            <a:gd name="adj2" fmla="val 400930"/>
            <a:gd name="adj3" fmla="val 2176441"/>
            <a:gd name="adj4" fmla="val 9024489"/>
            <a:gd name="adj5" fmla="val 379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D4831-390F-47DB-B8C9-2C9098E09695}">
      <dsp:nvSpPr>
        <dsp:cNvPr id="0" name=""/>
        <dsp:cNvSpPr/>
      </dsp:nvSpPr>
      <dsp:spPr>
        <a:xfrm>
          <a:off x="5139986" y="2666344"/>
          <a:ext cx="1637045" cy="6509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REALIZACJA DZIAŁAŃ</a:t>
          </a:r>
        </a:p>
      </dsp:txBody>
      <dsp:txXfrm>
        <a:off x="5159053" y="2685411"/>
        <a:ext cx="1598911" cy="612864"/>
      </dsp:txXfrm>
    </dsp:sp>
    <dsp:sp modelId="{4A9D49BA-362E-4529-8E04-5CC4FAF16471}">
      <dsp:nvSpPr>
        <dsp:cNvPr id="0" name=""/>
        <dsp:cNvSpPr/>
      </dsp:nvSpPr>
      <dsp:spPr>
        <a:xfrm>
          <a:off x="7094482" y="1472846"/>
          <a:ext cx="1841675" cy="1518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Ocena działań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Upowszechnianie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Wdrożenie rezultatów</a:t>
          </a:r>
        </a:p>
      </dsp:txBody>
      <dsp:txXfrm>
        <a:off x="7129438" y="1833301"/>
        <a:ext cx="1771763" cy="1123585"/>
      </dsp:txXfrm>
    </dsp:sp>
    <dsp:sp modelId="{19585601-34C5-4A20-A171-A22CB7790CBC}">
      <dsp:nvSpPr>
        <dsp:cNvPr id="0" name=""/>
        <dsp:cNvSpPr/>
      </dsp:nvSpPr>
      <dsp:spPr>
        <a:xfrm>
          <a:off x="7503743" y="1147346"/>
          <a:ext cx="1637045" cy="6509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DZIAŁANIA NASTĘPCZE</a:t>
          </a:r>
        </a:p>
      </dsp:txBody>
      <dsp:txXfrm>
        <a:off x="7522810" y="1166413"/>
        <a:ext cx="1598911" cy="6128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8FEA9-AF3C-4AAC-BB89-3294355DA72C}">
      <dsp:nvSpPr>
        <dsp:cNvPr id="0" name=""/>
        <dsp:cNvSpPr/>
      </dsp:nvSpPr>
      <dsp:spPr>
        <a:xfrm>
          <a:off x="0" y="0"/>
          <a:ext cx="5568280" cy="95045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Projekty wielostronne</a:t>
          </a:r>
        </a:p>
      </dsp:txBody>
      <dsp:txXfrm>
        <a:off x="0" y="0"/>
        <a:ext cx="5568280" cy="950450"/>
      </dsp:txXfrm>
    </dsp:sp>
    <dsp:sp modelId="{4EA69B75-EA06-448A-A4A0-31326E7A3AB7}">
      <dsp:nvSpPr>
        <dsp:cNvPr id="0" name=""/>
        <dsp:cNvSpPr/>
      </dsp:nvSpPr>
      <dsp:spPr>
        <a:xfrm>
          <a:off x="0" y="950450"/>
          <a:ext cx="2784140" cy="19959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>
              <a:solidFill>
                <a:schemeClr val="tx1"/>
              </a:solidFill>
            </a:rPr>
            <a:t>Sieci (Networks)	</a:t>
          </a:r>
        </a:p>
      </dsp:txBody>
      <dsp:txXfrm>
        <a:off x="0" y="950450"/>
        <a:ext cx="2784140" cy="1995945"/>
      </dsp:txXfrm>
    </dsp:sp>
    <dsp:sp modelId="{D127ED3A-CFCD-4C36-829B-6A9D268687CE}">
      <dsp:nvSpPr>
        <dsp:cNvPr id="0" name=""/>
        <dsp:cNvSpPr/>
      </dsp:nvSpPr>
      <dsp:spPr>
        <a:xfrm>
          <a:off x="2784140" y="950450"/>
          <a:ext cx="2784140" cy="199594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>
              <a:solidFill>
                <a:schemeClr val="tx1"/>
              </a:solidFill>
            </a:rPr>
            <a:t>Debaty </a:t>
          </a:r>
        </a:p>
      </dsp:txBody>
      <dsp:txXfrm>
        <a:off x="2784140" y="950450"/>
        <a:ext cx="2784140" cy="1995945"/>
      </dsp:txXfrm>
    </dsp:sp>
    <dsp:sp modelId="{91465F22-B629-4DA5-8EBC-F493000B9110}">
      <dsp:nvSpPr>
        <dsp:cNvPr id="0" name=""/>
        <dsp:cNvSpPr/>
      </dsp:nvSpPr>
      <dsp:spPr>
        <a:xfrm>
          <a:off x="0" y="2946395"/>
          <a:ext cx="5568280" cy="221771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D7C6E-5746-485F-AC34-E78D224FB75A}">
      <dsp:nvSpPr>
        <dsp:cNvPr id="0" name=""/>
        <dsp:cNvSpPr/>
      </dsp:nvSpPr>
      <dsp:spPr>
        <a:xfrm>
          <a:off x="41" y="47957"/>
          <a:ext cx="3970495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Zarządzanie projektem</a:t>
          </a:r>
        </a:p>
      </dsp:txBody>
      <dsp:txXfrm>
        <a:off x="41" y="47957"/>
        <a:ext cx="3970495" cy="633600"/>
      </dsp:txXfrm>
    </dsp:sp>
    <dsp:sp modelId="{C8240A75-219A-4DED-A036-56F8F2E54B16}">
      <dsp:nvSpPr>
        <dsp:cNvPr id="0" name=""/>
        <dsp:cNvSpPr/>
      </dsp:nvSpPr>
      <dsp:spPr>
        <a:xfrm>
          <a:off x="41" y="681558"/>
          <a:ext cx="3970495" cy="22948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/>
            <a:t>W każdym projekcie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/>
            <a:t>Monitorowanie, koordynacja, komunikacja, ocena i zarządzanie ryzykiem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/>
            <a:t>Rekomendacja -  20% budżetu projektu</a:t>
          </a:r>
        </a:p>
      </dsp:txBody>
      <dsp:txXfrm>
        <a:off x="41" y="681558"/>
        <a:ext cx="3970495" cy="2294819"/>
      </dsp:txXfrm>
    </dsp:sp>
    <dsp:sp modelId="{63165CAB-0616-4221-9F4B-D84250F79D93}">
      <dsp:nvSpPr>
        <dsp:cNvPr id="0" name=""/>
        <dsp:cNvSpPr/>
      </dsp:nvSpPr>
      <dsp:spPr>
        <a:xfrm>
          <a:off x="4526406" y="47957"/>
          <a:ext cx="3970495" cy="633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Pakiety pracy (WP)</a:t>
          </a:r>
        </a:p>
      </dsp:txBody>
      <dsp:txXfrm>
        <a:off x="4526406" y="47957"/>
        <a:ext cx="3970495" cy="633600"/>
      </dsp:txXfrm>
    </dsp:sp>
    <dsp:sp modelId="{F2833B84-8B69-4155-8390-47C4BCD5C773}">
      <dsp:nvSpPr>
        <dsp:cNvPr id="0" name=""/>
        <dsp:cNvSpPr/>
      </dsp:nvSpPr>
      <dsp:spPr>
        <a:xfrm>
          <a:off x="4526406" y="681558"/>
          <a:ext cx="3970495" cy="22948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/>
            <a:t>Cele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/>
            <a:t>Działania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/>
            <a:t>Wskaźniki jakościowe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/>
            <a:t>Wskaźniki ilościowe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/>
            <a:t>Budżet</a:t>
          </a:r>
        </a:p>
      </dsp:txBody>
      <dsp:txXfrm>
        <a:off x="4526406" y="681558"/>
        <a:ext cx="3970495" cy="2294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A4DCF-6384-4D29-AE64-1D85C4AA0432}">
      <dsp:nvSpPr>
        <dsp:cNvPr id="0" name=""/>
        <dsp:cNvSpPr/>
      </dsp:nvSpPr>
      <dsp:spPr>
        <a:xfrm>
          <a:off x="1034439" y="978"/>
          <a:ext cx="2158734" cy="1295240"/>
        </a:xfrm>
        <a:prstGeom prst="rect">
          <a:avLst/>
        </a:prstGeom>
        <a:solidFill>
          <a:srgbClr val="66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ADEKWATNOŚĆ/ANALIZA POTRZEB</a:t>
          </a:r>
        </a:p>
      </dsp:txBody>
      <dsp:txXfrm>
        <a:off x="1034439" y="978"/>
        <a:ext cx="2158734" cy="1295240"/>
      </dsp:txXfrm>
    </dsp:sp>
    <dsp:sp modelId="{6D6B8CCF-AECB-4CEA-B1EB-E867063A9572}">
      <dsp:nvSpPr>
        <dsp:cNvPr id="0" name=""/>
        <dsp:cNvSpPr/>
      </dsp:nvSpPr>
      <dsp:spPr>
        <a:xfrm>
          <a:off x="3409046" y="978"/>
          <a:ext cx="2158734" cy="1295240"/>
        </a:xfrm>
        <a:prstGeom prst="rect">
          <a:avLst/>
        </a:prstGeom>
        <a:solidFill>
          <a:srgbClr val="FEBF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SKŁAD I JAKOŚĆ PARTNERSTWA</a:t>
          </a:r>
        </a:p>
      </dsp:txBody>
      <dsp:txXfrm>
        <a:off x="3409046" y="978"/>
        <a:ext cx="2158734" cy="1295240"/>
      </dsp:txXfrm>
    </dsp:sp>
    <dsp:sp modelId="{6448613D-BB60-45E3-A4DD-E8E81AB96E0B}">
      <dsp:nvSpPr>
        <dsp:cNvPr id="0" name=""/>
        <dsp:cNvSpPr/>
      </dsp:nvSpPr>
      <dsp:spPr>
        <a:xfrm>
          <a:off x="5783654" y="978"/>
          <a:ext cx="2158734" cy="12952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PLAN DZIAŁAŃ</a:t>
          </a:r>
        </a:p>
      </dsp:txBody>
      <dsp:txXfrm>
        <a:off x="5783654" y="978"/>
        <a:ext cx="2158734" cy="1295240"/>
      </dsp:txXfrm>
    </dsp:sp>
    <dsp:sp modelId="{AF3B9326-31E6-4C92-9367-D490A7656FD9}">
      <dsp:nvSpPr>
        <dsp:cNvPr id="0" name=""/>
        <dsp:cNvSpPr/>
      </dsp:nvSpPr>
      <dsp:spPr>
        <a:xfrm>
          <a:off x="3409046" y="1512092"/>
          <a:ext cx="2158734" cy="129524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WPŁYW I UPOWSZECHNIANIE</a:t>
          </a:r>
        </a:p>
      </dsp:txBody>
      <dsp:txXfrm>
        <a:off x="3409046" y="1512092"/>
        <a:ext cx="2158734" cy="1295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A4DCF-6384-4D29-AE64-1D85C4AA0432}">
      <dsp:nvSpPr>
        <dsp:cNvPr id="0" name=""/>
        <dsp:cNvSpPr/>
      </dsp:nvSpPr>
      <dsp:spPr>
        <a:xfrm>
          <a:off x="0" y="562578"/>
          <a:ext cx="2805258" cy="16831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ZARZĄDZANIE PROJEKTEM</a:t>
          </a:r>
        </a:p>
      </dsp:txBody>
      <dsp:txXfrm>
        <a:off x="0" y="562578"/>
        <a:ext cx="2805258" cy="1683155"/>
      </dsp:txXfrm>
    </dsp:sp>
    <dsp:sp modelId="{6D6B8CCF-AECB-4CEA-B1EB-E867063A9572}">
      <dsp:nvSpPr>
        <dsp:cNvPr id="0" name=""/>
        <dsp:cNvSpPr/>
      </dsp:nvSpPr>
      <dsp:spPr>
        <a:xfrm>
          <a:off x="3085784" y="562578"/>
          <a:ext cx="2805258" cy="1683155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REALIZACJA PROJEKTU</a:t>
          </a:r>
        </a:p>
      </dsp:txBody>
      <dsp:txXfrm>
        <a:off x="3085784" y="562578"/>
        <a:ext cx="2805258" cy="1683155"/>
      </dsp:txXfrm>
    </dsp:sp>
    <dsp:sp modelId="{1A89513B-3EC3-4D5D-8BC6-EF37F6E788D3}">
      <dsp:nvSpPr>
        <dsp:cNvPr id="0" name=""/>
        <dsp:cNvSpPr/>
      </dsp:nvSpPr>
      <dsp:spPr>
        <a:xfrm>
          <a:off x="6171569" y="562578"/>
          <a:ext cx="2805258" cy="168315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UPOWSZECHNIANIE I WPŁYW</a:t>
          </a:r>
        </a:p>
      </dsp:txBody>
      <dsp:txXfrm>
        <a:off x="6171569" y="562578"/>
        <a:ext cx="2805258" cy="16831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CE2F4-F2D5-4F75-BFFE-E3816D6C67B1}">
      <dsp:nvSpPr>
        <dsp:cNvPr id="0" name=""/>
        <dsp:cNvSpPr/>
      </dsp:nvSpPr>
      <dsp:spPr>
        <a:xfrm rot="16200000">
          <a:off x="-386675" y="387641"/>
          <a:ext cx="3289235" cy="2513951"/>
        </a:xfrm>
        <a:prstGeom prst="flowChartManualOperati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743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AKCJA ERASMUS MUNDUS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Erasmus Mundus Joint </a:t>
          </a:r>
          <a:r>
            <a:rPr lang="pl-PL" sz="1900" kern="1200" dirty="0" err="1"/>
            <a:t>Masters</a:t>
          </a:r>
          <a:endParaRPr lang="pl-P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Erasmus Mundus Design </a:t>
          </a:r>
          <a:r>
            <a:rPr lang="pl-PL" sz="1900" kern="1200" dirty="0" err="1"/>
            <a:t>Measures</a:t>
          </a:r>
          <a:endParaRPr lang="pl-PL" sz="1900" kern="1200" dirty="0"/>
        </a:p>
      </dsp:txBody>
      <dsp:txXfrm rot="5400000">
        <a:off x="967" y="657846"/>
        <a:ext cx="2513951" cy="1973541"/>
      </dsp:txXfrm>
    </dsp:sp>
    <dsp:sp modelId="{12645A53-2FBA-418F-8CE8-06291DE4C963}">
      <dsp:nvSpPr>
        <dsp:cNvPr id="0" name=""/>
        <dsp:cNvSpPr/>
      </dsp:nvSpPr>
      <dsp:spPr>
        <a:xfrm rot="16200000">
          <a:off x="2315822" y="387641"/>
          <a:ext cx="3289235" cy="2513951"/>
        </a:xfrm>
        <a:prstGeom prst="flowChartManualOperati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74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CBHE - </a:t>
          </a:r>
          <a:r>
            <a:rPr lang="pl-PL" sz="2400" kern="1200" dirty="0">
              <a:solidFill>
                <a:srgbClr val="C00000"/>
              </a:solidFill>
            </a:rPr>
            <a:t>C</a:t>
          </a:r>
          <a:r>
            <a:rPr lang="pl-PL" sz="2400" kern="1200" dirty="0"/>
            <a:t>APACITY </a:t>
          </a:r>
          <a:r>
            <a:rPr lang="pl-PL" sz="2400" kern="1200" dirty="0">
              <a:solidFill>
                <a:srgbClr val="C00000"/>
              </a:solidFill>
            </a:rPr>
            <a:t>B</a:t>
          </a:r>
          <a:r>
            <a:rPr lang="pl-PL" sz="2400" kern="1200" dirty="0"/>
            <a:t>UILDING IN </a:t>
          </a:r>
          <a:r>
            <a:rPr lang="pl-PL" sz="2400" kern="1200" dirty="0">
              <a:solidFill>
                <a:srgbClr val="C00000"/>
              </a:solidFill>
            </a:rPr>
            <a:t>H</a:t>
          </a:r>
          <a:r>
            <a:rPr lang="pl-PL" sz="2400" kern="1200" dirty="0"/>
            <a:t>IGHER </a:t>
          </a:r>
          <a:r>
            <a:rPr lang="pl-PL" sz="2400" kern="1200" dirty="0">
              <a:solidFill>
                <a:srgbClr val="C00000"/>
              </a:solidFill>
            </a:rPr>
            <a:t>E</a:t>
          </a:r>
          <a:r>
            <a:rPr lang="pl-PL" sz="2400" kern="1200" dirty="0"/>
            <a:t>DUCATION</a:t>
          </a:r>
        </a:p>
      </dsp:txBody>
      <dsp:txXfrm rot="5400000">
        <a:off x="2703464" y="657846"/>
        <a:ext cx="2513951" cy="1973541"/>
      </dsp:txXfrm>
    </dsp:sp>
    <dsp:sp modelId="{A0812560-50B0-4DD1-84DD-17E3EEC01AB3}">
      <dsp:nvSpPr>
        <dsp:cNvPr id="0" name=""/>
        <dsp:cNvSpPr/>
      </dsp:nvSpPr>
      <dsp:spPr>
        <a:xfrm rot="16200000">
          <a:off x="5018320" y="387641"/>
          <a:ext cx="3289235" cy="2513951"/>
        </a:xfrm>
        <a:prstGeom prst="flowChartManualOperati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74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UNIWERSYTETY EUROPEJSKIE</a:t>
          </a:r>
        </a:p>
      </dsp:txBody>
      <dsp:txXfrm rot="5400000">
        <a:off x="5405962" y="657846"/>
        <a:ext cx="2513951" cy="19735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1B39E-81FF-4C5F-B7D8-A0059D75E2CA}">
      <dsp:nvSpPr>
        <dsp:cNvPr id="0" name=""/>
        <dsp:cNvSpPr/>
      </dsp:nvSpPr>
      <dsp:spPr>
        <a:xfrm>
          <a:off x="0" y="0"/>
          <a:ext cx="8208912" cy="89951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>
              <a:solidFill>
                <a:schemeClr val="tx1"/>
              </a:solidFill>
            </a:rPr>
            <a:t>Erasmus </a:t>
          </a:r>
          <a:r>
            <a:rPr lang="pl-PL" sz="3000" kern="1200" dirty="0" err="1">
              <a:solidFill>
                <a:schemeClr val="tx1"/>
              </a:solidFill>
            </a:rPr>
            <a:t>Mundus</a:t>
          </a:r>
          <a:endParaRPr lang="pl-PL" sz="3000" kern="1200" dirty="0">
            <a:solidFill>
              <a:schemeClr val="tx1"/>
            </a:solidFill>
          </a:endParaRPr>
        </a:p>
      </dsp:txBody>
      <dsp:txXfrm>
        <a:off x="0" y="0"/>
        <a:ext cx="8208912" cy="899517"/>
      </dsp:txXfrm>
    </dsp:sp>
    <dsp:sp modelId="{C1CE1E53-20FE-4087-89A3-FED7277573DB}">
      <dsp:nvSpPr>
        <dsp:cNvPr id="0" name=""/>
        <dsp:cNvSpPr/>
      </dsp:nvSpPr>
      <dsp:spPr>
        <a:xfrm>
          <a:off x="0" y="899517"/>
          <a:ext cx="4104456" cy="18889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Wspólne studia magisterskie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Erasmus </a:t>
          </a:r>
          <a:r>
            <a:rPr lang="pl-PL" sz="2200" kern="1200" dirty="0" err="1"/>
            <a:t>Mundus</a:t>
          </a:r>
          <a:r>
            <a:rPr lang="pl-PL" sz="2200" kern="1200" dirty="0"/>
            <a:t> Joint </a:t>
          </a:r>
          <a:r>
            <a:rPr lang="pl-PL" sz="2200" kern="1200" dirty="0" err="1"/>
            <a:t>Masters</a:t>
          </a:r>
          <a:r>
            <a:rPr lang="pl-PL" sz="2200" kern="1200" dirty="0"/>
            <a:t> (EMJM)</a:t>
          </a:r>
        </a:p>
      </dsp:txBody>
      <dsp:txXfrm>
        <a:off x="0" y="899517"/>
        <a:ext cx="4104456" cy="1888986"/>
      </dsp:txXfrm>
    </dsp:sp>
    <dsp:sp modelId="{B92D27F1-772A-4102-8BDD-110BDEA9AA67}">
      <dsp:nvSpPr>
        <dsp:cNvPr id="0" name=""/>
        <dsp:cNvSpPr/>
      </dsp:nvSpPr>
      <dsp:spPr>
        <a:xfrm>
          <a:off x="4104456" y="899517"/>
          <a:ext cx="4104456" cy="1888986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Opracowanie wysokiej jakości wspólnych studiów magisterskich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Erasmus </a:t>
          </a:r>
          <a:r>
            <a:rPr lang="pl-PL" sz="2200" kern="1200" dirty="0" err="1"/>
            <a:t>Mundus</a:t>
          </a:r>
          <a:r>
            <a:rPr lang="pl-PL" sz="2200" kern="1200" dirty="0"/>
            <a:t> Design </a:t>
          </a:r>
          <a:r>
            <a:rPr lang="pl-PL" sz="2200" kern="1200" dirty="0" err="1"/>
            <a:t>Measures</a:t>
          </a:r>
          <a:r>
            <a:rPr lang="pl-PL" sz="2200" kern="1200" dirty="0"/>
            <a:t> (EMDM)</a:t>
          </a:r>
        </a:p>
      </dsp:txBody>
      <dsp:txXfrm>
        <a:off x="4104456" y="899517"/>
        <a:ext cx="4104456" cy="1888986"/>
      </dsp:txXfrm>
    </dsp:sp>
    <dsp:sp modelId="{F833BCA6-060B-45B7-BDAD-3D75DC43930E}">
      <dsp:nvSpPr>
        <dsp:cNvPr id="0" name=""/>
        <dsp:cNvSpPr/>
      </dsp:nvSpPr>
      <dsp:spPr>
        <a:xfrm>
          <a:off x="0" y="2788503"/>
          <a:ext cx="8208912" cy="20988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32CBC-CF2D-45F1-9463-26EBAB945CCF}">
      <dsp:nvSpPr>
        <dsp:cNvPr id="0" name=""/>
        <dsp:cNvSpPr/>
      </dsp:nvSpPr>
      <dsp:spPr>
        <a:xfrm rot="5400000">
          <a:off x="4937861" y="-2011057"/>
          <a:ext cx="798372" cy="5023104"/>
        </a:xfrm>
        <a:prstGeom prst="round2SameRect">
          <a:avLst/>
        </a:prstGeom>
        <a:solidFill>
          <a:srgbClr val="FFFFFF">
            <a:alpha val="90000"/>
          </a:srgbClr>
        </a:solidFill>
        <a:ln w="25400" cap="flat" cmpd="sng" algn="ctr">
          <a:solidFill>
            <a:srgbClr val="FEBF4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l-PL" sz="1600" kern="1200" dirty="0"/>
            <a:t>	obejmujące instytucje jedynie z jednego kraju trzeciego niestowarzyszonego z programem Erasmus+</a:t>
          </a:r>
        </a:p>
      </dsp:txBody>
      <dsp:txXfrm rot="-5400000">
        <a:off x="2825496" y="140281"/>
        <a:ext cx="4984131" cy="720426"/>
      </dsp:txXfrm>
    </dsp:sp>
    <dsp:sp modelId="{D538F50E-1FD0-46CB-85B7-CD2303196FA4}">
      <dsp:nvSpPr>
        <dsp:cNvPr id="0" name=""/>
        <dsp:cNvSpPr/>
      </dsp:nvSpPr>
      <dsp:spPr>
        <a:xfrm>
          <a:off x="0" y="1512"/>
          <a:ext cx="2825496" cy="997965"/>
        </a:xfrm>
        <a:prstGeom prst="roundRect">
          <a:avLst/>
        </a:prstGeom>
        <a:solidFill>
          <a:srgbClr val="FEBF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Projekty krajowe</a:t>
          </a:r>
        </a:p>
      </dsp:txBody>
      <dsp:txXfrm>
        <a:off x="48717" y="50229"/>
        <a:ext cx="2728062" cy="900531"/>
      </dsp:txXfrm>
    </dsp:sp>
    <dsp:sp modelId="{B64F70EC-84AB-486F-B78B-72BA83530BB1}">
      <dsp:nvSpPr>
        <dsp:cNvPr id="0" name=""/>
        <dsp:cNvSpPr/>
      </dsp:nvSpPr>
      <dsp:spPr>
        <a:xfrm rot="5400000">
          <a:off x="4937861" y="-963194"/>
          <a:ext cx="798372" cy="5023104"/>
        </a:xfrm>
        <a:prstGeom prst="round2SameRect">
          <a:avLst/>
        </a:prstGeom>
        <a:solidFill>
          <a:srgbClr val="FFFFFF">
            <a:alpha val="90000"/>
          </a:srgbClr>
        </a:solidFill>
        <a:ln w="25400" cap="flat" cmpd="sng" algn="ctr">
          <a:solidFill>
            <a:srgbClr val="FEBF4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l-PL" sz="1600" kern="1200" dirty="0"/>
            <a:t>	obejmujące </a:t>
          </a:r>
          <a:r>
            <a:rPr lang="pl-PL" sz="1600" kern="1200" dirty="0" err="1"/>
            <a:t>HEIs</a:t>
          </a:r>
          <a:r>
            <a:rPr lang="pl-PL" sz="1600" kern="1200" dirty="0"/>
            <a:t> z kilku państw niestowarzyszonych z Programem z tego samego regionu</a:t>
          </a:r>
        </a:p>
      </dsp:txBody>
      <dsp:txXfrm rot="-5400000">
        <a:off x="2825496" y="1188144"/>
        <a:ext cx="4984131" cy="720426"/>
      </dsp:txXfrm>
    </dsp:sp>
    <dsp:sp modelId="{79C9A030-5594-47E4-A661-F974B33D1F11}">
      <dsp:nvSpPr>
        <dsp:cNvPr id="0" name=""/>
        <dsp:cNvSpPr/>
      </dsp:nvSpPr>
      <dsp:spPr>
        <a:xfrm>
          <a:off x="10448" y="1053716"/>
          <a:ext cx="2825496" cy="997965"/>
        </a:xfrm>
        <a:prstGeom prst="roundRect">
          <a:avLst/>
        </a:prstGeom>
        <a:solidFill>
          <a:srgbClr val="FEBF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Projekty wielonarodowe w obrębie jednego regionu </a:t>
          </a:r>
        </a:p>
      </dsp:txBody>
      <dsp:txXfrm>
        <a:off x="59165" y="1102433"/>
        <a:ext cx="2728062" cy="900531"/>
      </dsp:txXfrm>
    </dsp:sp>
    <dsp:sp modelId="{AB44EE76-6716-4F02-981A-6F2B68849CE3}">
      <dsp:nvSpPr>
        <dsp:cNvPr id="0" name=""/>
        <dsp:cNvSpPr/>
      </dsp:nvSpPr>
      <dsp:spPr>
        <a:xfrm rot="5400000">
          <a:off x="4937861" y="84669"/>
          <a:ext cx="798372" cy="5023104"/>
        </a:xfrm>
        <a:prstGeom prst="round2SameRect">
          <a:avLst/>
        </a:prstGeom>
        <a:solidFill>
          <a:srgbClr val="FFFFFF">
            <a:alpha val="90000"/>
          </a:srgbClr>
        </a:solidFill>
        <a:ln w="25400" cap="flat" cmpd="sng" algn="ctr">
          <a:solidFill>
            <a:srgbClr val="FEBF4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l-PL" sz="1600" kern="1200" dirty="0"/>
            <a:t>	obejmujące </a:t>
          </a:r>
          <a:r>
            <a:rPr lang="pl-PL" sz="1600" kern="1200" dirty="0" err="1"/>
            <a:t>HEIs</a:t>
          </a:r>
          <a:r>
            <a:rPr lang="pl-PL" sz="1600" kern="1200" dirty="0"/>
            <a:t> z państw niestowarzyszonych z Programem z różnych regionów </a:t>
          </a:r>
        </a:p>
      </dsp:txBody>
      <dsp:txXfrm rot="-5400000">
        <a:off x="2825496" y="2236008"/>
        <a:ext cx="4984131" cy="720426"/>
      </dsp:txXfrm>
    </dsp:sp>
    <dsp:sp modelId="{44F6B94C-2FDC-4498-9417-9F6D78803D0E}">
      <dsp:nvSpPr>
        <dsp:cNvPr id="0" name=""/>
        <dsp:cNvSpPr/>
      </dsp:nvSpPr>
      <dsp:spPr>
        <a:xfrm>
          <a:off x="0" y="2062868"/>
          <a:ext cx="2825496" cy="997965"/>
        </a:xfrm>
        <a:prstGeom prst="roundRect">
          <a:avLst/>
        </a:prstGeom>
        <a:solidFill>
          <a:srgbClr val="FEBF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Projekty wielonarodowe  obejmujące więcej niż jeden region</a:t>
          </a:r>
        </a:p>
      </dsp:txBody>
      <dsp:txXfrm>
        <a:off x="48717" y="2111585"/>
        <a:ext cx="2728062" cy="9005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EBF36-9245-48C8-A3CB-0442A5DA6764}">
      <dsp:nvSpPr>
        <dsp:cNvPr id="0" name=""/>
        <dsp:cNvSpPr/>
      </dsp:nvSpPr>
      <dsp:spPr>
        <a:xfrm>
          <a:off x="677685" y="9244"/>
          <a:ext cx="1338187" cy="1338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4063B-5C51-4753-BEBB-CDB4CF491AAF}">
      <dsp:nvSpPr>
        <dsp:cNvPr id="0" name=""/>
        <dsp:cNvSpPr/>
      </dsp:nvSpPr>
      <dsp:spPr>
        <a:xfrm>
          <a:off x="962873" y="294432"/>
          <a:ext cx="767812" cy="767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6589D-EBBA-4106-B6E7-7FED562047AE}">
      <dsp:nvSpPr>
        <dsp:cNvPr id="0" name=""/>
        <dsp:cNvSpPr/>
      </dsp:nvSpPr>
      <dsp:spPr>
        <a:xfrm>
          <a:off x="249904" y="1764244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500" kern="1200" dirty="0"/>
            <a:t>Ścieżka 1: Wspieranie dostępu do współpracy w szkolnictwie wyższym </a:t>
          </a:r>
        </a:p>
      </dsp:txBody>
      <dsp:txXfrm>
        <a:off x="249904" y="1764244"/>
        <a:ext cx="2193750" cy="720000"/>
      </dsp:txXfrm>
    </dsp:sp>
    <dsp:sp modelId="{DE1F9D92-BFDC-4D10-A638-C65FCA838972}">
      <dsp:nvSpPr>
        <dsp:cNvPr id="0" name=""/>
        <dsp:cNvSpPr/>
      </dsp:nvSpPr>
      <dsp:spPr>
        <a:xfrm>
          <a:off x="3255342" y="9244"/>
          <a:ext cx="1338187" cy="1338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10B3B-F6C7-4A95-B77D-E17B105A8CD7}">
      <dsp:nvSpPr>
        <dsp:cNvPr id="0" name=""/>
        <dsp:cNvSpPr/>
      </dsp:nvSpPr>
      <dsp:spPr>
        <a:xfrm>
          <a:off x="3540529" y="294432"/>
          <a:ext cx="767812" cy="767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84DF2-6E89-4D9D-ACD1-107B88DC6A40}">
      <dsp:nvSpPr>
        <dsp:cNvPr id="0" name=""/>
        <dsp:cNvSpPr/>
      </dsp:nvSpPr>
      <dsp:spPr>
        <a:xfrm>
          <a:off x="2827561" y="1764244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500" kern="1200" dirty="0"/>
            <a:t>Ścieżka 2: Partnerstwa na rzecz transformacji w szkolnictwie wyższym</a:t>
          </a:r>
        </a:p>
      </dsp:txBody>
      <dsp:txXfrm>
        <a:off x="2827561" y="1764244"/>
        <a:ext cx="2193750" cy="720000"/>
      </dsp:txXfrm>
    </dsp:sp>
    <dsp:sp modelId="{D0169395-B3E8-47A0-8382-347B2FD6EE77}">
      <dsp:nvSpPr>
        <dsp:cNvPr id="0" name=""/>
        <dsp:cNvSpPr/>
      </dsp:nvSpPr>
      <dsp:spPr>
        <a:xfrm>
          <a:off x="5832998" y="9244"/>
          <a:ext cx="1338187" cy="1338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AD9C1-CEFD-4A48-81A8-6BF600FC7AAA}">
      <dsp:nvSpPr>
        <dsp:cNvPr id="0" name=""/>
        <dsp:cNvSpPr/>
      </dsp:nvSpPr>
      <dsp:spPr>
        <a:xfrm>
          <a:off x="6118185" y="294432"/>
          <a:ext cx="767812" cy="767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BA026-F685-4B1D-9F84-F216E360D721}">
      <dsp:nvSpPr>
        <dsp:cNvPr id="0" name=""/>
        <dsp:cNvSpPr/>
      </dsp:nvSpPr>
      <dsp:spPr>
        <a:xfrm>
          <a:off x="5405217" y="1764244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500" kern="1200" dirty="0"/>
            <a:t>Ścieżka 3: Projekty dotyczące reform strukturalnych</a:t>
          </a:r>
        </a:p>
      </dsp:txBody>
      <dsp:txXfrm>
        <a:off x="5405217" y="1764244"/>
        <a:ext cx="219375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8FEA9-AF3C-4AAC-BB89-3294355DA72C}">
      <dsp:nvSpPr>
        <dsp:cNvPr id="0" name=""/>
        <dsp:cNvSpPr/>
      </dsp:nvSpPr>
      <dsp:spPr>
        <a:xfrm>
          <a:off x="0" y="0"/>
          <a:ext cx="5568280" cy="95045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Wnioskodawca i Beneficjent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tylko 1 uczelnia</a:t>
          </a:r>
        </a:p>
      </dsp:txBody>
      <dsp:txXfrm>
        <a:off x="0" y="0"/>
        <a:ext cx="5568280" cy="950450"/>
      </dsp:txXfrm>
    </dsp:sp>
    <dsp:sp modelId="{4EA69B75-EA06-448A-A4A0-31326E7A3AB7}">
      <dsp:nvSpPr>
        <dsp:cNvPr id="0" name=""/>
        <dsp:cNvSpPr/>
      </dsp:nvSpPr>
      <dsp:spPr>
        <a:xfrm>
          <a:off x="2718" y="950450"/>
          <a:ext cx="1854280" cy="19959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</a:rPr>
            <a:t>Moduły	</a:t>
          </a:r>
        </a:p>
      </dsp:txBody>
      <dsp:txXfrm>
        <a:off x="2718" y="950450"/>
        <a:ext cx="1854280" cy="1995945"/>
      </dsp:txXfrm>
    </dsp:sp>
    <dsp:sp modelId="{D127ED3A-CFCD-4C36-829B-6A9D268687CE}">
      <dsp:nvSpPr>
        <dsp:cNvPr id="0" name=""/>
        <dsp:cNvSpPr/>
      </dsp:nvSpPr>
      <dsp:spPr>
        <a:xfrm>
          <a:off x="1856999" y="950450"/>
          <a:ext cx="1854280" cy="1995945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</a:rPr>
            <a:t>Katedry</a:t>
          </a:r>
        </a:p>
      </dsp:txBody>
      <dsp:txXfrm>
        <a:off x="1856999" y="950450"/>
        <a:ext cx="1854280" cy="1995945"/>
      </dsp:txXfrm>
    </dsp:sp>
    <dsp:sp modelId="{ABD741AC-3A51-4393-80CD-74090BB02AD2}">
      <dsp:nvSpPr>
        <dsp:cNvPr id="0" name=""/>
        <dsp:cNvSpPr/>
      </dsp:nvSpPr>
      <dsp:spPr>
        <a:xfrm>
          <a:off x="3711280" y="950450"/>
          <a:ext cx="1854280" cy="199594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</a:rPr>
            <a:t>Centra doskonałości</a:t>
          </a:r>
        </a:p>
      </dsp:txBody>
      <dsp:txXfrm>
        <a:off x="3711280" y="950450"/>
        <a:ext cx="1854280" cy="1995945"/>
      </dsp:txXfrm>
    </dsp:sp>
    <dsp:sp modelId="{91465F22-B629-4DA5-8EBC-F493000B9110}">
      <dsp:nvSpPr>
        <dsp:cNvPr id="0" name=""/>
        <dsp:cNvSpPr/>
      </dsp:nvSpPr>
      <dsp:spPr>
        <a:xfrm>
          <a:off x="0" y="2946395"/>
          <a:ext cx="5568280" cy="221771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5A5E-7315-4966-897E-2161F0BF4DEC}" type="datetimeFigureOut">
              <a:rPr lang="pl-PL" smtClean="0"/>
              <a:pPr/>
              <a:t>20.11.2024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19FE-243D-440D-A32F-A126DA055E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9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8A69C-5A2E-4F42-BF5B-6D1E0F7FA2A6}" type="datetimeFigureOut">
              <a:rPr lang="pl-PL" smtClean="0"/>
              <a:pPr/>
              <a:t>20.11.2024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693C-AB16-4BC3-878E-C67601838C2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21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93C-AB16-4BC3-878E-C67601838C26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068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B9FBB1-BB0F-46BC-A8CC-FB807664B00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55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B9FBB1-BB0F-46BC-A8CC-FB807664B00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69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B9FBB1-BB0F-46BC-A8CC-FB807664B00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12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E3E9-FD8E-4BDE-A937-471A60A59846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086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B9FBB1-BB0F-46BC-A8CC-FB807664B00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1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B9FBB1-BB0F-46BC-A8CC-FB807664B00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1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9FBB1-BB0F-46BC-A8CC-FB807664B001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25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9FBB1-BB0F-46BC-A8CC-FB807664B001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03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9FBB1-BB0F-46BC-A8CC-FB807664B001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692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B9FBB1-BB0F-46BC-A8CC-FB807664B00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2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B9FBB1-BB0F-46BC-A8CC-FB807664B00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5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B9FBB1-BB0F-46BC-A8CC-FB807664B00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31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Dotąd MCN</a:t>
            </a:r>
          </a:p>
          <a:p>
            <a:endParaRPr lang="pl-PL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Zrównoważenie środowiskowe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Projekty należy opracowywać w sposób przyjazny środowisku, a wszystkie jego aspekty powinny uwzględniać ekologiczne praktyki. Przy opracowywaniu projektu organizacje i uczestnicy powinni przyjmować przyjazne środowisku podejście, zachęcając wszystkie strony zaangażowane w projekt do omawiania kwestii związanych ze środowiskiem i uczenia się o nich. Podejście to powinno odzwierciedlać działania, które można podjąć na różnych szczeblach, i stanowić wsparcie dla organizacji i uczestników w szukaniu alternatywnych, bardziej ekologicznych sposobów realizowania działań w ramach projektu. 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Włączenie i różnorodność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programu Erasmus+ jest promowanie równych możliwości i równego dostępu, włączenia i sprawiedliwości we wszystkich jego akcjach. Aby wdrażać te zasady, opracowano strategię na rzecz włączenia społecznego i różnorodności w celu wspierania skuteczniejszych działań informacyjnych dla uczestników z różnych środowisk, szczególnie tych o mniejszych szansach, którzy mierzą się z trudnościami związanymi z uczestnictwem w projektach europejskich. Organizacje powinny w ramach projektów opracowywać łatwo dostępne i włączające działania, uwzględniając opinie uczestników o mniejszych szansach i angażując je w podejmowanie decyzji przez cały proces. 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Wymiar cyfrowy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Współpraca wirtualna i eksperymentowanie z wirtualnymi możliwościami uczenia się i kształcenia mieszanego stanowią podstawę udanych partnerstw współpracy.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B9FBB1-BB0F-46BC-A8CC-FB807664B00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6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rwszy slaj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5" y="1340"/>
            <a:ext cx="9139228" cy="51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6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zawartość 1/2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1" y="1038"/>
            <a:ext cx="9141377" cy="5141419"/>
          </a:xfrm>
          <a:prstGeom prst="rect">
            <a:avLst/>
          </a:prstGeom>
        </p:spPr>
      </p:pic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555129"/>
            <a:ext cx="4271008" cy="35168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754688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55459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488281"/>
            <a:ext cx="4041775" cy="2583667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85866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60190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39684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rwszy slaj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5" y="1341"/>
            <a:ext cx="9139228" cy="51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1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erwszy slaj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9" y="1039"/>
            <a:ext cx="9140300" cy="514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5" y="1341"/>
            <a:ext cx="9139228" cy="51408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1597820"/>
            <a:ext cx="7126560" cy="1102519"/>
          </a:xfrm>
        </p:spPr>
        <p:txBody>
          <a:bodyPr>
            <a:normAutofit/>
          </a:bodyPr>
          <a:lstStyle>
            <a:lvl1pPr algn="l">
              <a:defRPr lang="pl-PL" sz="3700" b="1" kern="1200" cap="all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9592" y="2914650"/>
            <a:ext cx="7088832" cy="737220"/>
          </a:xfrm>
        </p:spPr>
        <p:txBody>
          <a:bodyPr>
            <a:normAutofit/>
          </a:bodyPr>
          <a:lstStyle>
            <a:lvl1pPr marL="0" indent="0" algn="l">
              <a:buNone/>
              <a:defRPr lang="pl-PL" sz="22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6731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2" y="1039"/>
            <a:ext cx="9141377" cy="514141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9" y="571486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55459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5" y="1435583"/>
            <a:ext cx="7848872" cy="2493489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78628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i zawartość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2" y="1039"/>
            <a:ext cx="9141377" cy="5141419"/>
          </a:xfrm>
          <a:prstGeom prst="rect">
            <a:avLst/>
          </a:prstGeom>
        </p:spPr>
      </p:pic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642926"/>
            <a:ext cx="3274322" cy="335758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1" y="64292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55459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9" y="1399010"/>
            <a:ext cx="5032618" cy="2601501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89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378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566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754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24809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i zawartość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2" y="1039"/>
            <a:ext cx="9141377" cy="5141419"/>
          </a:xfrm>
          <a:prstGeom prst="rect">
            <a:avLst/>
          </a:prstGeom>
        </p:spPr>
      </p:pic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897564"/>
            <a:ext cx="4271008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9" y="789553"/>
            <a:ext cx="4042792" cy="624049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55459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1557327"/>
            <a:ext cx="4041775" cy="2796622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33326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2" y="1039"/>
            <a:ext cx="9141377" cy="514141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9" y="554370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55459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1287963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10"/>
          </p:nvPr>
        </p:nvSpPr>
        <p:spPr>
          <a:xfrm>
            <a:off x="396555" y="1295151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395538" y="554538"/>
            <a:ext cx="4032002" cy="594122"/>
          </a:xfrm>
        </p:spPr>
        <p:txBody>
          <a:bodyPr anchor="ctr">
            <a:noAutofit/>
          </a:bodyPr>
          <a:lstStyle>
            <a:lvl1pPr marL="0" indent="0">
              <a:buNone/>
              <a:defRPr lang="pl-PL" sz="2000" b="1" kern="1200" cap="all" baseline="0" dirty="0" smtClean="0">
                <a:solidFill>
                  <a:srgbClr val="554596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89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378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566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754" indent="0">
              <a:buNone/>
              <a:defRPr lang="pl-PL" sz="2000" b="1" kern="1200" cap="all" dirty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495951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2" y="1039"/>
            <a:ext cx="9141377" cy="514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0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erwszy slaj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9" y="1038"/>
            <a:ext cx="9140300" cy="514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67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i zawartość 1/3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2" y="1039"/>
            <a:ext cx="9141377" cy="5141419"/>
          </a:xfrm>
          <a:prstGeom prst="rect">
            <a:avLst/>
          </a:prstGeom>
        </p:spPr>
      </p:pic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516452"/>
            <a:ext cx="3274322" cy="35554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1" y="63060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55459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9" y="1386690"/>
            <a:ext cx="5032618" cy="2685259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89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378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566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754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59150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zawartość 1/2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2" y="1039"/>
            <a:ext cx="9141377" cy="5141419"/>
          </a:xfrm>
          <a:prstGeom prst="rect">
            <a:avLst/>
          </a:prstGeom>
        </p:spPr>
      </p:pic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555129"/>
            <a:ext cx="4271008" cy="35168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9" y="754689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55459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1488282"/>
            <a:ext cx="4041775" cy="2583667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392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4" y="1131592"/>
            <a:ext cx="4041775" cy="3096344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Prostokąt 18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10"/>
          </p:nvPr>
        </p:nvSpPr>
        <p:spPr>
          <a:xfrm>
            <a:off x="396555" y="1138780"/>
            <a:ext cx="4041775" cy="3096344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3" y="232737"/>
            <a:ext cx="1215867" cy="405289"/>
          </a:xfrm>
          <a:prstGeom prst="rect">
            <a:avLst/>
          </a:prstGeom>
        </p:spPr>
      </p:pic>
      <p:pic>
        <p:nvPicPr>
          <p:cNvPr id="15" name="Obraz 14" descr="www_wyzsze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07682" y="4481207"/>
            <a:ext cx="2038280" cy="434259"/>
          </a:xfrm>
          <a:prstGeom prst="rect">
            <a:avLst/>
          </a:prstGeom>
        </p:spPr>
      </p:pic>
      <p:pic>
        <p:nvPicPr>
          <p:cNvPr id="12" name="Obraz 11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68245" y="4625222"/>
            <a:ext cx="1872208" cy="182739"/>
          </a:xfrm>
          <a:prstGeom prst="rect">
            <a:avLst/>
          </a:prstGeom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907704" y="267494"/>
            <a:ext cx="7128792" cy="432048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C00000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4663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85866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60190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710617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910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80132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1" y="1038"/>
            <a:ext cx="9141377" cy="514141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71486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55459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435583"/>
            <a:ext cx="7848872" cy="2493489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06485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85866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60190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4039156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1" y="1038"/>
            <a:ext cx="9141377" cy="514141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71486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55459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435583"/>
            <a:ext cx="7848872" cy="2493489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12568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85866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60190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40312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5" y="1340"/>
            <a:ext cx="9139228" cy="51408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1597819"/>
            <a:ext cx="7126560" cy="1102519"/>
          </a:xfrm>
        </p:spPr>
        <p:txBody>
          <a:bodyPr>
            <a:normAutofit/>
          </a:bodyPr>
          <a:lstStyle>
            <a:lvl1pPr algn="l">
              <a:defRPr lang="pl-PL" sz="3700" b="1" kern="1200" cap="all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9592" y="2914650"/>
            <a:ext cx="7088832" cy="737220"/>
          </a:xfrm>
        </p:spPr>
        <p:txBody>
          <a:bodyPr>
            <a:normAutofit/>
          </a:bodyPr>
          <a:lstStyle>
            <a:lvl1pPr marL="0" indent="0" algn="l">
              <a:buNone/>
              <a:defRPr lang="pl-PL" sz="22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1" y="1038"/>
            <a:ext cx="9141377" cy="514141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554369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55459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287962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10"/>
          </p:nvPr>
        </p:nvSpPr>
        <p:spPr>
          <a:xfrm>
            <a:off x="396554" y="1295150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395537" y="554537"/>
            <a:ext cx="4032002" cy="594122"/>
          </a:xfrm>
        </p:spPr>
        <p:txBody>
          <a:bodyPr anchor="ctr">
            <a:noAutofit/>
          </a:bodyPr>
          <a:lstStyle>
            <a:lvl1pPr marL="0" indent="0">
              <a:buNone/>
              <a:defRPr lang="pl-PL" sz="2000" b="1" kern="1200" cap="all" baseline="0" dirty="0" smtClean="0">
                <a:solidFill>
                  <a:srgbClr val="554596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2000" b="1" kern="1200" cap="all" dirty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67836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1" y="1038"/>
            <a:ext cx="9141377" cy="514141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71486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55459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435583"/>
            <a:ext cx="7848872" cy="2493489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i zawartość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1" y="1038"/>
            <a:ext cx="9141377" cy="5141419"/>
          </a:xfrm>
          <a:prstGeom prst="rect">
            <a:avLst/>
          </a:prstGeom>
        </p:spPr>
      </p:pic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642925"/>
            <a:ext cx="3274322" cy="335758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64292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55459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399009"/>
            <a:ext cx="5032618" cy="2601501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576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i zawartość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1" y="1038"/>
            <a:ext cx="9141377" cy="5141419"/>
          </a:xfrm>
          <a:prstGeom prst="rect">
            <a:avLst/>
          </a:prstGeom>
        </p:spPr>
      </p:pic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897564"/>
            <a:ext cx="4271008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789552"/>
            <a:ext cx="4042792" cy="624049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55459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557327"/>
            <a:ext cx="4041775" cy="2796622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237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1" y="1038"/>
            <a:ext cx="9141377" cy="514141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554369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55459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287962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10"/>
          </p:nvPr>
        </p:nvSpPr>
        <p:spPr>
          <a:xfrm>
            <a:off x="396554" y="1295150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395537" y="554537"/>
            <a:ext cx="4032002" cy="594122"/>
          </a:xfrm>
        </p:spPr>
        <p:txBody>
          <a:bodyPr anchor="ctr">
            <a:noAutofit/>
          </a:bodyPr>
          <a:lstStyle>
            <a:lvl1pPr marL="0" indent="0">
              <a:buNone/>
              <a:defRPr lang="pl-PL" sz="2000" b="1" kern="1200" cap="all" baseline="0" dirty="0" smtClean="0">
                <a:solidFill>
                  <a:srgbClr val="554596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2000" b="1" kern="1200" cap="all" dirty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6019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1" y="1038"/>
            <a:ext cx="9141377" cy="51414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i zawartość 1/3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1" y="1038"/>
            <a:ext cx="9141377" cy="5141419"/>
          </a:xfrm>
          <a:prstGeom prst="rect">
            <a:avLst/>
          </a:prstGeom>
        </p:spPr>
      </p:pic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516451"/>
            <a:ext cx="3274322" cy="35554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63060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55459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386689"/>
            <a:ext cx="5032618" cy="2685259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5CC2-E3E7-413F-B0B6-13B9E6D1DB68}" type="datetimeFigureOut">
              <a:rPr lang="pl-PL" smtClean="0"/>
              <a:pPr/>
              <a:t>20.11.2024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2A60-5688-4C03-9C6D-4B63185E7A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61" r:id="rId3"/>
    <p:sldLayoutId id="2147483662" r:id="rId4"/>
    <p:sldLayoutId id="2147483669" r:id="rId5"/>
    <p:sldLayoutId id="2147483670" r:id="rId6"/>
    <p:sldLayoutId id="2147483668" r:id="rId7"/>
    <p:sldLayoutId id="2147483667" r:id="rId8"/>
    <p:sldLayoutId id="2147483664" r:id="rId9"/>
    <p:sldLayoutId id="214748366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820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1FA5CC2-E3E7-413F-B0B6-13B9E6D1DB68}" type="datetimeFigureOut">
              <a:rPr lang="pl-PL" smtClean="0">
                <a:solidFill>
                  <a:srgbClr val="005061">
                    <a:tint val="75000"/>
                  </a:srgbClr>
                </a:solidFill>
              </a:rPr>
              <a:pPr defTabSz="685800"/>
              <a:t>20.11.2024</a:t>
            </a:fld>
            <a:endParaRPr lang="pl-PL">
              <a:solidFill>
                <a:srgbClr val="005061">
                  <a:tint val="75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pl-PL">
              <a:solidFill>
                <a:srgbClr val="005061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8DD2A60-5688-4C03-9C6D-4B63185E7A27}" type="slidenum">
              <a:rPr lang="pl-PL" smtClean="0">
                <a:solidFill>
                  <a:srgbClr val="005061">
                    <a:tint val="75000"/>
                  </a:srgbClr>
                </a:solidFill>
              </a:rPr>
              <a:pPr defTabSz="685800"/>
              <a:t>‹#›</a:t>
            </a:fld>
            <a:endParaRPr lang="pl-PL">
              <a:solidFill>
                <a:srgbClr val="005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952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59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70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952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282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952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54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beata.skibinska@frse.org.pl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AEC08C-D88F-4414-8879-8FDE89621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5973" y="987574"/>
            <a:ext cx="5947283" cy="1102519"/>
          </a:xfrm>
        </p:spPr>
        <p:txBody>
          <a:bodyPr>
            <a:noAutofit/>
          </a:bodyPr>
          <a:lstStyle/>
          <a:p>
            <a:pPr algn="ctr"/>
            <a:br>
              <a:rPr lang="pl-PL" sz="2800" cap="none" dirty="0">
                <a:latin typeface="Verdana" pitchFamily="34" charset="0"/>
              </a:rPr>
            </a:br>
            <a:br>
              <a:rPr lang="pl-PL" sz="2800" cap="none" dirty="0">
                <a:latin typeface="Verdana" pitchFamily="34" charset="0"/>
              </a:rPr>
            </a:br>
            <a:r>
              <a:rPr lang="pl-PL" sz="2800" cap="none" dirty="0">
                <a:latin typeface="Verdana" pitchFamily="34" charset="0"/>
              </a:rPr>
              <a:t>Oferta programu Erasmus+ Szkolnictwo wyższe</a:t>
            </a:r>
            <a:br>
              <a:rPr lang="pl-PL" sz="2800" cap="none" dirty="0"/>
            </a:br>
            <a:br>
              <a:rPr lang="pl-PL" sz="2800" cap="none" dirty="0"/>
            </a:br>
            <a:endParaRPr lang="pl-PL" sz="2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1D93713-5B27-4143-B7EC-AB21D3F76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5776" y="2931790"/>
            <a:ext cx="5435488" cy="412626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dirty="0"/>
              <a:t>Białystok, 22 listopada 2024 r.</a:t>
            </a:r>
          </a:p>
        </p:txBody>
      </p:sp>
    </p:spTree>
    <p:extLst>
      <p:ext uri="{BB962C8B-B14F-4D97-AF65-F5344CB8AC3E}">
        <p14:creationId xmlns:p14="http://schemas.microsoft.com/office/powerpoint/2010/main" val="306378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B33E7F9-A942-3D3D-C0B3-F2BE5C9D9B50}"/>
              </a:ext>
            </a:extLst>
          </p:cNvPr>
          <p:cNvSpPr txBox="1"/>
          <p:nvPr/>
        </p:nvSpPr>
        <p:spPr>
          <a:xfrm>
            <a:off x="1619672" y="195486"/>
            <a:ext cx="59766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934150"/>
            <a:ext cx="7848872" cy="3293784"/>
          </a:xfrm>
        </p:spPr>
        <p:txBody>
          <a:bodyPr>
            <a:no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400" dirty="0">
                <a:latin typeface="Calibri" panose="020F0502020204030204" pitchFamily="34" charset="0"/>
              </a:rPr>
              <a:t>Organizacja</a:t>
            </a:r>
            <a:r>
              <a:rPr lang="pl-PL" sz="2400" b="1" dirty="0">
                <a:latin typeface="Calibri" panose="020F0502020204030204" pitchFamily="34" charset="0"/>
              </a:rPr>
              <a:t> mieszanych programów intensywnych </a:t>
            </a:r>
            <a:r>
              <a:rPr lang="pl-PL" sz="2400" dirty="0">
                <a:latin typeface="Calibri" panose="020F0502020204030204" pitchFamily="34" charset="0"/>
              </a:rPr>
              <a:t>(BIP - </a:t>
            </a:r>
            <a:r>
              <a:rPr lang="pl-PL" sz="2400" i="1" dirty="0" err="1">
                <a:latin typeface="Calibri" panose="020F0502020204030204" pitchFamily="34" charset="0"/>
              </a:rPr>
              <a:t>Blended</a:t>
            </a:r>
            <a:r>
              <a:rPr lang="pl-PL" sz="2400" i="1" dirty="0">
                <a:latin typeface="Calibri" panose="020F0502020204030204" pitchFamily="34" charset="0"/>
              </a:rPr>
              <a:t> </a:t>
            </a:r>
            <a:r>
              <a:rPr lang="pl-PL" sz="2400" i="1" dirty="0" err="1">
                <a:latin typeface="Calibri" panose="020F0502020204030204" pitchFamily="34" charset="0"/>
              </a:rPr>
              <a:t>Intensive</a:t>
            </a:r>
            <a:r>
              <a:rPr lang="pl-PL" sz="2400" i="1" dirty="0">
                <a:latin typeface="Calibri" panose="020F0502020204030204" pitchFamily="34" charset="0"/>
              </a:rPr>
              <a:t> </a:t>
            </a:r>
            <a:r>
              <a:rPr lang="pl-PL" sz="2400" i="1" dirty="0" err="1">
                <a:latin typeface="Calibri" panose="020F0502020204030204" pitchFamily="34" charset="0"/>
              </a:rPr>
              <a:t>Programmes</a:t>
            </a:r>
            <a:r>
              <a:rPr lang="pl-PL" sz="2400" i="1" dirty="0">
                <a:latin typeface="Calibri" panose="020F0502020204030204" pitchFamily="34" charset="0"/>
              </a:rPr>
              <a:t>)</a:t>
            </a:r>
            <a:r>
              <a:rPr lang="pl-PL" sz="2400" dirty="0">
                <a:latin typeface="Calibri" panose="020F0502020204030204" pitchFamily="34" charset="0"/>
              </a:rPr>
              <a:t>; co najmniej trzy uczelnie z trzech krajów UE lub krajów stowarzyszonych z programem;  mobilność „rzeczywista” od 5 do 30 dni);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400" dirty="0">
                <a:latin typeface="Calibri" panose="020F0502020204030204" pitchFamily="34" charset="0"/>
              </a:rPr>
              <a:t>Dodatkowo uczelnia może wskazać procent budżetu (do 20%) który będzie przeznaczony na mobilność międzynarodową (do tzw. krajów trzecich).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pl-PL" sz="1400" dirty="0">
              <a:latin typeface="Calibri" panose="020F0502020204030204" pitchFamily="34" charset="0"/>
            </a:endParaRPr>
          </a:p>
          <a:p>
            <a:pPr lv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32CF5C83-B680-422B-AB0A-7C6F6B96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101412"/>
            <a:ext cx="7848872" cy="648072"/>
          </a:xfrm>
        </p:spPr>
        <p:txBody>
          <a:bodyPr/>
          <a:lstStyle/>
          <a:p>
            <a:r>
              <a:rPr lang="pl-PL" sz="2400" dirty="0">
                <a:solidFill>
                  <a:srgbClr val="516BD7"/>
                </a:solidFill>
                <a:latin typeface="Calibri"/>
              </a:rPr>
              <a:t>KA131</a:t>
            </a:r>
            <a:r>
              <a:rPr lang="pl-PL" dirty="0"/>
              <a:t>: </a:t>
            </a:r>
            <a:r>
              <a:rPr lang="pl-PL" sz="2400" dirty="0">
                <a:solidFill>
                  <a:srgbClr val="516BD7"/>
                </a:solidFill>
                <a:latin typeface="Calibri"/>
              </a:rPr>
              <a:t>Możliwe działania (2)</a:t>
            </a:r>
          </a:p>
        </p:txBody>
      </p:sp>
    </p:spTree>
    <p:extLst>
      <p:ext uri="{BB962C8B-B14F-4D97-AF65-F5344CB8AC3E}">
        <p14:creationId xmlns:p14="http://schemas.microsoft.com/office/powerpoint/2010/main" val="195404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2159B1-FDCB-45F5-B6F0-40CB7BD92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4" y="663537"/>
            <a:ext cx="8244916" cy="381642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endParaRPr lang="pl-PL" sz="1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</a:rPr>
              <a:t>Wyjazdy nauczycieli akademickich w celu prowadzenia zajęć w uczelni przyjmującej (od </a:t>
            </a:r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lang="pl-PL" sz="2000" dirty="0">
                <a:latin typeface="Calibri" panose="020F0502020204030204" pitchFamily="34" charset="0"/>
              </a:rPr>
              <a:t>(</a:t>
            </a:r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5</a:t>
            </a:r>
            <a:r>
              <a:rPr lang="pl-PL" sz="2000" dirty="0">
                <a:latin typeface="Calibri" panose="020F0502020204030204" pitchFamily="34" charset="0"/>
              </a:rPr>
              <a:t>) dni do 2 miesięcy) oraz przyjazdy pracowników </a:t>
            </a:r>
            <a:br>
              <a:rPr lang="pl-PL" sz="2000" dirty="0">
                <a:latin typeface="Calibri" panose="020F0502020204030204" pitchFamily="34" charset="0"/>
              </a:rPr>
            </a:br>
            <a:r>
              <a:rPr lang="pl-PL" sz="2000" dirty="0">
                <a:latin typeface="Calibri" panose="020F0502020204030204" pitchFamily="34" charset="0"/>
              </a:rPr>
              <a:t>z zagranicznych przedsiębiorstw w celu prowadzenia zajęć w uczelni wnioskującej (co najmniej </a:t>
            </a:r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1</a:t>
            </a:r>
            <a:r>
              <a:rPr lang="pl-PL" sz="20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</a:rPr>
              <a:t>dzień)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</a:rPr>
              <a:t>Wyjazdy pracowników w celach szkoleniowych (od </a:t>
            </a:r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lang="pl-PL" sz="2000" dirty="0">
                <a:latin typeface="Calibri" panose="020F0502020204030204" pitchFamily="34" charset="0"/>
              </a:rPr>
              <a:t>(</a:t>
            </a:r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5</a:t>
            </a:r>
            <a:r>
              <a:rPr lang="pl-PL" sz="2000" dirty="0">
                <a:latin typeface="Calibri" panose="020F0502020204030204" pitchFamily="34" charset="0"/>
              </a:rPr>
              <a:t>) dni do 2 miesięcy)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B6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BIP</a:t>
            </a:r>
            <a:r>
              <a:rPr lang="pl-PL" sz="2000" dirty="0">
                <a:solidFill>
                  <a:srgbClr val="004B6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- </a:t>
            </a:r>
            <a:r>
              <a:rPr lang="pl-PL" sz="2000" dirty="0">
                <a:solidFill>
                  <a:srgbClr val="004B6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krótkoterminowe wyjazdy na </a:t>
            </a:r>
            <a:r>
              <a:rPr lang="pl-PL" sz="2000" dirty="0">
                <a:solidFill>
                  <a:srgbClr val="004B6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szkolenia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(5-30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dni mobilności fizycznej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połączone z obowiązkową częścią wirtualną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(min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/max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czas trwania nieokreślony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l-PL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pracownicy są uczestnikami podnoszącymi swoje kompetencje</a:t>
            </a:r>
          </a:p>
          <a:p>
            <a:pPr>
              <a:lnSpc>
                <a:spcPct val="107000"/>
              </a:lnSpc>
            </a:pPr>
            <a:endParaRPr lang="pl-PL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pl-PL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83E41FA-6FDE-B1D6-EDC9-C19C40F489E3}"/>
              </a:ext>
            </a:extLst>
          </p:cNvPr>
          <p:cNvSpPr txBox="1"/>
          <p:nvPr/>
        </p:nvSpPr>
        <p:spPr>
          <a:xfrm>
            <a:off x="1475656" y="195486"/>
            <a:ext cx="590465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B6D7C0-160B-4ABA-8D56-1D82BD3E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57" y="240782"/>
            <a:ext cx="7848872" cy="648072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516BD7"/>
                </a:solidFill>
                <a:latin typeface="Calibri"/>
              </a:rPr>
              <a:t>pracownicy uczelni – Możliwe działania</a:t>
            </a:r>
          </a:p>
        </p:txBody>
      </p:sp>
    </p:spTree>
    <p:extLst>
      <p:ext uri="{BB962C8B-B14F-4D97-AF65-F5344CB8AC3E}">
        <p14:creationId xmlns:p14="http://schemas.microsoft.com/office/powerpoint/2010/main" val="404744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AA7921-5565-44D9-B327-4D6704C0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34572" cy="6480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pl-PL" sz="2700" dirty="0">
                <a:solidFill>
                  <a:srgbClr val="516BD7"/>
                </a:solidFill>
                <a:latin typeface="Calibri"/>
              </a:rPr>
              <a:t>MIESZANE Programy INTENSYWNE (</a:t>
            </a:r>
            <a:r>
              <a:rPr lang="pl-PL" sz="2700" i="1" dirty="0" err="1">
                <a:solidFill>
                  <a:srgbClr val="516BD7"/>
                </a:solidFill>
                <a:latin typeface="Calibri"/>
              </a:rPr>
              <a:t>Blended</a:t>
            </a:r>
            <a:r>
              <a:rPr lang="pl-PL" sz="2700" i="1" dirty="0">
                <a:solidFill>
                  <a:srgbClr val="516BD7"/>
                </a:solidFill>
                <a:latin typeface="Calibri"/>
              </a:rPr>
              <a:t> </a:t>
            </a:r>
            <a:r>
              <a:rPr lang="pl-PL" sz="2700" i="1" dirty="0" err="1">
                <a:solidFill>
                  <a:srgbClr val="516BD7"/>
                </a:solidFill>
                <a:latin typeface="Calibri"/>
              </a:rPr>
              <a:t>intensive</a:t>
            </a:r>
            <a:r>
              <a:rPr lang="pl-PL" sz="2700" i="1" dirty="0">
                <a:solidFill>
                  <a:srgbClr val="516BD7"/>
                </a:solidFill>
                <a:latin typeface="Calibri"/>
              </a:rPr>
              <a:t> </a:t>
            </a:r>
            <a:r>
              <a:rPr lang="pl-PL" sz="2700" i="1" dirty="0" err="1">
                <a:solidFill>
                  <a:srgbClr val="516BD7"/>
                </a:solidFill>
                <a:latin typeface="Calibri"/>
              </a:rPr>
              <a:t>programmes</a:t>
            </a:r>
            <a:r>
              <a:rPr lang="pl-PL" sz="2700" dirty="0">
                <a:solidFill>
                  <a:srgbClr val="516BD7"/>
                </a:solidFill>
                <a:latin typeface="Calibri"/>
              </a:rPr>
              <a:t> - </a:t>
            </a:r>
            <a:r>
              <a:rPr lang="pl-PL" sz="2700" dirty="0" err="1">
                <a:solidFill>
                  <a:srgbClr val="516BD7"/>
                </a:solidFill>
                <a:latin typeface="Calibri"/>
              </a:rPr>
              <a:t>BIPs</a:t>
            </a:r>
            <a:r>
              <a:rPr lang="pl-PL" cap="none" dirty="0"/>
              <a:t>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BD8EDF-4B72-40A6-8DBD-3816BDAB4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43558"/>
            <a:ext cx="8234572" cy="3085515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latin typeface="Calibri" panose="020F0502020204030204" pitchFamily="34" charset="0"/>
              </a:rPr>
              <a:t>Uczelnia organizująca BIP wnioskuje do NA o dofinansowanie na jego przeprowadzenie; </a:t>
            </a:r>
          </a:p>
          <a:p>
            <a:pPr marL="285750" indent="-285750">
              <a:buClr>
                <a:srgbClr val="00506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C00000"/>
                </a:solidFill>
                <a:latin typeface="Calibri" panose="020F0502020204030204" pitchFamily="34" charset="0"/>
              </a:rPr>
              <a:t>3</a:t>
            </a:r>
            <a:r>
              <a:rPr lang="pl-PL" sz="2000" dirty="0">
                <a:latin typeface="Calibri" panose="020F0502020204030204" pitchFamily="34" charset="0"/>
              </a:rPr>
              <a:t> uczelnie z </a:t>
            </a:r>
            <a:r>
              <a:rPr lang="pl-PL" sz="2000" dirty="0">
                <a:solidFill>
                  <a:srgbClr val="C00000"/>
                </a:solidFill>
                <a:latin typeface="Calibri" panose="020F0502020204030204" pitchFamily="34" charset="0"/>
              </a:rPr>
              <a:t>3</a:t>
            </a:r>
            <a:r>
              <a:rPr lang="pl-PL" sz="2000" dirty="0">
                <a:latin typeface="Calibri" panose="020F0502020204030204" pitchFamily="34" charset="0"/>
              </a:rPr>
              <a:t> różnych krajów (uczelnie z krajów trzecich niestowarzyszonych nie wliczają się do minimum);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latin typeface="Calibri" panose="020F0502020204030204" pitchFamily="34" charset="0"/>
              </a:rPr>
              <a:t>Długość 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</a:rPr>
              <a:t>5-30 </a:t>
            </a:r>
            <a:r>
              <a:rPr lang="pl-PL" sz="2000" dirty="0">
                <a:solidFill>
                  <a:srgbClr val="C00000"/>
                </a:solidFill>
                <a:latin typeface="Calibri" panose="020F0502020204030204" pitchFamily="34" charset="0"/>
              </a:rPr>
              <a:t>dni </a:t>
            </a:r>
            <a:r>
              <a:rPr lang="pl-PL" sz="2000" dirty="0">
                <a:latin typeface="Calibri" panose="020F0502020204030204" pitchFamily="34" charset="0"/>
              </a:rPr>
              <a:t>mobilności fizycznej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</a:rPr>
              <a:t>połączone z </a:t>
            </a:r>
            <a:r>
              <a:rPr lang="pl-PL" sz="2000" dirty="0">
                <a:solidFill>
                  <a:srgbClr val="C00000"/>
                </a:solidFill>
                <a:latin typeface="Calibri" panose="020F0502020204030204" pitchFamily="34" charset="0"/>
              </a:rPr>
              <a:t>obowiązkową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</a:rPr>
              <a:t>częścią wirtualną </a:t>
            </a:r>
            <a:r>
              <a:rPr lang="en-US" sz="2000" dirty="0">
                <a:latin typeface="Calibri" panose="020F0502020204030204" pitchFamily="34" charset="0"/>
              </a:rPr>
              <a:t>(min/max </a:t>
            </a:r>
            <a:r>
              <a:rPr lang="pl-PL" sz="2000" dirty="0">
                <a:latin typeface="Calibri" panose="020F0502020204030204" pitchFamily="34" charset="0"/>
              </a:rPr>
              <a:t>czas trwania części wirtualnej nieokreślony</a:t>
            </a:r>
            <a:r>
              <a:rPr lang="en-US" sz="2000" dirty="0">
                <a:latin typeface="Calibri" panose="020F0502020204030204" pitchFamily="34" charset="0"/>
              </a:rPr>
              <a:t>)</a:t>
            </a:r>
            <a:r>
              <a:rPr lang="pl-PL" sz="2000" dirty="0">
                <a:latin typeface="Calibri" panose="020F0502020204030204" pitchFamily="34" charset="0"/>
              </a:rPr>
              <a:t> –  całość kursu = minimum </a:t>
            </a:r>
            <a:r>
              <a:rPr lang="pl-PL" sz="2000" dirty="0">
                <a:solidFill>
                  <a:srgbClr val="C00000"/>
                </a:solidFill>
                <a:latin typeface="Calibri" panose="020F0502020204030204" pitchFamily="34" charset="0"/>
              </a:rPr>
              <a:t>3</a:t>
            </a:r>
            <a:r>
              <a:rPr lang="pl-PL" sz="2000" dirty="0">
                <a:latin typeface="Calibri" panose="020F0502020204030204" pitchFamily="34" charset="0"/>
              </a:rPr>
              <a:t> ECTS;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latin typeface="Calibri" panose="020F0502020204030204" pitchFamily="34" charset="0"/>
              </a:rPr>
              <a:t>Uczestnicy, na których przyznawane jest wsparcie organizacyjne - </a:t>
            </a:r>
            <a:r>
              <a:rPr lang="pl-PL" sz="2000" dirty="0">
                <a:solidFill>
                  <a:srgbClr val="C00000"/>
                </a:solidFill>
                <a:latin typeface="Calibri" panose="020F0502020204030204" pitchFamily="34" charset="0"/>
              </a:rPr>
              <a:t>10</a:t>
            </a:r>
            <a:r>
              <a:rPr lang="pl-PL" sz="2000" dirty="0">
                <a:latin typeface="Calibri" panose="020F0502020204030204" pitchFamily="34" charset="0"/>
              </a:rPr>
              <a:t> do </a:t>
            </a:r>
            <a:r>
              <a:rPr lang="pl-PL" sz="2000" dirty="0">
                <a:solidFill>
                  <a:srgbClr val="C00000"/>
                </a:solidFill>
                <a:latin typeface="Calibri" panose="020F0502020204030204" pitchFamily="34" charset="0"/>
              </a:rPr>
              <a:t>20</a:t>
            </a:r>
            <a:r>
              <a:rPr lang="pl-PL" sz="2000" dirty="0">
                <a:latin typeface="Calibri" panose="020F0502020204030204" pitchFamily="34" charset="0"/>
              </a:rPr>
              <a:t> studentów przyjeżdżających (studenci „lokalni” nie wliczają się do minimum).</a:t>
            </a:r>
          </a:p>
        </p:txBody>
      </p:sp>
    </p:spTree>
    <p:extLst>
      <p:ext uri="{BB962C8B-B14F-4D97-AF65-F5344CB8AC3E}">
        <p14:creationId xmlns:p14="http://schemas.microsoft.com/office/powerpoint/2010/main" val="2666532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45545" y="1131590"/>
            <a:ext cx="8129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libri" panose="020F0502020204030204" pitchFamily="34" charset="0"/>
              </a:rPr>
              <a:t>Środki z programu Erasmus+ nie pokrywają pełnych kosztów pobytu w uczelni partnerskiej / instytucji przyjmującej.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Roboto" pitchFamily="2" charset="0"/>
              </a:rPr>
              <a:t> </a:t>
            </a:r>
          </a:p>
          <a:p>
            <a:endParaRPr lang="pl-PL" sz="2000" dirty="0">
              <a:solidFill>
                <a:prstClr val="black"/>
              </a:solidFill>
              <a:latin typeface="Calibri" panose="020F0502020204030204" pitchFamily="34" charset="0"/>
              <a:ea typeface="Roboto" pitchFamily="2" charset="0"/>
            </a:endParaRPr>
          </a:p>
          <a:p>
            <a:r>
              <a:rPr lang="pl-PL" sz="2000" dirty="0">
                <a:latin typeface="Calibri" panose="020F0502020204030204" pitchFamily="34" charset="0"/>
                <a:ea typeface="Roboto" pitchFamily="2" charset="0"/>
              </a:rPr>
              <a:t>Kwota stypendium zależy od długości pobytu oraz kraju docelowego, a także od roku, w którym odbywa się wyjazd.  </a:t>
            </a:r>
          </a:p>
          <a:p>
            <a:endParaRPr lang="pl-PL" sz="2000" dirty="0">
              <a:solidFill>
                <a:prstClr val="black"/>
              </a:solidFill>
              <a:latin typeface="Calibri" panose="020F0502020204030204" pitchFamily="34" charset="0"/>
              <a:ea typeface="Roboto" pitchFamily="2" charset="0"/>
            </a:endParaRPr>
          </a:p>
          <a:p>
            <a:r>
              <a:rPr lang="pl-PL" sz="2000" dirty="0">
                <a:latin typeface="Calibri" panose="020F0502020204030204" pitchFamily="34" charset="0"/>
                <a:ea typeface="Roboto" pitchFamily="2" charset="0"/>
              </a:rPr>
              <a:t>Informacji o wysokości stawek </a:t>
            </a:r>
            <a:r>
              <a:rPr lang="pl-PL" sz="2000" u="sng" dirty="0">
                <a:solidFill>
                  <a:schemeClr val="tx2"/>
                </a:solidFill>
                <a:latin typeface="Calibri" panose="020F0502020204030204" pitchFamily="34" charset="0"/>
                <a:ea typeface="Roboto" pitchFamily="2" charset="0"/>
              </a:rPr>
              <a:t>dla danego roku należy poszukiwać w Przewodniku po programie </a:t>
            </a:r>
            <a:r>
              <a:rPr lang="pl-PL" sz="2000" dirty="0">
                <a:latin typeface="Calibri" panose="020F0502020204030204" pitchFamily="34" charset="0"/>
                <a:ea typeface="Roboto" pitchFamily="2" charset="0"/>
              </a:rPr>
              <a:t>oraz na stronach  uczelnianych. </a:t>
            </a:r>
            <a:endParaRPr lang="pl-PL" sz="2000" dirty="0">
              <a:latin typeface="Calibri" panose="020F05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4807E12-A709-3B4D-0EC5-A6259E4D897E}"/>
              </a:ext>
            </a:extLst>
          </p:cNvPr>
          <p:cNvSpPr txBox="1"/>
          <p:nvPr/>
        </p:nvSpPr>
        <p:spPr>
          <a:xfrm>
            <a:off x="1475656" y="123478"/>
            <a:ext cx="6264696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11560" y="350962"/>
            <a:ext cx="7056784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pl-PL" sz="2400" b="1" dirty="0">
                <a:solidFill>
                  <a:srgbClr val="516BD7"/>
                </a:solidFill>
                <a:latin typeface="Calibri"/>
              </a:rPr>
              <a:t>AKCJA 1 Mobilność - Warunki finansowe wyjazdów</a:t>
            </a:r>
          </a:p>
          <a:p>
            <a:pPr>
              <a:defRPr/>
            </a:pPr>
            <a:endParaRPr lang="pl-PL" cap="small" dirty="0">
              <a:solidFill>
                <a:srgbClr val="1F497D">
                  <a:lumMod val="75000"/>
                </a:srgbClr>
              </a:solidFill>
              <a:latin typeface="Calibri" panose="020F0502020204030204" pitchFamily="34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1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3F6191DA-C321-0C5F-E75F-89E28D9A2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43160"/>
            <a:ext cx="7560840" cy="305717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CAA4F7E-9B90-B01B-27D7-239612D4576D}"/>
              </a:ext>
            </a:extLst>
          </p:cNvPr>
          <p:cNvSpPr txBox="1"/>
          <p:nvPr/>
        </p:nvSpPr>
        <p:spPr>
          <a:xfrm>
            <a:off x="1403648" y="123478"/>
            <a:ext cx="6408712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24340CD-19A0-0A64-F2A2-661009EC6261}"/>
              </a:ext>
            </a:extLst>
          </p:cNvPr>
          <p:cNvSpPr txBox="1">
            <a:spLocks/>
          </p:cNvSpPr>
          <p:nvPr/>
        </p:nvSpPr>
        <p:spPr bwMode="auto">
          <a:xfrm>
            <a:off x="-6896" y="195486"/>
            <a:ext cx="87849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2400" b="1" dirty="0">
                <a:solidFill>
                  <a:srgbClr val="516BD7"/>
                </a:solidFill>
                <a:latin typeface="Calibri"/>
              </a:rPr>
              <a:t>PROGRAM ERASMUS+ W SZKOLNICTWIE WYŻSZYM W POLSCE</a:t>
            </a:r>
            <a:endParaRPr lang="pl-PL" sz="1200" b="1" dirty="0">
              <a:solidFill>
                <a:srgbClr val="516BD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207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68B7829-3CE3-3D89-B377-18C2E0087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03598"/>
            <a:ext cx="7488832" cy="284441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34AA095-E5C8-0218-9067-AFAD43C9D6C4}"/>
              </a:ext>
            </a:extLst>
          </p:cNvPr>
          <p:cNvSpPr txBox="1"/>
          <p:nvPr/>
        </p:nvSpPr>
        <p:spPr>
          <a:xfrm>
            <a:off x="1547664" y="123478"/>
            <a:ext cx="6228184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24340CD-19A0-0A64-F2A2-661009EC6261}"/>
              </a:ext>
            </a:extLst>
          </p:cNvPr>
          <p:cNvSpPr txBox="1">
            <a:spLocks/>
          </p:cNvSpPr>
          <p:nvPr/>
        </p:nvSpPr>
        <p:spPr bwMode="auto">
          <a:xfrm>
            <a:off x="179512" y="339502"/>
            <a:ext cx="87849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2400" b="1" dirty="0">
                <a:solidFill>
                  <a:srgbClr val="516BD7"/>
                </a:solidFill>
                <a:latin typeface="Calibri"/>
              </a:rPr>
              <a:t>PROGRAM ERASMUS+ W SZKOLNICTWIE WYŻSZYM W POLSCE – PROJEKTY MOBILNOŚCI </a:t>
            </a:r>
            <a:r>
              <a:rPr lang="pl-PL" sz="1200" b="1" dirty="0">
                <a:solidFill>
                  <a:srgbClr val="516BD7"/>
                </a:solidFill>
                <a:latin typeface="Calibri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312513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FED3C53-83D7-9CF9-C524-CBB260CAD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756" y="1131590"/>
            <a:ext cx="6678488" cy="295460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7506AE6-5316-6ADA-2385-660E4EE4C3DB}"/>
              </a:ext>
            </a:extLst>
          </p:cNvPr>
          <p:cNvSpPr txBox="1"/>
          <p:nvPr/>
        </p:nvSpPr>
        <p:spPr>
          <a:xfrm>
            <a:off x="1691680" y="123478"/>
            <a:ext cx="61206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24340CD-19A0-0A64-F2A2-661009EC6261}"/>
              </a:ext>
            </a:extLst>
          </p:cNvPr>
          <p:cNvSpPr txBox="1">
            <a:spLocks/>
          </p:cNvSpPr>
          <p:nvPr/>
        </p:nvSpPr>
        <p:spPr bwMode="auto">
          <a:xfrm>
            <a:off x="180093" y="339502"/>
            <a:ext cx="87849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2400" b="1" dirty="0">
                <a:solidFill>
                  <a:srgbClr val="516BD7"/>
                </a:solidFill>
                <a:latin typeface="Calibri"/>
              </a:rPr>
              <a:t>PROGRAM ERASMUS+ W SZKOLNICTWIE WYŻSZYM W POLSCE  – PROJEKTY MOBILNOŚCI </a:t>
            </a:r>
            <a:r>
              <a:rPr lang="pl-PL" sz="1200" b="1" dirty="0">
                <a:solidFill>
                  <a:srgbClr val="516BD7"/>
                </a:solidFill>
                <a:latin typeface="Calibri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073908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078602F-5C9A-6C0E-D23D-F8DC3BD8C306}"/>
              </a:ext>
            </a:extLst>
          </p:cNvPr>
          <p:cNvSpPr txBox="1"/>
          <p:nvPr/>
        </p:nvSpPr>
        <p:spPr>
          <a:xfrm>
            <a:off x="1403648" y="195486"/>
            <a:ext cx="6408712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24340CD-19A0-0A64-F2A2-661009EC6261}"/>
              </a:ext>
            </a:extLst>
          </p:cNvPr>
          <p:cNvSpPr txBox="1">
            <a:spLocks/>
          </p:cNvSpPr>
          <p:nvPr/>
        </p:nvSpPr>
        <p:spPr bwMode="auto">
          <a:xfrm>
            <a:off x="179512" y="339502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2400" b="1" dirty="0">
                <a:solidFill>
                  <a:srgbClr val="516BD7"/>
                </a:solidFill>
                <a:latin typeface="Calibri"/>
              </a:rPr>
              <a:t>PROGRAM ERASMUS+ W SZKOLNICTWIE WYŻSZYM W POLSCE </a:t>
            </a:r>
            <a:r>
              <a:rPr lang="pl-PL" sz="1200" b="1" dirty="0">
                <a:solidFill>
                  <a:srgbClr val="516BD7"/>
                </a:solidFill>
                <a:latin typeface="Calibri"/>
              </a:rPr>
              <a:t>(4)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C968AC3C-3077-E7D1-A57A-786AAAE022A1}"/>
              </a:ext>
            </a:extLst>
          </p:cNvPr>
          <p:cNvGraphicFramePr>
            <a:graphicFrameLocks/>
          </p:cNvGraphicFramePr>
          <p:nvPr/>
        </p:nvGraphicFramePr>
        <p:xfrm>
          <a:off x="323528" y="1200150"/>
          <a:ext cx="8568952" cy="302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4B8CF37E-B539-38AE-2FB7-3BD41557B1FF}"/>
              </a:ext>
            </a:extLst>
          </p:cNvPr>
          <p:cNvSpPr txBox="1"/>
          <p:nvPr/>
        </p:nvSpPr>
        <p:spPr>
          <a:xfrm>
            <a:off x="323528" y="4227934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 Umowy w trakcie realizacji</a:t>
            </a:r>
          </a:p>
        </p:txBody>
      </p:sp>
    </p:spTree>
    <p:extLst>
      <p:ext uri="{BB962C8B-B14F-4D97-AF65-F5344CB8AC3E}">
        <p14:creationId xmlns:p14="http://schemas.microsoft.com/office/powerpoint/2010/main" val="917748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078602F-5C9A-6C0E-D23D-F8DC3BD8C306}"/>
              </a:ext>
            </a:extLst>
          </p:cNvPr>
          <p:cNvSpPr txBox="1"/>
          <p:nvPr/>
        </p:nvSpPr>
        <p:spPr>
          <a:xfrm>
            <a:off x="1403648" y="195486"/>
            <a:ext cx="6408712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24340CD-19A0-0A64-F2A2-661009EC6261}"/>
              </a:ext>
            </a:extLst>
          </p:cNvPr>
          <p:cNvSpPr txBox="1">
            <a:spLocks/>
          </p:cNvSpPr>
          <p:nvPr/>
        </p:nvSpPr>
        <p:spPr bwMode="auto">
          <a:xfrm>
            <a:off x="179512" y="339502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2400" b="1" dirty="0">
                <a:solidFill>
                  <a:srgbClr val="516BD7"/>
                </a:solidFill>
                <a:latin typeface="Calibri"/>
              </a:rPr>
              <a:t>PROGRAM ERASMUS+ W SZKOLNICTWIE WYŻSZYM W POLSCE </a:t>
            </a:r>
            <a:r>
              <a:rPr lang="pl-PL" sz="1200" b="1" dirty="0">
                <a:solidFill>
                  <a:srgbClr val="516BD7"/>
                </a:solidFill>
                <a:latin typeface="Calibri"/>
              </a:rPr>
              <a:t>(5)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B8CF37E-B539-38AE-2FB7-3BD41557B1FF}"/>
              </a:ext>
            </a:extLst>
          </p:cNvPr>
          <p:cNvSpPr txBox="1"/>
          <p:nvPr/>
        </p:nvSpPr>
        <p:spPr>
          <a:xfrm>
            <a:off x="323528" y="4227934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 Umowy w trakcie realizacji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428DFC64-0CD2-DBF2-BE8E-A5B3C7E7436B}"/>
              </a:ext>
            </a:extLst>
          </p:cNvPr>
          <p:cNvGraphicFramePr>
            <a:graphicFrameLocks/>
          </p:cNvGraphicFramePr>
          <p:nvPr/>
        </p:nvGraphicFramePr>
        <p:xfrm>
          <a:off x="179512" y="843558"/>
          <a:ext cx="878497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9998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078602F-5C9A-6C0E-D23D-F8DC3BD8C306}"/>
              </a:ext>
            </a:extLst>
          </p:cNvPr>
          <p:cNvSpPr txBox="1"/>
          <p:nvPr/>
        </p:nvSpPr>
        <p:spPr>
          <a:xfrm>
            <a:off x="1403648" y="195486"/>
            <a:ext cx="6408712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24340CD-19A0-0A64-F2A2-661009EC6261}"/>
              </a:ext>
            </a:extLst>
          </p:cNvPr>
          <p:cNvSpPr txBox="1">
            <a:spLocks/>
          </p:cNvSpPr>
          <p:nvPr/>
        </p:nvSpPr>
        <p:spPr bwMode="auto">
          <a:xfrm>
            <a:off x="179512" y="339502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2400" b="1" dirty="0">
                <a:solidFill>
                  <a:srgbClr val="516BD7"/>
                </a:solidFill>
                <a:latin typeface="Calibri"/>
              </a:rPr>
              <a:t>PROGRAM ERASMUS+ W SZKOLNICTWIE WYŻSZYM W POLSCE  – PROJEKTY MOBILNOŚCI </a:t>
            </a:r>
            <a:r>
              <a:rPr lang="pl-PL" sz="1200" b="1" dirty="0">
                <a:solidFill>
                  <a:srgbClr val="516BD7"/>
                </a:solidFill>
                <a:latin typeface="Calibri"/>
              </a:rPr>
              <a:t>(6)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6A352C54-AD0A-7DE0-3A5E-CD97AF85D138}"/>
              </a:ext>
            </a:extLst>
          </p:cNvPr>
          <p:cNvGraphicFramePr>
            <a:graphicFrameLocks/>
          </p:cNvGraphicFramePr>
          <p:nvPr/>
        </p:nvGraphicFramePr>
        <p:xfrm>
          <a:off x="179512" y="1131590"/>
          <a:ext cx="86409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709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7"/>
          <a:stretch/>
        </p:blipFill>
        <p:spPr>
          <a:xfrm>
            <a:off x="4089" y="4040257"/>
            <a:ext cx="9135822" cy="1112225"/>
          </a:xfrm>
          <a:prstGeom prst="rect">
            <a:avLst/>
          </a:prstGeom>
        </p:spPr>
      </p:pic>
      <p:pic>
        <p:nvPicPr>
          <p:cNvPr id="4" name="Grafika 3" descr="Okrąg wypełniony małymi liniami, takimi jak zraszacze">
            <a:extLst>
              <a:ext uri="{FF2B5EF4-FFF2-40B4-BE49-F238E27FC236}">
                <a16:creationId xmlns:a16="http://schemas.microsoft.com/office/drawing/2014/main" id="{8626A875-3228-4D82-A9C9-7A591C783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725144" y="-11973866"/>
            <a:ext cx="14348896" cy="14348896"/>
          </a:xfrm>
          <a:prstGeom prst="rect">
            <a:avLst/>
          </a:prstGeom>
        </p:spPr>
      </p:pic>
      <p:pic>
        <p:nvPicPr>
          <p:cNvPr id="5" name="Grafika 4" descr="Okrąg wypełniony małymi liniami, takimi jak zraszacze">
            <a:extLst>
              <a:ext uri="{FF2B5EF4-FFF2-40B4-BE49-F238E27FC236}">
                <a16:creationId xmlns:a16="http://schemas.microsoft.com/office/drawing/2014/main" id="{74088CCE-5DD6-4C28-8A80-46F6BB082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7825" y="-10893746"/>
            <a:ext cx="14348896" cy="14348896"/>
          </a:xfrm>
          <a:prstGeom prst="rect">
            <a:avLst/>
          </a:prstGeom>
        </p:spPr>
      </p:pic>
      <p:sp>
        <p:nvSpPr>
          <p:cNvPr id="6" name="Strzałka: pięciokąt 5">
            <a:extLst>
              <a:ext uri="{FF2B5EF4-FFF2-40B4-BE49-F238E27FC236}">
                <a16:creationId xmlns:a16="http://schemas.microsoft.com/office/drawing/2014/main" id="{FCF0B9BA-1E95-4C1E-B49E-C609DC2390C3}"/>
              </a:ext>
            </a:extLst>
          </p:cNvPr>
          <p:cNvSpPr/>
          <p:nvPr/>
        </p:nvSpPr>
        <p:spPr>
          <a:xfrm rot="5400000">
            <a:off x="4179885" y="-565944"/>
            <a:ext cx="784230" cy="1131888"/>
          </a:xfrm>
          <a:prstGeom prst="homePlate">
            <a:avLst/>
          </a:prstGeom>
          <a:solidFill>
            <a:srgbClr val="554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pl-PL">
              <a:solidFill>
                <a:prstClr val="white"/>
              </a:solidFill>
              <a:latin typeface="Trebuchet M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5D4827B-6C6C-D51B-23D9-DB05DD45F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177" y="53409"/>
            <a:ext cx="8878128" cy="39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78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644620" y="1257081"/>
            <a:ext cx="80318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  <a:t>Projekty edukacyjne ściśle </a:t>
            </a:r>
            <a:r>
              <a:rPr lang="pl-PL" sz="2000" b="1" dirty="0">
                <a:solidFill>
                  <a:srgbClr val="005061"/>
                </a:solidFill>
                <a:latin typeface="Calibri" panose="020F0502020204030204" pitchFamily="34" charset="0"/>
              </a:rPr>
              <a:t>powiązane z priorytetami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dirty="0">
              <a:solidFill>
                <a:srgbClr val="005061"/>
              </a:solidFill>
              <a:latin typeface="Calibri" panose="020F050202020403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  <a:t>Wspierają umiędzynarodowienie poprzez </a:t>
            </a:r>
            <a:r>
              <a:rPr lang="pl-PL" sz="2000" b="1" dirty="0">
                <a:solidFill>
                  <a:srgbClr val="005061"/>
                </a:solidFill>
                <a:latin typeface="Calibri" panose="020F0502020204030204" pitchFamily="34" charset="0"/>
              </a:rPr>
              <a:t>umożliwienie współpracy</a:t>
            </a: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  <a:t> </a:t>
            </a:r>
            <a:b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  <a:t>z uczelniami i innymi instytucjami z różnych krajów.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dirty="0">
              <a:solidFill>
                <a:srgbClr val="005061"/>
              </a:solidFill>
              <a:latin typeface="Calibri" panose="020F050202020403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  <a:t>Mają na celu </a:t>
            </a:r>
            <a:r>
              <a:rPr lang="pl-PL" sz="2000" b="1" dirty="0">
                <a:solidFill>
                  <a:srgbClr val="005061"/>
                </a:solidFill>
                <a:latin typeface="Calibri" panose="020F0502020204030204" pitchFamily="34" charset="0"/>
              </a:rPr>
              <a:t>opracowywanie</a:t>
            </a: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  <a:t>, </a:t>
            </a:r>
            <a:r>
              <a:rPr lang="pl-PL" sz="2000" b="1" dirty="0">
                <a:solidFill>
                  <a:srgbClr val="005061"/>
                </a:solidFill>
                <a:latin typeface="Calibri" panose="020F0502020204030204" pitchFamily="34" charset="0"/>
              </a:rPr>
              <a:t>przekazywanie </a:t>
            </a: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  <a:t>lub </a:t>
            </a:r>
            <a:r>
              <a:rPr lang="pl-PL" sz="2000" b="1" dirty="0">
                <a:solidFill>
                  <a:srgbClr val="005061"/>
                </a:solidFill>
                <a:latin typeface="Calibri" panose="020F0502020204030204" pitchFamily="34" charset="0"/>
              </a:rPr>
              <a:t>wdrażanie</a:t>
            </a: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  <a:t> innowacyjnych praktyk, a także </a:t>
            </a:r>
            <a:r>
              <a:rPr lang="pl-PL" sz="2000" b="1" dirty="0">
                <a:solidFill>
                  <a:srgbClr val="005061"/>
                </a:solidFill>
                <a:latin typeface="Calibri" panose="020F0502020204030204" pitchFamily="34" charset="0"/>
              </a:rPr>
              <a:t>promują współpracę</a:t>
            </a: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  <a:t>, </a:t>
            </a:r>
            <a:r>
              <a:rPr lang="pl-PL" sz="2000" b="1" dirty="0">
                <a:solidFill>
                  <a:srgbClr val="005061"/>
                </a:solidFill>
                <a:latin typeface="Calibri" panose="020F0502020204030204" pitchFamily="34" charset="0"/>
              </a:rPr>
              <a:t>wzajemne uczenie </a:t>
            </a: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  <a:t>się i </a:t>
            </a:r>
            <a:r>
              <a:rPr lang="pl-PL" sz="2000" b="1" dirty="0">
                <a:solidFill>
                  <a:srgbClr val="005061"/>
                </a:solidFill>
                <a:latin typeface="Calibri" panose="020F0502020204030204" pitchFamily="34" charset="0"/>
              </a:rPr>
              <a:t>wymianę doświadczeń </a:t>
            </a: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  <a:t>na szczeblu europejskim.</a:t>
            </a:r>
          </a:p>
          <a:p>
            <a:pPr marL="468000" marR="0" lvl="0" indent="-230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―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Roboto" pitchFamily="2" charset="0"/>
              <a:cs typeface="Arial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E7E3357-6E52-8C5B-DF1A-2B6B8B7CC7C4}"/>
              </a:ext>
            </a:extLst>
          </p:cNvPr>
          <p:cNvSpPr txBox="1"/>
          <p:nvPr/>
        </p:nvSpPr>
        <p:spPr>
          <a:xfrm>
            <a:off x="1619672" y="195486"/>
            <a:ext cx="6264696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96736" y="267494"/>
            <a:ext cx="8950528" cy="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516BD7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Akcja 2 - PARTNERSTWA WSPÓŁPRACY W SZKOLNICTWIE WYŻSZYM</a:t>
            </a:r>
          </a:p>
        </p:txBody>
      </p:sp>
    </p:spTree>
    <p:extLst>
      <p:ext uri="{BB962C8B-B14F-4D97-AF65-F5344CB8AC3E}">
        <p14:creationId xmlns:p14="http://schemas.microsoft.com/office/powerpoint/2010/main" val="3281089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560ED2BA-1EA7-FF8B-4B64-A845D67F06F9}"/>
              </a:ext>
            </a:extLst>
          </p:cNvPr>
          <p:cNvSpPr txBox="1"/>
          <p:nvPr/>
        </p:nvSpPr>
        <p:spPr>
          <a:xfrm>
            <a:off x="1619672" y="195486"/>
            <a:ext cx="61926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43269" y="336836"/>
            <a:ext cx="8457462" cy="608337"/>
          </a:xfrm>
        </p:spPr>
        <p:txBody>
          <a:bodyPr/>
          <a:lstStyle/>
          <a:p>
            <a:pPr algn="ctr">
              <a:defRPr/>
            </a:pPr>
            <a:r>
              <a:rPr lang="pl-PL" sz="2400" dirty="0">
                <a:solidFill>
                  <a:srgbClr val="516BD7"/>
                </a:solidFill>
              </a:rPr>
              <a:t>Priorytety dla szkolnictwa wyższego</a:t>
            </a:r>
            <a:endParaRPr lang="pl-PL" sz="2400" dirty="0">
              <a:solidFill>
                <a:srgbClr val="516BD7"/>
              </a:solidFill>
              <a:highlight>
                <a:srgbClr val="FFFF00"/>
              </a:highlight>
            </a:endParaRPr>
          </a:p>
        </p:txBody>
      </p:sp>
      <p:sp>
        <p:nvSpPr>
          <p:cNvPr id="23555" name="Symbol zastępczy tekstu 4"/>
          <p:cNvSpPr txBox="1">
            <a:spLocks noGrp="1"/>
          </p:cNvSpPr>
          <p:nvPr>
            <p:ph type="body" idx="1"/>
          </p:nvPr>
        </p:nvSpPr>
        <p:spPr bwMode="auto">
          <a:xfrm>
            <a:off x="291002" y="1410084"/>
            <a:ext cx="3920958" cy="338554"/>
          </a:xfrm>
          <a:solidFill>
            <a:srgbClr val="FFC000"/>
          </a:soli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altLang="pl-PL" sz="1600" dirty="0">
                <a:solidFill>
                  <a:schemeClr val="tx1"/>
                </a:solidFill>
              </a:rPr>
              <a:t>Zacieśnianie współpracy między uczelniami</a:t>
            </a:r>
          </a:p>
        </p:txBody>
      </p:sp>
      <p:sp>
        <p:nvSpPr>
          <p:cNvPr id="23556" name="pole tekstowe 6"/>
          <p:cNvSpPr txBox="1">
            <a:spLocks noChangeArrowheads="1"/>
          </p:cNvSpPr>
          <p:nvPr/>
        </p:nvSpPr>
        <p:spPr bwMode="auto">
          <a:xfrm>
            <a:off x="299632" y="1824825"/>
            <a:ext cx="1512888" cy="157003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Innowacyjne metody uczenia się i nauczania odpowiadające na potrzeby społeczne</a:t>
            </a:r>
          </a:p>
        </p:txBody>
      </p:sp>
      <p:sp>
        <p:nvSpPr>
          <p:cNvPr id="23557" name="pole tekstowe 7"/>
          <p:cNvSpPr txBox="1">
            <a:spLocks noChangeArrowheads="1"/>
          </p:cNvSpPr>
          <p:nvPr/>
        </p:nvSpPr>
        <p:spPr bwMode="auto">
          <a:xfrm>
            <a:off x="1882122" y="1834912"/>
            <a:ext cx="2329838" cy="1323439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Rozwijanie programów STEM/STEAM </a:t>
            </a:r>
            <a:b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 promowanie udziału kobiet </a:t>
            </a:r>
            <a:b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na tych kierunkach</a:t>
            </a:r>
          </a:p>
        </p:txBody>
      </p:sp>
      <p:sp>
        <p:nvSpPr>
          <p:cNvPr id="23558" name="pole tekstowe 8"/>
          <p:cNvSpPr txBox="1">
            <a:spLocks noChangeArrowheads="1"/>
          </p:cNvSpPr>
          <p:nvPr/>
        </p:nvSpPr>
        <p:spPr bwMode="auto">
          <a:xfrm>
            <a:off x="6153771" y="3471408"/>
            <a:ext cx="2329838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Promowanie wysokiej jakości nauczania</a:t>
            </a:r>
          </a:p>
        </p:txBody>
      </p:sp>
      <p:sp>
        <p:nvSpPr>
          <p:cNvPr id="23559" name="pole tekstowe 9"/>
          <p:cNvSpPr txBox="1">
            <a:spLocks noChangeArrowheads="1"/>
          </p:cNvSpPr>
          <p:nvPr/>
        </p:nvSpPr>
        <p:spPr bwMode="auto">
          <a:xfrm>
            <a:off x="4281562" y="1409548"/>
            <a:ext cx="1327150" cy="132397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Budowanie włączających systemów szkolnictwa wyższego</a:t>
            </a:r>
          </a:p>
        </p:txBody>
      </p:sp>
      <p:sp>
        <p:nvSpPr>
          <p:cNvPr id="23560" name="pole tekstowe 10"/>
          <p:cNvSpPr txBox="1">
            <a:spLocks noChangeArrowheads="1"/>
          </p:cNvSpPr>
          <p:nvPr/>
        </p:nvSpPr>
        <p:spPr bwMode="auto">
          <a:xfrm>
            <a:off x="4281563" y="2810088"/>
            <a:ext cx="1802605" cy="1077218"/>
          </a:xfrm>
          <a:prstGeom prst="rect">
            <a:avLst/>
          </a:prstGeom>
          <a:solidFill>
            <a:srgbClr val="418B6A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Rozwój cyfrowy i ekologiczny szkolnictwa wyższego</a:t>
            </a:r>
          </a:p>
        </p:txBody>
      </p:sp>
      <p:sp>
        <p:nvSpPr>
          <p:cNvPr id="2" name="pole tekstowe 8">
            <a:extLst>
              <a:ext uri="{FF2B5EF4-FFF2-40B4-BE49-F238E27FC236}">
                <a16:creationId xmlns:a16="http://schemas.microsoft.com/office/drawing/2014/main" id="{45617624-E8A8-A57C-D014-876321B83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314" y="1410084"/>
            <a:ext cx="1674704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Wspieranie innowacyjności i umiejętności przedsiębiorczych studentów</a:t>
            </a:r>
          </a:p>
        </p:txBody>
      </p:sp>
      <p:sp>
        <p:nvSpPr>
          <p:cNvPr id="4" name="pole tekstowe 8">
            <a:extLst>
              <a:ext uri="{FF2B5EF4-FFF2-40B4-BE49-F238E27FC236}">
                <a16:creationId xmlns:a16="http://schemas.microsoft.com/office/drawing/2014/main" id="{795B28E1-F0F8-6703-ACCF-BC6C8DC7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3771" y="2810088"/>
            <a:ext cx="2522685" cy="584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Wsparcie dla uczelni współpracujących z Ukrainą</a:t>
            </a:r>
          </a:p>
        </p:txBody>
      </p:sp>
    </p:spTree>
    <p:extLst>
      <p:ext uri="{BB962C8B-B14F-4D97-AF65-F5344CB8AC3E}">
        <p14:creationId xmlns:p14="http://schemas.microsoft.com/office/powerpoint/2010/main" val="4239918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AB1D72C-C3AB-2840-16B7-9823D20F4648}"/>
              </a:ext>
            </a:extLst>
          </p:cNvPr>
          <p:cNvSpPr txBox="1"/>
          <p:nvPr/>
        </p:nvSpPr>
        <p:spPr>
          <a:xfrm>
            <a:off x="1619672" y="195486"/>
            <a:ext cx="61206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151585" y="173509"/>
            <a:ext cx="881394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516BD7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SKŁAD PARTNERSTWA i CZAS TRWANIA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446813" y="951570"/>
            <a:ext cx="8530778" cy="32403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b="1" dirty="0">
                <a:solidFill>
                  <a:srgbClr val="005061"/>
                </a:solidFill>
                <a:latin typeface="Calibri" panose="020F0502020204030204" pitchFamily="34" charset="0"/>
              </a:rPr>
              <a:t>Min. 3 organizacje z 3 krajów UE i/lub krajów trzecich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b="1" dirty="0">
                <a:solidFill>
                  <a:srgbClr val="005061"/>
                </a:solidFill>
                <a:latin typeface="Calibri" panose="020F0502020204030204" pitchFamily="34" charset="0"/>
              </a:rPr>
              <a:t>Koordynator – tylko instytucja z kraju UE lub kraju trzeciego stowarzyszonego z UE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  <a:t>Mogą uczestniczyć np. 2 organizacje z tego samego kraju – jeśli minimalny warunek spełniony (udział minimalnej liczby organizacji z różnych krajów).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  <a:t>Brak ograniczeń odnośnie do maksymalnej liczby organizacji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  <a:t>Czas trwania - od 1 roku do 3 lat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Roboto" pitchFamily="2" charset="0"/>
                <a:cs typeface="Roboto" pitchFamily="2" charset="0"/>
              </a:rPr>
              <a:t> (</a:t>
            </a:r>
            <a:r>
              <a:rPr lang="pl-PL" sz="2000" b="1" dirty="0">
                <a:solidFill>
                  <a:srgbClr val="005061"/>
                </a:solidFill>
                <a:latin typeface="Calibri" panose="020F0502020204030204" pitchFamily="34" charset="0"/>
              </a:rPr>
              <a:t>12-36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Roboto" pitchFamily="2" charset="0"/>
                <a:cs typeface="Roboto" pitchFamily="2" charset="0"/>
              </a:rPr>
              <a:t> </a:t>
            </a: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  <a:t>miesięcy) – określany na podstawie celów i planu działania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Roboto" pitchFamily="2" charset="0"/>
              <a:cs typeface="Roboto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Roboto" pitchFamily="2" charset="0"/>
              <a:cs typeface="Roboto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Roboto" pitchFamily="2" charset="0"/>
                <a:cs typeface="Roboto" pitchFamily="2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Roboto" pitchFamily="2" charset="0"/>
              <a:cs typeface="Roboto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55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C998B17-1F02-A1DD-9E77-95F1B9002C45}"/>
              </a:ext>
            </a:extLst>
          </p:cNvPr>
          <p:cNvSpPr txBox="1"/>
          <p:nvPr/>
        </p:nvSpPr>
        <p:spPr>
          <a:xfrm>
            <a:off x="1547664" y="123478"/>
            <a:ext cx="6192688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3010FC6E-4418-42C5-A9E6-5B810DEFBAC6}"/>
              </a:ext>
            </a:extLst>
          </p:cNvPr>
          <p:cNvSpPr txBox="1">
            <a:spLocks/>
          </p:cNvSpPr>
          <p:nvPr/>
        </p:nvSpPr>
        <p:spPr bwMode="auto">
          <a:xfrm>
            <a:off x="165028" y="326579"/>
            <a:ext cx="881394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pl-PL"/>
            </a:defPPr>
            <a:lvl1pPr algn="ctr">
              <a:defRPr sz="2800" b="1">
                <a:solidFill>
                  <a:srgbClr val="516BD7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516BD7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ASPEKTY DO UWZGLĘDNIENIA W KAŻDYM PROJEKCIE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A6BFD43F-F087-42EB-B2CD-76AAC600EBAE}"/>
              </a:ext>
            </a:extLst>
          </p:cNvPr>
          <p:cNvSpPr txBox="1">
            <a:spLocks/>
          </p:cNvSpPr>
          <p:nvPr/>
        </p:nvSpPr>
        <p:spPr bwMode="auto">
          <a:xfrm>
            <a:off x="648134" y="860600"/>
            <a:ext cx="7991747" cy="33673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srgbClr val="005061"/>
                </a:solidFill>
                <a:latin typeface="Calibri" panose="020F0502020204030204" pitchFamily="34" charset="0"/>
              </a:rPr>
              <a:t>NIEZALEŻNIE OD TEMATYKI PROJEKTU: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  <a:t>Działania projektowe powinny być </a:t>
            </a:r>
            <a:r>
              <a:rPr lang="pl-PL" sz="2000" b="1" dirty="0">
                <a:solidFill>
                  <a:srgbClr val="005061"/>
                </a:solidFill>
                <a:latin typeface="Calibri" panose="020F0502020204030204" pitchFamily="34" charset="0"/>
              </a:rPr>
              <a:t>przyjazne środowisku </a:t>
            </a:r>
            <a:r>
              <a:rPr lang="pl-PL" sz="2000" i="1" dirty="0">
                <a:solidFill>
                  <a:srgbClr val="005061"/>
                </a:solidFill>
                <a:latin typeface="Calibri" panose="020F0502020204030204" pitchFamily="34" charset="0"/>
              </a:rPr>
              <a:t>(</a:t>
            </a:r>
            <a:r>
              <a:rPr lang="pl-PL" sz="2000" i="1" dirty="0" err="1">
                <a:solidFill>
                  <a:srgbClr val="005061"/>
                </a:solidFill>
                <a:latin typeface="Calibri" panose="020F0502020204030204" pitchFamily="34" charset="0"/>
              </a:rPr>
              <a:t>green</a:t>
            </a:r>
            <a:r>
              <a:rPr lang="pl-PL" sz="2000" i="1" dirty="0">
                <a:solidFill>
                  <a:srgbClr val="005061"/>
                </a:solidFill>
                <a:latin typeface="Calibri" panose="020F0502020204030204" pitchFamily="34" charset="0"/>
              </a:rPr>
              <a:t>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  <a:t>Działania projektowe powinny być </a:t>
            </a:r>
            <a:r>
              <a:rPr lang="pl-PL" sz="2000" b="1" dirty="0">
                <a:solidFill>
                  <a:srgbClr val="005061"/>
                </a:solidFill>
                <a:latin typeface="Calibri" panose="020F0502020204030204" pitchFamily="34" charset="0"/>
              </a:rPr>
              <a:t>włączające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Roboto" pitchFamily="2" charset="0"/>
                <a:cs typeface="Roboto" pitchFamily="2" charset="0"/>
              </a:rPr>
              <a:t> </a:t>
            </a: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  <a:t>i stwarzać równe szanse dla osób z różnych środowisk </a:t>
            </a:r>
            <a:r>
              <a:rPr lang="pl-PL" sz="2000" i="1" dirty="0">
                <a:solidFill>
                  <a:srgbClr val="005061"/>
                </a:solidFill>
                <a:latin typeface="Calibri" panose="020F0502020204030204" pitchFamily="34" charset="0"/>
              </a:rPr>
              <a:t>(inclusive)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  <a:t>Działania projektowe i współpraca partnerów powinny wykorzystywać możliwości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Roboto" pitchFamily="2" charset="0"/>
                <a:cs typeface="Roboto" pitchFamily="2" charset="0"/>
              </a:rPr>
              <a:t> </a:t>
            </a:r>
            <a:r>
              <a:rPr lang="pl-PL" sz="2000" b="1" dirty="0">
                <a:solidFill>
                  <a:srgbClr val="005061"/>
                </a:solidFill>
                <a:latin typeface="Calibri" panose="020F0502020204030204" pitchFamily="34" charset="0"/>
              </a:rPr>
              <a:t>cyfrowe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Roboto" pitchFamily="2" charset="0"/>
                <a:cs typeface="Roboto" pitchFamily="2" charset="0"/>
              </a:rPr>
              <a:t> </a:t>
            </a:r>
            <a:r>
              <a:rPr lang="pl-PL" sz="2000" i="1" dirty="0">
                <a:solidFill>
                  <a:srgbClr val="005061"/>
                </a:solidFill>
                <a:latin typeface="Calibri" panose="020F0502020204030204" pitchFamily="34" charset="0"/>
              </a:rPr>
              <a:t>(</a:t>
            </a:r>
            <a:r>
              <a:rPr lang="pl-PL" sz="2000" i="1" dirty="0" err="1">
                <a:solidFill>
                  <a:srgbClr val="005061"/>
                </a:solidFill>
                <a:latin typeface="Calibri" panose="020F0502020204030204" pitchFamily="34" charset="0"/>
              </a:rPr>
              <a:t>digital</a:t>
            </a:r>
            <a:r>
              <a:rPr lang="pl-PL" sz="2000" i="1" dirty="0">
                <a:solidFill>
                  <a:srgbClr val="005061"/>
                </a:solidFill>
                <a:latin typeface="Calibri" panose="020F0502020204030204" pitchFamily="34" charset="0"/>
              </a:rPr>
              <a:t>)</a:t>
            </a:r>
          </a:p>
          <a:p>
            <a:pPr marL="342900" marR="0" lvl="0" indent="-34290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</a:rPr>
              <a:t>Działania projektowe powinny sprzyjać zwiększeniu </a:t>
            </a:r>
            <a:r>
              <a:rPr lang="pl-PL" sz="2000" b="1" dirty="0">
                <a:solidFill>
                  <a:srgbClr val="005061"/>
                </a:solidFill>
                <a:latin typeface="Calibri" panose="020F0502020204030204" pitchFamily="34" charset="0"/>
              </a:rPr>
              <a:t>zaangażowania obywatelskiego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Roboto" pitchFamily="2" charset="0"/>
                <a:cs typeface="Roboto" pitchFamily="2" charset="0"/>
              </a:rPr>
              <a:t> </a:t>
            </a:r>
            <a:r>
              <a:rPr lang="pl-PL" sz="2000" i="1" dirty="0">
                <a:solidFill>
                  <a:srgbClr val="005061"/>
                </a:solidFill>
                <a:latin typeface="Calibri" panose="020F0502020204030204" pitchFamily="34" charset="0"/>
              </a:rPr>
              <a:t>(</a:t>
            </a:r>
            <a:r>
              <a:rPr lang="pl-PL" sz="2000" i="1" dirty="0" err="1">
                <a:solidFill>
                  <a:srgbClr val="005061"/>
                </a:solidFill>
                <a:latin typeface="Calibri" panose="020F0502020204030204" pitchFamily="34" charset="0"/>
              </a:rPr>
              <a:t>participation</a:t>
            </a:r>
            <a:r>
              <a:rPr lang="pl-PL" sz="2000" i="1" dirty="0">
                <a:solidFill>
                  <a:srgbClr val="005061"/>
                </a:solidFill>
                <a:latin typeface="Calibri" panose="020F0502020204030204" pitchFamily="34" charset="0"/>
              </a:rPr>
              <a:t> and </a:t>
            </a:r>
            <a:r>
              <a:rPr lang="pl-PL" sz="2000" i="1" dirty="0" err="1">
                <a:solidFill>
                  <a:srgbClr val="005061"/>
                </a:solidFill>
                <a:latin typeface="Calibri" panose="020F0502020204030204" pitchFamily="34" charset="0"/>
              </a:rPr>
              <a:t>civic</a:t>
            </a:r>
            <a:r>
              <a:rPr lang="pl-PL" sz="2000" i="1" dirty="0">
                <a:solidFill>
                  <a:srgbClr val="005061"/>
                </a:solidFill>
                <a:latin typeface="Calibri" panose="020F0502020204030204" pitchFamily="34" charset="0"/>
              </a:rPr>
              <a:t> engagement)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Roboto" pitchFamily="2" charset="0"/>
                <a:cs typeface="Roboto" pitchFamily="2" charset="0"/>
              </a:rPr>
              <a:t>Do uwzględnienia już na etapie planowania wniosku!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Roboto" pitchFamily="2" charset="0"/>
              <a:cs typeface="Roboto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Roboto" pitchFamily="2" charset="0"/>
                <a:cs typeface="Roboto" pitchFamily="2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Roboto" pitchFamily="2" charset="0"/>
              <a:cs typeface="Roboto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Roboto" pitchFamily="2" charset="0"/>
              <a:cs typeface="Roboto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Roboto" pitchFamily="2" charset="0"/>
              <a:cs typeface="Roboto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Roboto" pitchFamily="2" charset="0"/>
                <a:cs typeface="Roboto" pitchFamily="2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Roboto" pitchFamily="2" charset="0"/>
              <a:cs typeface="Roboto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32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03648" y="55552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4 ETAPY OPRACOWANIA PROJEKTU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54429398"/>
              </p:ext>
            </p:extLst>
          </p:nvPr>
        </p:nvGraphicFramePr>
        <p:xfrm>
          <a:off x="29910" y="339502"/>
          <a:ext cx="9144000" cy="4464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CA7C9F80-ECF9-7C61-B618-EEBD585F58A3}"/>
              </a:ext>
            </a:extLst>
          </p:cNvPr>
          <p:cNvSpPr txBox="1"/>
          <p:nvPr/>
        </p:nvSpPr>
        <p:spPr>
          <a:xfrm>
            <a:off x="1691680" y="195486"/>
            <a:ext cx="60486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3463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77550212"/>
              </p:ext>
            </p:extLst>
          </p:nvPr>
        </p:nvGraphicFramePr>
        <p:xfrm>
          <a:off x="467544" y="771550"/>
          <a:ext cx="849694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729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627534"/>
            <a:ext cx="84969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solidFill>
                  <a:srgbClr val="516BD7"/>
                </a:solidFill>
                <a:latin typeface="Calibri"/>
                <a:cs typeface="Arial" charset="0"/>
              </a:rPr>
              <a:t>Jakie działania można sfinansować z budżetu projektu?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2400" dirty="0">
                <a:solidFill>
                  <a:srgbClr val="005061"/>
                </a:solidFill>
                <a:latin typeface="Calibri" panose="020F0502020204030204" pitchFamily="34" charset="0"/>
              </a:rPr>
              <a:t>Zarządzanie projektem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2400" dirty="0">
                <a:solidFill>
                  <a:srgbClr val="005061"/>
                </a:solidFill>
                <a:latin typeface="Calibri" panose="020F0502020204030204" pitchFamily="34" charset="0"/>
              </a:rPr>
              <a:t>Działania edukacyjne i szkoleniowe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2400" dirty="0">
                <a:solidFill>
                  <a:srgbClr val="005061"/>
                </a:solidFill>
                <a:latin typeface="Calibri" panose="020F0502020204030204" pitchFamily="34" charset="0"/>
              </a:rPr>
              <a:t>Spotkania i wydarzenia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2400" dirty="0">
                <a:solidFill>
                  <a:srgbClr val="005061"/>
                </a:solidFill>
                <a:latin typeface="Calibri" panose="020F0502020204030204" pitchFamily="34" charset="0"/>
              </a:rPr>
              <a:t>Rezultaty projektu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2400" dirty="0">
                <a:solidFill>
                  <a:srgbClr val="005061"/>
                </a:solidFill>
                <a:latin typeface="Calibri" panose="020F0502020204030204" pitchFamily="34" charset="0"/>
              </a:rPr>
              <a:t>Działania upowszechniające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4083F11-DCA7-986A-E2B2-60194C7A09DC}"/>
              </a:ext>
            </a:extLst>
          </p:cNvPr>
          <p:cNvSpPr txBox="1"/>
          <p:nvPr/>
        </p:nvSpPr>
        <p:spPr>
          <a:xfrm>
            <a:off x="1475656" y="195486"/>
            <a:ext cx="6264696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3728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27744" y="483518"/>
            <a:ext cx="807670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solidFill>
                  <a:srgbClr val="516BD7"/>
                </a:solidFill>
                <a:latin typeface="Calibri"/>
                <a:cs typeface="Arial" charset="0"/>
              </a:rPr>
              <a:t>Przykładowy katalog kosztów: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rgbClr val="005061"/>
                </a:solidFill>
                <a:latin typeface="Calibri" panose="020F0502020204030204" pitchFamily="34" charset="0"/>
              </a:rPr>
              <a:t>Koszty podróży i utrzymania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rgbClr val="005061"/>
                </a:solidFill>
                <a:latin typeface="Calibri" panose="020F0502020204030204" pitchFamily="34" charset="0"/>
              </a:rPr>
              <a:t>Sprzęt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rgbClr val="005061"/>
                </a:solidFill>
                <a:latin typeface="Calibri" panose="020F0502020204030204" pitchFamily="34" charset="0"/>
              </a:rPr>
              <a:t>Koszty publikacji i edycji materiałów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rgbClr val="005061"/>
                </a:solidFill>
                <a:latin typeface="Calibri" panose="020F0502020204030204" pitchFamily="34" charset="0"/>
              </a:rPr>
              <a:t>Koszty IT (np. tworzenie stron internetowych)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rgbClr val="005061"/>
                </a:solidFill>
                <a:latin typeface="Calibri" panose="020F0502020204030204" pitchFamily="34" charset="0"/>
              </a:rPr>
              <a:t>Koszty osobowe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rgbClr val="005061"/>
                </a:solidFill>
                <a:latin typeface="Calibri" panose="020F0502020204030204" pitchFamily="34" charset="0"/>
              </a:rPr>
              <a:t>Koszty administracyjne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rgbClr val="005061"/>
                </a:solidFill>
                <a:latin typeface="Calibri" panose="020F0502020204030204" pitchFamily="34" charset="0"/>
              </a:rPr>
              <a:t>itd.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852A54D-0456-EE42-7292-E9FDE4731060}"/>
              </a:ext>
            </a:extLst>
          </p:cNvPr>
          <p:cNvSpPr txBox="1"/>
          <p:nvPr/>
        </p:nvSpPr>
        <p:spPr>
          <a:xfrm>
            <a:off x="1619672" y="195486"/>
            <a:ext cx="6264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332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B55CC92-9D55-78E2-9C0F-65F6D810744D}"/>
              </a:ext>
            </a:extLst>
          </p:cNvPr>
          <p:cNvSpPr txBox="1"/>
          <p:nvPr/>
        </p:nvSpPr>
        <p:spPr>
          <a:xfrm>
            <a:off x="1547664" y="195486"/>
            <a:ext cx="61926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95536" y="30320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solidFill>
                  <a:srgbClr val="516BD7"/>
                </a:solidFill>
                <a:latin typeface="Calibri"/>
                <a:cs typeface="Arial" charset="0"/>
              </a:rPr>
              <a:t>KRYTERIA OCENY WNIOSKU O DOFINANSOWANIE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55794306"/>
              </p:ext>
            </p:extLst>
          </p:nvPr>
        </p:nvGraphicFramePr>
        <p:xfrm>
          <a:off x="59668" y="1230329"/>
          <a:ext cx="897682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8316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5E5C48E-A059-0D6C-3664-1ACF91E3C709}"/>
              </a:ext>
            </a:extLst>
          </p:cNvPr>
          <p:cNvSpPr txBox="1"/>
          <p:nvPr/>
        </p:nvSpPr>
        <p:spPr>
          <a:xfrm>
            <a:off x="1475656" y="195486"/>
            <a:ext cx="6336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79512" y="38015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solidFill>
                  <a:srgbClr val="516BD7"/>
                </a:solidFill>
                <a:latin typeface="Calibri"/>
                <a:cs typeface="Arial" charset="0"/>
              </a:rPr>
              <a:t>KRYTERIA OCENY ZREALIZOWANEGO PROJEKTU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59668" y="1230329"/>
          <a:ext cx="897682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593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FD1364B-B882-1C2C-F5F5-D1F0B1F9736A}"/>
              </a:ext>
            </a:extLst>
          </p:cNvPr>
          <p:cNvSpPr txBox="1"/>
          <p:nvPr/>
        </p:nvSpPr>
        <p:spPr>
          <a:xfrm>
            <a:off x="1691680" y="123478"/>
            <a:ext cx="5832648" cy="43204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562C42F-D057-4FEC-8DCF-CDD3390C12B9}"/>
              </a:ext>
            </a:extLst>
          </p:cNvPr>
          <p:cNvSpPr txBox="1"/>
          <p:nvPr/>
        </p:nvSpPr>
        <p:spPr>
          <a:xfrm>
            <a:off x="357382" y="1004796"/>
            <a:ext cx="8424936" cy="213904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554596"/>
              </a:buClr>
              <a:buSzPct val="125000"/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6600CC"/>
                </a:solidFill>
                <a:latin typeface="Calibri" panose="020F0502020204030204" pitchFamily="34" charset="0"/>
              </a:rPr>
              <a:t>wymianę studentów </a:t>
            </a:r>
            <a:r>
              <a:rPr lang="pl-PL" dirty="0">
                <a:solidFill>
                  <a:srgbClr val="005061"/>
                </a:solidFill>
                <a:latin typeface="Calibri" panose="020F0502020204030204" pitchFamily="34" charset="0"/>
              </a:rPr>
              <a:t>(wyjazdy i przyjazdy na studia i praktykę);</a:t>
            </a:r>
          </a:p>
          <a:p>
            <a:pPr>
              <a:spcAft>
                <a:spcPts val="600"/>
              </a:spcAft>
              <a:buClr>
                <a:srgbClr val="554596"/>
              </a:buClr>
              <a:buSzPct val="125000"/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6600CC"/>
                </a:solidFill>
                <a:latin typeface="Calibri" panose="020F0502020204030204" pitchFamily="34" charset="0"/>
              </a:rPr>
              <a:t>wymianę wykładowców oraz innych pracowników uczelni </a:t>
            </a:r>
          </a:p>
          <a:p>
            <a:pPr marL="742950" lvl="1" indent="-285750">
              <a:spcAft>
                <a:spcPts val="600"/>
              </a:spcAft>
              <a:buClr>
                <a:srgbClr val="554596"/>
              </a:buClr>
              <a:buSzPct val="125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5061"/>
                </a:solidFill>
                <a:latin typeface="Calibri" panose="020F0502020204030204" pitchFamily="34" charset="0"/>
              </a:rPr>
              <a:t>w celu prowadzenia zajęć ze studentami (nauczyciele wyjazdy i przyjazdy)</a:t>
            </a:r>
          </a:p>
          <a:p>
            <a:pPr marL="742950" lvl="1" indent="-285750">
              <a:spcAft>
                <a:spcPts val="600"/>
              </a:spcAft>
              <a:buClr>
                <a:srgbClr val="554596"/>
              </a:buClr>
              <a:buSzPct val="125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5061"/>
                </a:solidFill>
                <a:latin typeface="Calibri" panose="020F0502020204030204" pitchFamily="34" charset="0"/>
              </a:rPr>
              <a:t>w celu poprawy kompetencji powiązanych z wykonywanym zakresem obowiązków (wszyscy pracownicy uczelni wyjazdy i przyjazdy);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1800" dirty="0">
              <a:latin typeface="Calibri" panose="020F050202020403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730DBE8-8867-AF12-1531-F63E3CF21A9C}"/>
              </a:ext>
            </a:extLst>
          </p:cNvPr>
          <p:cNvSpPr txBox="1"/>
          <p:nvPr/>
        </p:nvSpPr>
        <p:spPr>
          <a:xfrm>
            <a:off x="305526" y="322534"/>
            <a:ext cx="8532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cap="all" dirty="0">
                <a:solidFill>
                  <a:srgbClr val="516BD7"/>
                </a:solidFill>
                <a:latin typeface="Calibri"/>
              </a:rPr>
              <a:t>Erasmus(+) od początku swojego istnienia oferuje:</a:t>
            </a:r>
          </a:p>
          <a:p>
            <a:r>
              <a:rPr lang="pl-PL" b="1" dirty="0"/>
              <a:t>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3FBDDB7-8E14-8B54-5AEB-D24A76FE9568}"/>
              </a:ext>
            </a:extLst>
          </p:cNvPr>
          <p:cNvSpPr txBox="1"/>
          <p:nvPr/>
        </p:nvSpPr>
        <p:spPr>
          <a:xfrm>
            <a:off x="361682" y="2829293"/>
            <a:ext cx="842278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554596"/>
              </a:buClr>
              <a:buSzPct val="125000"/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6600CC"/>
                </a:solidFill>
                <a:latin typeface="Calibri" panose="020F0502020204030204" pitchFamily="34" charset="0"/>
              </a:rPr>
              <a:t>możliwość realizacji projektów międzynarodowych</a:t>
            </a:r>
          </a:p>
          <a:p>
            <a:pPr marL="742950" lvl="1" indent="-285750">
              <a:spcAft>
                <a:spcPts val="600"/>
              </a:spcAft>
              <a:buClr>
                <a:srgbClr val="554596"/>
              </a:buClr>
              <a:buSzPct val="125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5061"/>
                </a:solidFill>
                <a:latin typeface="Calibri" panose="020F0502020204030204" pitchFamily="34" charset="0"/>
              </a:rPr>
              <a:t>zarządzanych przez </a:t>
            </a:r>
            <a:r>
              <a:rPr lang="pl-PL" b="1" dirty="0">
                <a:solidFill>
                  <a:srgbClr val="005061"/>
                </a:solidFill>
                <a:latin typeface="Calibri" panose="020F0502020204030204" pitchFamily="34" charset="0"/>
              </a:rPr>
              <a:t>Narodowe Agencje </a:t>
            </a:r>
            <a:r>
              <a:rPr lang="pl-PL" dirty="0">
                <a:solidFill>
                  <a:srgbClr val="005061"/>
                </a:solidFill>
                <a:latin typeface="Calibri" panose="020F0502020204030204" pitchFamily="34" charset="0"/>
              </a:rPr>
              <a:t>(Partnerstwa współpracy)</a:t>
            </a:r>
          </a:p>
          <a:p>
            <a:pPr marL="742950" lvl="1" indent="-285750">
              <a:spcAft>
                <a:spcPts val="600"/>
              </a:spcAft>
              <a:buClr>
                <a:srgbClr val="554596"/>
              </a:buClr>
              <a:buSzPct val="125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5061"/>
                </a:solidFill>
                <a:latin typeface="Calibri" panose="020F0502020204030204" pitchFamily="34" charset="0"/>
              </a:rPr>
              <a:t>zarządzanych przez </a:t>
            </a:r>
            <a:r>
              <a:rPr lang="pl-PL" b="1" dirty="0">
                <a:solidFill>
                  <a:srgbClr val="005061"/>
                </a:solidFill>
                <a:latin typeface="Calibri" panose="020F0502020204030204" pitchFamily="34" charset="0"/>
              </a:rPr>
              <a:t>Agencję Wykonawczą w Brukseli </a:t>
            </a:r>
            <a:r>
              <a:rPr lang="pl-PL" dirty="0">
                <a:solidFill>
                  <a:srgbClr val="005061"/>
                </a:solidFill>
                <a:latin typeface="Calibri" panose="020F0502020204030204" pitchFamily="34" charset="0"/>
              </a:rPr>
              <a:t>(akcje: Erasmus Mundus, CBHE – </a:t>
            </a:r>
            <a:r>
              <a:rPr lang="pl-PL" dirty="0" err="1">
                <a:solidFill>
                  <a:srgbClr val="005061"/>
                </a:solidFill>
                <a:latin typeface="Calibri" panose="020F0502020204030204" pitchFamily="34" charset="0"/>
              </a:rPr>
              <a:t>Capacity</a:t>
            </a:r>
            <a:r>
              <a:rPr lang="pl-PL" dirty="0">
                <a:solidFill>
                  <a:srgbClr val="005061"/>
                </a:solidFill>
                <a:latin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005061"/>
                </a:solidFill>
                <a:latin typeface="Calibri" panose="020F0502020204030204" pitchFamily="34" charset="0"/>
              </a:rPr>
              <a:t>Building</a:t>
            </a:r>
            <a:r>
              <a:rPr lang="pl-PL" dirty="0">
                <a:solidFill>
                  <a:srgbClr val="005061"/>
                </a:solidFill>
                <a:latin typeface="Calibri" panose="020F0502020204030204" pitchFamily="34" charset="0"/>
              </a:rPr>
              <a:t> in </a:t>
            </a:r>
            <a:r>
              <a:rPr lang="pl-PL" dirty="0" err="1">
                <a:solidFill>
                  <a:srgbClr val="005061"/>
                </a:solidFill>
                <a:latin typeface="Calibri" panose="020F0502020204030204" pitchFamily="34" charset="0"/>
              </a:rPr>
              <a:t>Higher</a:t>
            </a:r>
            <a:r>
              <a:rPr lang="pl-PL" dirty="0">
                <a:solidFill>
                  <a:srgbClr val="005061"/>
                </a:solidFill>
                <a:latin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005061"/>
                </a:solidFill>
                <a:latin typeface="Calibri" panose="020F0502020204030204" pitchFamily="34" charset="0"/>
              </a:rPr>
              <a:t>Education</a:t>
            </a:r>
            <a:r>
              <a:rPr lang="pl-PL" dirty="0">
                <a:solidFill>
                  <a:srgbClr val="005061"/>
                </a:solidFill>
                <a:latin typeface="Calibri" panose="020F0502020204030204" pitchFamily="34" charset="0"/>
              </a:rPr>
              <a:t>, Jean </a:t>
            </a:r>
            <a:r>
              <a:rPr lang="pl-PL" dirty="0" err="1">
                <a:solidFill>
                  <a:srgbClr val="005061"/>
                </a:solidFill>
                <a:latin typeface="Calibri" panose="020F0502020204030204" pitchFamily="34" charset="0"/>
              </a:rPr>
              <a:t>Monnet</a:t>
            </a:r>
            <a:r>
              <a:rPr lang="pl-PL" dirty="0">
                <a:solidFill>
                  <a:srgbClr val="005061"/>
                </a:solidFill>
                <a:latin typeface="Calibri" panose="020F0502020204030204" pitchFamily="34" charset="0"/>
              </a:rPr>
              <a:t>, Sojusze</a:t>
            </a:r>
            <a:r>
              <a:rPr lang="pl-PL" sz="1600" b="1" dirty="0">
                <a:solidFill>
                  <a:srgbClr val="2A4C5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9096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9705" y="2336838"/>
            <a:ext cx="3816424" cy="1565503"/>
          </a:xfr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Europejska Agencja Wykonawcza ds. Edukacji i Kultury</a:t>
            </a:r>
            <a:r>
              <a:rPr lang="pl-PL" b="1" dirty="0">
                <a:latin typeface="+mj-lt"/>
              </a:rPr>
              <a:t> (EACEA) </a:t>
            </a:r>
            <a:r>
              <a:rPr lang="pl-PL" b="1" dirty="0">
                <a:solidFill>
                  <a:schemeClr val="tx2"/>
                </a:solidFill>
                <a:latin typeface="+mj-lt"/>
              </a:rPr>
              <a:t>-</a:t>
            </a:r>
            <a:r>
              <a:rPr lang="pl-PL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pl-PL" b="1" dirty="0">
                <a:solidFill>
                  <a:srgbClr val="C00000"/>
                </a:solidFill>
                <a:latin typeface="+mj-lt"/>
              </a:rPr>
              <a:t>zarządza akcjami centralnymi</a:t>
            </a:r>
            <a:endParaRPr lang="pl-PL" b="1" dirty="0">
              <a:latin typeface="+mj-lt"/>
            </a:endParaRP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4949187" y="2436766"/>
            <a:ext cx="4032448" cy="648071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36" tIns="45718" rIns="91436" bIns="45718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pl-PL" sz="1800" b="1" dirty="0">
                <a:latin typeface="+mj-lt"/>
              </a:rPr>
              <a:t>Narodowa Agencja programu Erasmus+ i Europejskiego Korpusu Solidarności (NA)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839087" y="898148"/>
            <a:ext cx="3431963" cy="430887"/>
          </a:xfrm>
          <a:prstGeom prst="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Komisja Europejska (KE) 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74667"/>
            <a:ext cx="1198942" cy="9001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86B1995-9FE6-4EB6-B64A-6F66BCCD929C}"/>
              </a:ext>
            </a:extLst>
          </p:cNvPr>
          <p:cNvSpPr txBox="1"/>
          <p:nvPr/>
        </p:nvSpPr>
        <p:spPr>
          <a:xfrm>
            <a:off x="1619672" y="123478"/>
            <a:ext cx="6048672" cy="3928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23479"/>
            <a:ext cx="8568952" cy="57606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rgbClr val="516BD7"/>
                </a:solidFill>
                <a:latin typeface="Calibri"/>
                <a:cs typeface="Arial" charset="0"/>
              </a:rPr>
              <a:t>Instytucje Zarządzające programem Erasmus+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0D85819-6AA2-48E7-3FE4-9BDCEE4C76DC}"/>
              </a:ext>
            </a:extLst>
          </p:cNvPr>
          <p:cNvSpPr txBox="1"/>
          <p:nvPr/>
        </p:nvSpPr>
        <p:spPr>
          <a:xfrm>
            <a:off x="1878562" y="3580506"/>
            <a:ext cx="4392488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Krajowe Biura Erasmus+ w krajach trzecich</a:t>
            </a:r>
          </a:p>
        </p:txBody>
      </p:sp>
    </p:spTree>
    <p:extLst>
      <p:ext uri="{BB962C8B-B14F-4D97-AF65-F5344CB8AC3E}">
        <p14:creationId xmlns:p14="http://schemas.microsoft.com/office/powerpoint/2010/main" val="3613463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4DA7F15-2557-98C5-7504-BA8E757C1C12}"/>
              </a:ext>
            </a:extLst>
          </p:cNvPr>
          <p:cNvSpPr txBox="1"/>
          <p:nvPr/>
        </p:nvSpPr>
        <p:spPr>
          <a:xfrm>
            <a:off x="1619672" y="195486"/>
            <a:ext cx="60486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79512" y="195486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solidFill>
                  <a:srgbClr val="516BD7"/>
                </a:solidFill>
                <a:latin typeface="Calibri"/>
                <a:cs typeface="Arial" charset="0"/>
              </a:rPr>
              <a:t>Wybrane AKCJE CENTRALNE zarządzane przez EACEA – Europejską Agencję ds. Edukacji, Młodzieży i Sportu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20EE693-CEE4-76B3-68FB-DE203A590874}"/>
              </a:ext>
            </a:extLst>
          </p:cNvPr>
          <p:cNvGraphicFramePr/>
          <p:nvPr/>
        </p:nvGraphicFramePr>
        <p:xfrm>
          <a:off x="467544" y="1314514"/>
          <a:ext cx="7920880" cy="328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9059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88E847D-A11D-54D9-3C0C-C7477D7426F4}"/>
              </a:ext>
            </a:extLst>
          </p:cNvPr>
          <p:cNvSpPr txBox="1"/>
          <p:nvPr/>
        </p:nvSpPr>
        <p:spPr>
          <a:xfrm>
            <a:off x="1547664" y="267494"/>
            <a:ext cx="6264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E83CD1EB-727F-4D47-9493-0B0AAE4346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145798"/>
              </p:ext>
            </p:extLst>
          </p:nvPr>
        </p:nvGraphicFramePr>
        <p:xfrm>
          <a:off x="467544" y="905669"/>
          <a:ext cx="8208912" cy="299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ytuł 3">
            <a:extLst>
              <a:ext uri="{FF2B5EF4-FFF2-40B4-BE49-F238E27FC236}">
                <a16:creationId xmlns:a16="http://schemas.microsoft.com/office/drawing/2014/main" id="{14BC9FBE-84CE-461F-B3CA-203456CC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48444"/>
            <a:ext cx="7848600" cy="647700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516BD7"/>
                </a:solidFill>
                <a:latin typeface="Calibri"/>
                <a:cs typeface="Arial" charset="0"/>
              </a:rPr>
              <a:t>Działania Erasmus </a:t>
            </a:r>
            <a:r>
              <a:rPr lang="pl-PL" sz="3200" dirty="0" err="1">
                <a:solidFill>
                  <a:srgbClr val="516BD7"/>
                </a:solidFill>
                <a:latin typeface="Calibri"/>
                <a:cs typeface="Arial" charset="0"/>
              </a:rPr>
              <a:t>Mundus</a:t>
            </a:r>
            <a:endParaRPr lang="pl-PL" sz="3200" dirty="0">
              <a:solidFill>
                <a:srgbClr val="516BD7"/>
              </a:solidFill>
              <a:latin typeface="Calibri"/>
              <a:cs typeface="Arial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75B4702-50E6-4DC3-85CF-89739403FF6D}"/>
              </a:ext>
            </a:extLst>
          </p:cNvPr>
          <p:cNvSpPr txBox="1"/>
          <p:nvPr/>
        </p:nvSpPr>
        <p:spPr>
          <a:xfrm>
            <a:off x="1691680" y="391358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WDROŻENIE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8F787FA-64A0-4F9F-8647-1D8B8C8DAC21}"/>
              </a:ext>
            </a:extLst>
          </p:cNvPr>
          <p:cNvSpPr txBox="1"/>
          <p:nvPr/>
        </p:nvSpPr>
        <p:spPr>
          <a:xfrm>
            <a:off x="5724128" y="386789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DOPRACOWANIE</a:t>
            </a:r>
          </a:p>
        </p:txBody>
      </p:sp>
    </p:spTree>
    <p:extLst>
      <p:ext uri="{BB962C8B-B14F-4D97-AF65-F5344CB8AC3E}">
        <p14:creationId xmlns:p14="http://schemas.microsoft.com/office/powerpoint/2010/main" val="2288444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FB06092-47F2-A3EA-16B4-2C73D03B8975}"/>
              </a:ext>
            </a:extLst>
          </p:cNvPr>
          <p:cNvSpPr txBox="1"/>
          <p:nvPr/>
        </p:nvSpPr>
        <p:spPr>
          <a:xfrm>
            <a:off x="1619672" y="267494"/>
            <a:ext cx="6336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F027F4-DBED-FAD3-86F8-C7760BB4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784976" cy="648072"/>
          </a:xfrm>
        </p:spPr>
        <p:txBody>
          <a:bodyPr>
            <a:normAutofit fontScale="90000"/>
          </a:bodyPr>
          <a:lstStyle/>
          <a:p>
            <a:r>
              <a:rPr lang="pl-PL" sz="2700" dirty="0">
                <a:solidFill>
                  <a:srgbClr val="516BD7"/>
                </a:solidFill>
                <a:latin typeface="Calibri"/>
                <a:cs typeface="Arial" charset="0"/>
              </a:rPr>
              <a:t>Co to są wspólne studia zgodne z założeniami programu Erasmus+?</a:t>
            </a:r>
            <a:r>
              <a:rPr lang="pl-PL" sz="2700" dirty="0"/>
              <a:t> </a:t>
            </a:r>
            <a:r>
              <a:rPr lang="pl-PL" sz="1800" dirty="0"/>
              <a:t>Opis wymagań z Przewodnika po programie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4E7A1F-C835-A41D-AB6F-6EE779E41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31590"/>
            <a:ext cx="8496944" cy="3551001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b="1" dirty="0">
                <a:latin typeface="Calibri" panose="020F0502020204030204" pitchFamily="34" charset="0"/>
              </a:rPr>
              <a:t>Wspólnie wypracowana koncepcja </a:t>
            </a:r>
            <a:r>
              <a:rPr lang="pl-PL" sz="2400" dirty="0">
                <a:latin typeface="Calibri" panose="020F0502020204030204" pitchFamily="34" charset="0"/>
              </a:rPr>
              <a:t>(cele kierunku studiów, zakładane efekty kształcenia, wymiar w punktach ECTS, wszystkie inne ustalenia właściwe dla każdego kierunku studiów)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b="1" dirty="0">
                <a:latin typeface="Calibri" panose="020F0502020204030204" pitchFamily="34" charset="0"/>
              </a:rPr>
              <a:t>Wspólne wymagania </a:t>
            </a:r>
            <a:r>
              <a:rPr lang="pl-PL" sz="2400" dirty="0">
                <a:latin typeface="Calibri" panose="020F0502020204030204" pitchFamily="34" charset="0"/>
              </a:rPr>
              <a:t>dotyczące przyjęcia studentów na studia (wszelkie zasady związane z rekrutacją), wspólna ocena kandydatów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b="1" dirty="0">
                <a:latin typeface="Calibri" panose="020F0502020204030204" pitchFamily="34" charset="0"/>
              </a:rPr>
              <a:t>Wspólna polityka </a:t>
            </a:r>
            <a:r>
              <a:rPr lang="pl-PL" sz="2400" dirty="0">
                <a:latin typeface="Calibri" panose="020F0502020204030204" pitchFamily="34" charset="0"/>
              </a:rPr>
              <a:t>odnosząca się do opłat za studia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b="1" dirty="0">
                <a:latin typeface="Calibri" panose="020F0502020204030204" pitchFamily="34" charset="0"/>
              </a:rPr>
              <a:t>Wspólne zasady </a:t>
            </a:r>
            <a:r>
              <a:rPr lang="pl-PL" sz="2400" dirty="0">
                <a:latin typeface="Calibri" panose="020F0502020204030204" pitchFamily="34" charset="0"/>
              </a:rPr>
              <a:t>egzaminowania, monitorowania postępów w nauce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b="1" dirty="0">
                <a:latin typeface="Calibri" panose="020F0502020204030204" pitchFamily="34" charset="0"/>
              </a:rPr>
              <a:t>Wspólnie wypracowana  </a:t>
            </a:r>
            <a:r>
              <a:rPr lang="pl-PL" sz="2400" dirty="0">
                <a:latin typeface="Calibri" panose="020F0502020204030204" pitchFamily="34" charset="0"/>
              </a:rPr>
              <a:t>polityka językowa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5970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4E08303-EBD2-4AC2-A8A0-F581B4FD9D5E}"/>
              </a:ext>
            </a:extLst>
          </p:cNvPr>
          <p:cNvSpPr txBox="1"/>
          <p:nvPr/>
        </p:nvSpPr>
        <p:spPr>
          <a:xfrm>
            <a:off x="1547664" y="123478"/>
            <a:ext cx="6264696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F027F4-DBED-FAD3-86F8-C7760BB4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31490"/>
            <a:ext cx="8280920" cy="648072"/>
          </a:xfrm>
        </p:spPr>
        <p:txBody>
          <a:bodyPr>
            <a:normAutofit fontScale="90000"/>
          </a:bodyPr>
          <a:lstStyle/>
          <a:p>
            <a:r>
              <a:rPr lang="pl-PL" sz="2700" dirty="0">
                <a:solidFill>
                  <a:srgbClr val="516BD7"/>
                </a:solidFill>
                <a:latin typeface="Calibri"/>
                <a:cs typeface="Arial" charset="0"/>
              </a:rPr>
              <a:t>Co to są wspólne studia zgodne z założeniami programu Erasmus+?</a:t>
            </a:r>
            <a:r>
              <a:rPr lang="pl-PL" dirty="0"/>
              <a:t> </a:t>
            </a:r>
            <a:r>
              <a:rPr lang="pl-PL" sz="1800" dirty="0"/>
              <a:t>Opis wymagań z Przewodnika po programie (2)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4E7A1F-C835-A41D-AB6F-6EE779E41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06455"/>
            <a:ext cx="8568952" cy="302147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200" dirty="0">
                <a:latin typeface="Calibri" panose="020F0502020204030204" pitchFamily="34" charset="0"/>
              </a:rPr>
              <a:t>Klarowne</a:t>
            </a:r>
            <a:r>
              <a:rPr lang="pl-PL" sz="2000" i="0" u="none" strike="noStrike" baseline="0" dirty="0">
                <a:solidFill>
                  <a:srgbClr val="7030A0"/>
                </a:solidFill>
                <a:latin typeface="+mn-lt"/>
              </a:rPr>
              <a:t> </a:t>
            </a:r>
            <a:r>
              <a:rPr lang="pl-PL" sz="2200" dirty="0">
                <a:latin typeface="Calibri" panose="020F0502020204030204" pitchFamily="34" charset="0"/>
              </a:rPr>
              <a:t>zasady wzajemnego uznawania postępów w nauce</a:t>
            </a: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200" b="1" dirty="0">
                <a:latin typeface="Calibri" panose="020F0502020204030204" pitchFamily="34" charset="0"/>
              </a:rPr>
              <a:t>Wspólnie uzgodnione standardy </a:t>
            </a:r>
            <a:r>
              <a:rPr lang="pl-PL" sz="2200" dirty="0">
                <a:latin typeface="Calibri" panose="020F0502020204030204" pitchFamily="34" charset="0"/>
              </a:rPr>
              <a:t>„usług” świadczonych studentom</a:t>
            </a:r>
            <a:r>
              <a:rPr lang="en-US" sz="2200" dirty="0">
                <a:latin typeface="Calibri" panose="020F0502020204030204" pitchFamily="34" charset="0"/>
              </a:rPr>
              <a:t> (</a:t>
            </a:r>
            <a:r>
              <a:rPr lang="pl-PL" sz="2200" dirty="0">
                <a:latin typeface="Calibri" panose="020F0502020204030204" pitchFamily="34" charset="0"/>
              </a:rPr>
              <a:t>np. dostępność kursów językowych innych niż język nauczania, wsparcie w zakresie procedur wizowych, zapewniania zakwaterowania</a:t>
            </a:r>
            <a:r>
              <a:rPr lang="en-US" sz="2200" dirty="0">
                <a:latin typeface="Calibri" panose="020F050202020403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200" b="1" dirty="0">
                <a:latin typeface="Calibri" panose="020F0502020204030204" pitchFamily="34" charset="0"/>
              </a:rPr>
              <a:t>Wspólna kampania </a:t>
            </a:r>
            <a:r>
              <a:rPr lang="pl-PL" sz="2200" dirty="0">
                <a:latin typeface="Calibri" panose="020F0502020204030204" pitchFamily="34" charset="0"/>
              </a:rPr>
              <a:t>promocyjna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endParaRPr lang="pl-PL" sz="22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200" b="1" dirty="0">
                <a:latin typeface="Calibri" panose="020F0502020204030204" pitchFamily="34" charset="0"/>
              </a:rPr>
              <a:t>Wspólnie uzgodnione zasady zarządzania </a:t>
            </a:r>
            <a:r>
              <a:rPr lang="pl-PL" sz="2200" dirty="0">
                <a:latin typeface="Calibri" panose="020F0502020204030204" pitchFamily="34" charset="0"/>
              </a:rPr>
              <a:t>procesem kształcenia oraz administrowania i finansowania działań konsorcjum</a:t>
            </a: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200" b="1" dirty="0">
                <a:latin typeface="Calibri" panose="020F0502020204030204" pitchFamily="34" charset="0"/>
              </a:rPr>
              <a:t>Wspólny dyplom</a:t>
            </a:r>
            <a:r>
              <a:rPr lang="pl-PL" sz="2200" dirty="0">
                <a:latin typeface="Calibri" panose="020F0502020204030204" pitchFamily="34" charset="0"/>
              </a:rPr>
              <a:t>, jeżeli prawodawstwo krajowe na to pozwala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5308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FF496DB6-AF41-1B5F-DC35-B28706237B88}"/>
              </a:ext>
            </a:extLst>
          </p:cNvPr>
          <p:cNvSpPr txBox="1"/>
          <p:nvPr/>
        </p:nvSpPr>
        <p:spPr>
          <a:xfrm>
            <a:off x="1619672" y="195486"/>
            <a:ext cx="5904656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F027F4-DBED-FAD3-86F8-C7760BB4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95486"/>
            <a:ext cx="8640960" cy="792088"/>
          </a:xfrm>
        </p:spPr>
        <p:txBody>
          <a:bodyPr>
            <a:normAutofit fontScale="90000"/>
          </a:bodyPr>
          <a:lstStyle/>
          <a:p>
            <a:r>
              <a:rPr lang="pl-PL" sz="2700" dirty="0">
                <a:solidFill>
                  <a:srgbClr val="516BD7"/>
                </a:solidFill>
                <a:latin typeface="Calibri"/>
                <a:cs typeface="Arial" charset="0"/>
              </a:rPr>
              <a:t>Co to są wspólne studia zgodne z założeniami programu Erasmus+?</a:t>
            </a:r>
            <a:r>
              <a:rPr lang="pl-PL" dirty="0"/>
              <a:t> </a:t>
            </a:r>
            <a:r>
              <a:rPr lang="pl-PL" sz="1800" dirty="0"/>
              <a:t>Opis wymagań z Przewodnika po programie </a:t>
            </a:r>
            <a:r>
              <a:rPr lang="pl-PL" dirty="0"/>
              <a:t>(3)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4E7A1F-C835-A41D-AB6F-6EE779E41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03599"/>
            <a:ext cx="7848872" cy="280831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200" dirty="0">
                <a:latin typeface="Calibri" panose="020F0502020204030204" pitchFamily="34" charset="0"/>
              </a:rPr>
              <a:t>Kluczowa rola porozumienia w sprawie prowadzenia wspólnych studiów zawartego pomiędzy uczelniami i innymi instytucjami/organizacjami wchodzącymi w skład konsorcjum</a:t>
            </a:r>
          </a:p>
          <a:p>
            <a:endParaRPr lang="pl-PL" sz="22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200" b="1" dirty="0">
                <a:latin typeface="Calibri" panose="020F0502020204030204" pitchFamily="34" charset="0"/>
              </a:rPr>
              <a:t>Słowa – klucz </a:t>
            </a:r>
            <a:r>
              <a:rPr lang="pl-PL" sz="2200" dirty="0">
                <a:latin typeface="Calibri" panose="020F0502020204030204" pitchFamily="34" charset="0"/>
              </a:rPr>
              <a:t>– wyjątkowość, interdyscyplinarność, odzew na istotne potrzeby gospodarki i społeczeństwa </a:t>
            </a:r>
          </a:p>
        </p:txBody>
      </p:sp>
    </p:spTree>
    <p:extLst>
      <p:ext uri="{BB962C8B-B14F-4D97-AF65-F5344CB8AC3E}">
        <p14:creationId xmlns:p14="http://schemas.microsoft.com/office/powerpoint/2010/main" val="3644694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B15556A-AD00-DBFE-F703-932E0FB8E48A}"/>
              </a:ext>
            </a:extLst>
          </p:cNvPr>
          <p:cNvSpPr txBox="1"/>
          <p:nvPr/>
        </p:nvSpPr>
        <p:spPr>
          <a:xfrm>
            <a:off x="1547664" y="123478"/>
            <a:ext cx="6192688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76121BBB-CF1D-2A6E-D6AF-CA59C7BC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42" y="195858"/>
            <a:ext cx="7848600" cy="647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400" dirty="0">
                <a:solidFill>
                  <a:srgbClr val="516BD7"/>
                </a:solidFill>
                <a:latin typeface="Calibri"/>
                <a:cs typeface="Arial" charset="0"/>
              </a:rPr>
              <a:t>Budowanie potencjału w szkolnictwie wyższym</a:t>
            </a:r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1BFD2EF8-7253-9F8D-8558-BC13F5DB4C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1520" y="627906"/>
            <a:ext cx="8496944" cy="3960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l-PL" altLang="pl-PL" sz="2400" dirty="0">
                <a:latin typeface="Calibri" panose="020F0502020204030204" pitchFamily="34" charset="0"/>
              </a:rPr>
              <a:t>Działania podejmowane w ramach projektów</a:t>
            </a:r>
            <a:r>
              <a:rPr lang="pl-PL" altLang="pl-PL" sz="2000" dirty="0">
                <a:solidFill>
                  <a:schemeClr val="tx1"/>
                </a:solidFill>
              </a:rPr>
              <a:t> </a:t>
            </a:r>
            <a:r>
              <a:rPr lang="pl-PL" altLang="pl-PL" sz="2000" b="1" dirty="0">
                <a:solidFill>
                  <a:srgbClr val="FF0000"/>
                </a:solidFill>
              </a:rPr>
              <a:t>mają przynosić korzyści </a:t>
            </a:r>
            <a:r>
              <a:rPr lang="pl-PL" altLang="pl-PL" sz="2400" dirty="0">
                <a:latin typeface="Calibri" panose="020F0502020204030204" pitchFamily="34" charset="0"/>
              </a:rPr>
              <a:t>uprawnionym</a:t>
            </a:r>
            <a:r>
              <a:rPr lang="pl-PL" altLang="pl-PL" sz="2000" dirty="0">
                <a:solidFill>
                  <a:srgbClr val="FF0000"/>
                </a:solidFill>
              </a:rPr>
              <a:t> </a:t>
            </a:r>
            <a:r>
              <a:rPr lang="pl-PL" altLang="pl-PL" sz="2000" b="1" dirty="0">
                <a:solidFill>
                  <a:srgbClr val="FF0000"/>
                </a:solidFill>
              </a:rPr>
              <a:t>państwom trzecim niestowarzyszonym</a:t>
            </a:r>
            <a:r>
              <a:rPr lang="pl-PL" altLang="pl-PL" sz="2000" dirty="0">
                <a:solidFill>
                  <a:schemeClr val="tx1"/>
                </a:solidFill>
              </a:rPr>
              <a:t> </a:t>
            </a:r>
            <a:r>
              <a:rPr lang="pl-PL" altLang="pl-PL" sz="2400" dirty="0">
                <a:latin typeface="Calibri" panose="020F0502020204030204" pitchFamily="34" charset="0"/>
              </a:rPr>
              <a:t>z</a:t>
            </a:r>
            <a:r>
              <a:rPr lang="pl-PL" altLang="pl-PL" sz="2000" dirty="0">
                <a:solidFill>
                  <a:schemeClr val="tx1"/>
                </a:solidFill>
              </a:rPr>
              <a:t> </a:t>
            </a:r>
            <a:r>
              <a:rPr lang="pl-PL" altLang="pl-PL" sz="2400" dirty="0">
                <a:latin typeface="Calibri" panose="020F0502020204030204" pitchFamily="34" charset="0"/>
              </a:rPr>
              <a:t>Programem oraz </a:t>
            </a:r>
            <a:r>
              <a:rPr lang="pl-PL" altLang="pl-PL" sz="2000" b="1" dirty="0">
                <a:solidFill>
                  <a:srgbClr val="FF0000"/>
                </a:solidFill>
              </a:rPr>
              <a:t>ich instytucjom i systemom szkolnictwa wyższego</a:t>
            </a:r>
            <a:r>
              <a:rPr lang="pl-PL" altLang="pl-PL" sz="2000" dirty="0">
                <a:solidFill>
                  <a:schemeClr val="tx1"/>
                </a:solidFill>
              </a:rPr>
              <a:t>.</a:t>
            </a:r>
          </a:p>
          <a:p>
            <a:endParaRPr lang="pl-PL" altLang="pl-PL" sz="2000" dirty="0">
              <a:solidFill>
                <a:schemeClr val="tx1"/>
              </a:solidFill>
            </a:endParaRPr>
          </a:p>
          <a:p>
            <a:r>
              <a:rPr lang="pl-PL" altLang="pl-PL" sz="2400" dirty="0">
                <a:latin typeface="Calibri" panose="020F0502020204030204" pitchFamily="34" charset="0"/>
              </a:rPr>
              <a:t>Propozycja opracowania projektu i składania wniosku do EACEA powinna być inicjowana przez kraj/-e trzeci/-e.</a:t>
            </a:r>
          </a:p>
          <a:p>
            <a:endParaRPr lang="pl-PL" altLang="pl-PL" sz="2000" dirty="0">
              <a:solidFill>
                <a:schemeClr val="tx1"/>
              </a:solidFill>
            </a:endParaRPr>
          </a:p>
          <a:p>
            <a:r>
              <a:rPr lang="pl-PL" altLang="pl-PL" sz="2400" dirty="0">
                <a:latin typeface="Calibri" panose="020F0502020204030204" pitchFamily="34" charset="0"/>
              </a:rPr>
              <a:t>Należy zwracać uwagę na różnice w składzie grupy partnerskiej w zależności od wybranej „ścieżki” dla projektu CBHE</a:t>
            </a:r>
          </a:p>
          <a:p>
            <a:endParaRPr lang="pl-PL" alt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68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34C4C2C-7EF7-234D-1BC5-19406133A63C}"/>
              </a:ext>
            </a:extLst>
          </p:cNvPr>
          <p:cNvSpPr txBox="1"/>
          <p:nvPr/>
        </p:nvSpPr>
        <p:spPr>
          <a:xfrm>
            <a:off x="1691680" y="195486"/>
            <a:ext cx="59766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2E5CAF2-EEF7-AAA6-704E-15B7FDA54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98720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400" dirty="0">
                <a:solidFill>
                  <a:srgbClr val="516BD7"/>
                </a:solidFill>
                <a:latin typeface="Calibri"/>
                <a:cs typeface="Arial" charset="0"/>
              </a:rPr>
              <a:t>Budowanie potencjału w szkolnictwie wyższym</a:t>
            </a:r>
            <a:br>
              <a:rPr lang="pl-PL" sz="2400" dirty="0">
                <a:solidFill>
                  <a:srgbClr val="516BD7"/>
                </a:solidFill>
                <a:latin typeface="Calibri"/>
                <a:cs typeface="Arial" charset="0"/>
              </a:rPr>
            </a:br>
            <a:r>
              <a:rPr lang="pl-PL" sz="2400" dirty="0">
                <a:solidFill>
                  <a:srgbClr val="516BD7"/>
                </a:solidFill>
                <a:latin typeface="Calibri"/>
                <a:cs typeface="Arial" charset="0"/>
              </a:rPr>
              <a:t>- rodzaje projektów</a:t>
            </a:r>
          </a:p>
        </p:txBody>
      </p:sp>
      <p:graphicFrame>
        <p:nvGraphicFramePr>
          <p:cNvPr id="5" name="Symbol zastępczy zawartości 5">
            <a:extLst>
              <a:ext uri="{FF2B5EF4-FFF2-40B4-BE49-F238E27FC236}">
                <a16:creationId xmlns:a16="http://schemas.microsoft.com/office/drawing/2014/main" id="{4FAC31B1-327D-F778-3498-180364ED74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719370"/>
              </p:ext>
            </p:extLst>
          </p:nvPr>
        </p:nvGraphicFramePr>
        <p:xfrm>
          <a:off x="727989" y="987202"/>
          <a:ext cx="7848600" cy="3096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8627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C0D40541-5F74-2A21-9F4F-AED703624A85}"/>
              </a:ext>
            </a:extLst>
          </p:cNvPr>
          <p:cNvSpPr txBox="1"/>
          <p:nvPr/>
        </p:nvSpPr>
        <p:spPr>
          <a:xfrm>
            <a:off x="1619672" y="189587"/>
            <a:ext cx="61206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A25A5289-E2A8-F57B-3ABD-A4C7D1C0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9587"/>
            <a:ext cx="8064251" cy="869995"/>
          </a:xfr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2400" dirty="0">
                <a:solidFill>
                  <a:srgbClr val="516BD7"/>
                </a:solidFill>
                <a:latin typeface="Calibri"/>
                <a:cs typeface="Arial" charset="0"/>
              </a:rPr>
              <a:t>Budowanie potencjału w szkolnictwie wyższym</a:t>
            </a:r>
            <a:br>
              <a:rPr lang="pl-PL" sz="2400" dirty="0">
                <a:solidFill>
                  <a:srgbClr val="516BD7"/>
                </a:solidFill>
                <a:latin typeface="Calibri"/>
                <a:cs typeface="Arial" charset="0"/>
              </a:rPr>
            </a:br>
            <a:r>
              <a:rPr lang="pl-PL" sz="2400" dirty="0">
                <a:solidFill>
                  <a:srgbClr val="516BD7"/>
                </a:solidFill>
                <a:latin typeface="Calibri"/>
                <a:cs typeface="Arial" charset="0"/>
              </a:rPr>
              <a:t>- działania</a:t>
            </a:r>
          </a:p>
        </p:txBody>
      </p:sp>
      <p:graphicFrame>
        <p:nvGraphicFramePr>
          <p:cNvPr id="9" name="Symbol zastępczy zawartości 5">
            <a:extLst>
              <a:ext uri="{FF2B5EF4-FFF2-40B4-BE49-F238E27FC236}">
                <a16:creationId xmlns:a16="http://schemas.microsoft.com/office/drawing/2014/main" id="{BF061575-5B11-CC7C-C49B-101309AC18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0915" y="1059582"/>
          <a:ext cx="7848872" cy="2493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B08477A2-992A-5DD5-1008-EE239C6E5212}"/>
              </a:ext>
            </a:extLst>
          </p:cNvPr>
          <p:cNvSpPr txBox="1"/>
          <p:nvPr/>
        </p:nvSpPr>
        <p:spPr>
          <a:xfrm>
            <a:off x="827584" y="379588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200 000 – 400 000 euro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9521415-4DAF-37ED-C7FC-2837D1F11EEB}"/>
              </a:ext>
            </a:extLst>
          </p:cNvPr>
          <p:cNvSpPr txBox="1"/>
          <p:nvPr/>
        </p:nvSpPr>
        <p:spPr>
          <a:xfrm>
            <a:off x="3275856" y="379194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400 000– 800 000 euro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6C5DBB8-D9CF-0578-E039-2EB6F93D04E0}"/>
              </a:ext>
            </a:extLst>
          </p:cNvPr>
          <p:cNvSpPr txBox="1"/>
          <p:nvPr/>
        </p:nvSpPr>
        <p:spPr>
          <a:xfrm>
            <a:off x="6011514" y="3722268"/>
            <a:ext cx="295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800 000 – 1 000 000 euro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E49A7F3-7842-FC90-1C8A-9445A6BE9006}"/>
              </a:ext>
            </a:extLst>
          </p:cNvPr>
          <p:cNvSpPr txBox="1"/>
          <p:nvPr/>
        </p:nvSpPr>
        <p:spPr>
          <a:xfrm>
            <a:off x="3519020" y="34727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0066"/>
                </a:solidFill>
              </a:rPr>
              <a:t>24 lub 36  miesięcy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33EBFAD-EFA5-1FEE-517D-FA04F01C93BE}"/>
              </a:ext>
            </a:extLst>
          </p:cNvPr>
          <p:cNvSpPr txBox="1"/>
          <p:nvPr/>
        </p:nvSpPr>
        <p:spPr>
          <a:xfrm>
            <a:off x="1143743" y="348142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0066"/>
                </a:solidFill>
              </a:rPr>
              <a:t>24 lub 36  miesięcy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67FC081-FCAA-2416-82CF-24C22FEB5864}"/>
              </a:ext>
            </a:extLst>
          </p:cNvPr>
          <p:cNvSpPr txBox="1"/>
          <p:nvPr/>
        </p:nvSpPr>
        <p:spPr>
          <a:xfrm>
            <a:off x="6212088" y="346877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0066"/>
                </a:solidFill>
              </a:rPr>
              <a:t>36 lub 48  miesięcy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3783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F02FAB9-0D10-02E6-DD6E-A6D30B6CFE6F}"/>
              </a:ext>
            </a:extLst>
          </p:cNvPr>
          <p:cNvSpPr txBox="1"/>
          <p:nvPr/>
        </p:nvSpPr>
        <p:spPr>
          <a:xfrm>
            <a:off x="1619672" y="123478"/>
            <a:ext cx="6120680" cy="4480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E5A4E8-0813-426C-8638-785D4751D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47482"/>
            <a:ext cx="7848872" cy="648072"/>
          </a:xfrm>
        </p:spPr>
        <p:txBody>
          <a:bodyPr/>
          <a:lstStyle/>
          <a:p>
            <a:r>
              <a:rPr lang="pl-PL" sz="2400" dirty="0">
                <a:solidFill>
                  <a:srgbClr val="516BD7"/>
                </a:solidFill>
                <a:latin typeface="Calibri"/>
                <a:cs typeface="Arial" charset="0"/>
              </a:rPr>
              <a:t>Działania </a:t>
            </a:r>
            <a:r>
              <a:rPr lang="pl-PL" sz="2400" dirty="0" err="1">
                <a:solidFill>
                  <a:srgbClr val="516BD7"/>
                </a:solidFill>
                <a:latin typeface="Calibri"/>
                <a:cs typeface="Arial" charset="0"/>
              </a:rPr>
              <a:t>jean</a:t>
            </a:r>
            <a:r>
              <a:rPr lang="pl-PL" sz="2400" dirty="0">
                <a:solidFill>
                  <a:srgbClr val="516BD7"/>
                </a:solidFill>
                <a:latin typeface="Calibri"/>
                <a:cs typeface="Arial" charset="0"/>
              </a:rPr>
              <a:t> </a:t>
            </a:r>
            <a:r>
              <a:rPr lang="pl-PL" sz="2400" dirty="0" err="1">
                <a:solidFill>
                  <a:srgbClr val="516BD7"/>
                </a:solidFill>
                <a:latin typeface="Calibri"/>
                <a:cs typeface="Arial" charset="0"/>
              </a:rPr>
              <a:t>monnet</a:t>
            </a:r>
            <a:r>
              <a:rPr lang="pl-PL" sz="2400" dirty="0">
                <a:solidFill>
                  <a:srgbClr val="516BD7"/>
                </a:solidFill>
                <a:latin typeface="Calibri"/>
                <a:cs typeface="Arial" charset="0"/>
              </a:rPr>
              <a:t> w szkolnictwie wyższym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4A09D0B-EFD8-4213-BC01-891AD3513825}"/>
              </a:ext>
            </a:extLst>
          </p:cNvPr>
          <p:cNvGraphicFramePr/>
          <p:nvPr/>
        </p:nvGraphicFramePr>
        <p:xfrm>
          <a:off x="1619672" y="1098243"/>
          <a:ext cx="5568280" cy="3168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069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FD1364B-B882-1C2C-F5F5-D1F0B1F9736A}"/>
              </a:ext>
            </a:extLst>
          </p:cNvPr>
          <p:cNvSpPr txBox="1"/>
          <p:nvPr/>
        </p:nvSpPr>
        <p:spPr>
          <a:xfrm>
            <a:off x="1691680" y="123478"/>
            <a:ext cx="5832648" cy="43204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730DBE8-8867-AF12-1531-F63E3CF21A9C}"/>
              </a:ext>
            </a:extLst>
          </p:cNvPr>
          <p:cNvSpPr txBox="1"/>
          <p:nvPr/>
        </p:nvSpPr>
        <p:spPr>
          <a:xfrm>
            <a:off x="359532" y="126932"/>
            <a:ext cx="85329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cap="all" dirty="0">
                <a:solidFill>
                  <a:srgbClr val="516BD7"/>
                </a:solidFill>
                <a:latin typeface="Calibri"/>
              </a:rPr>
              <a:t>Erasmus+ jest głównym narzędziem wdrażania strategii dla europejskich instytucji szkolnictwa wyższego </a:t>
            </a:r>
            <a:r>
              <a:rPr lang="pl-PL" sz="2000" b="1" cap="all" dirty="0">
                <a:solidFill>
                  <a:srgbClr val="516BD7"/>
                </a:solidFill>
                <a:latin typeface="Calibri"/>
              </a:rPr>
              <a:t>(</a:t>
            </a:r>
            <a:r>
              <a:rPr lang="pl-PL" sz="2000" b="1" cap="all" dirty="0" err="1">
                <a:solidFill>
                  <a:srgbClr val="516BD7"/>
                </a:solidFill>
                <a:latin typeface="Calibri"/>
              </a:rPr>
              <a:t>European</a:t>
            </a:r>
            <a:r>
              <a:rPr lang="pl-PL" sz="2000" b="1" cap="all" dirty="0">
                <a:solidFill>
                  <a:srgbClr val="516BD7"/>
                </a:solidFill>
                <a:latin typeface="Calibri"/>
              </a:rPr>
              <a:t> </a:t>
            </a:r>
            <a:r>
              <a:rPr lang="pl-PL" sz="2000" b="1" cap="all" dirty="0" err="1">
                <a:solidFill>
                  <a:srgbClr val="516BD7"/>
                </a:solidFill>
                <a:latin typeface="Calibri"/>
              </a:rPr>
              <a:t>Strategy</a:t>
            </a:r>
            <a:r>
              <a:rPr lang="pl-PL" sz="2000" b="1" cap="all" dirty="0">
                <a:solidFill>
                  <a:srgbClr val="516BD7"/>
                </a:solidFill>
                <a:latin typeface="Calibri"/>
              </a:rPr>
              <a:t> for </a:t>
            </a:r>
            <a:r>
              <a:rPr lang="pl-PL" sz="2000" b="1" cap="all" dirty="0" err="1">
                <a:solidFill>
                  <a:srgbClr val="516BD7"/>
                </a:solidFill>
                <a:latin typeface="Calibri"/>
              </a:rPr>
              <a:t>Universities</a:t>
            </a:r>
            <a:r>
              <a:rPr lang="pl-PL" sz="2000" b="1" cap="all" dirty="0">
                <a:solidFill>
                  <a:srgbClr val="516BD7"/>
                </a:solidFill>
                <a:latin typeface="Calibri"/>
              </a:rPr>
              <a:t>) </a:t>
            </a:r>
          </a:p>
          <a:p>
            <a:endParaRPr lang="pl-PL" b="1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EBEA5541-BD46-36E8-D9AD-C898ACDCFB83}"/>
              </a:ext>
            </a:extLst>
          </p:cNvPr>
          <p:cNvSpPr txBox="1">
            <a:spLocks/>
          </p:cNvSpPr>
          <p:nvPr/>
        </p:nvSpPr>
        <p:spPr>
          <a:xfrm>
            <a:off x="539552" y="1406446"/>
            <a:ext cx="3528392" cy="2533456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554596"/>
              </a:buClr>
              <a:buSzPct val="125000"/>
              <a:buNone/>
            </a:pPr>
            <a:r>
              <a:rPr lang="pl-PL" sz="1900" b="1" dirty="0">
                <a:solidFill>
                  <a:srgbClr val="005061"/>
                </a:solidFill>
                <a:latin typeface="Calibri" panose="020F0502020204030204" pitchFamily="34" charset="0"/>
              </a:rPr>
              <a:t>Cele wynikające z dokumentu:</a:t>
            </a:r>
          </a:p>
          <a:p>
            <a:pPr>
              <a:spcAft>
                <a:spcPts val="600"/>
              </a:spcAft>
              <a:buClr>
                <a:srgbClr val="554596"/>
              </a:buClr>
              <a:buSzPct val="125000"/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5061"/>
                </a:solidFill>
                <a:latin typeface="Calibri" panose="020F0502020204030204" pitchFamily="34" charset="0"/>
              </a:rPr>
              <a:t>Wzmocnienie europejskiego wymiaru szkolnictwa wyższego i badań naukowych</a:t>
            </a:r>
          </a:p>
          <a:p>
            <a:pPr>
              <a:spcAft>
                <a:spcPts val="600"/>
              </a:spcAft>
              <a:buClr>
                <a:srgbClr val="554596"/>
              </a:buClr>
              <a:buSzPct val="125000"/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5061"/>
                </a:solidFill>
                <a:latin typeface="Calibri" panose="020F0502020204030204" pitchFamily="34" charset="0"/>
              </a:rPr>
              <a:t>Wzmacnianie wartości europejskich </a:t>
            </a:r>
          </a:p>
          <a:p>
            <a:pPr>
              <a:spcAft>
                <a:spcPts val="600"/>
              </a:spcAft>
              <a:buClr>
                <a:srgbClr val="554596"/>
              </a:buClr>
              <a:buSzPct val="125000"/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5061"/>
                </a:solidFill>
                <a:latin typeface="Calibri" panose="020F0502020204030204" pitchFamily="34" charset="0"/>
              </a:rPr>
              <a:t>Ważna rola w transformacji ekologicznej i cyfrowej</a:t>
            </a:r>
          </a:p>
          <a:p>
            <a:pPr>
              <a:spcAft>
                <a:spcPts val="600"/>
              </a:spcAft>
              <a:buClr>
                <a:srgbClr val="554596"/>
              </a:buClr>
              <a:buSzPct val="125000"/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5061"/>
                </a:solidFill>
                <a:latin typeface="Calibri" panose="020F0502020204030204" pitchFamily="34" charset="0"/>
              </a:rPr>
              <a:t>Siła napędowa znaczenia i przywództwa Europy 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AC0CBE19-BFD6-9D97-8B03-AF84D0140DF4}"/>
              </a:ext>
            </a:extLst>
          </p:cNvPr>
          <p:cNvSpPr txBox="1">
            <a:spLocks/>
          </p:cNvSpPr>
          <p:nvPr/>
        </p:nvSpPr>
        <p:spPr>
          <a:xfrm>
            <a:off x="4389828" y="1347614"/>
            <a:ext cx="4449666" cy="2330608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554596"/>
              </a:buClr>
              <a:buSzPct val="125000"/>
              <a:buNone/>
            </a:pPr>
            <a:r>
              <a:rPr lang="pl-PL" sz="1600" b="1" dirty="0">
                <a:solidFill>
                  <a:srgbClr val="005061"/>
                </a:solidFill>
                <a:latin typeface="Calibri" panose="020F0502020204030204" pitchFamily="34" charset="0"/>
              </a:rPr>
              <a:t>Działania poprzez które cel zostanie osiągnięty:</a:t>
            </a:r>
          </a:p>
          <a:p>
            <a:pPr>
              <a:spcAft>
                <a:spcPts val="600"/>
              </a:spcAft>
              <a:buClr>
                <a:srgbClr val="554596"/>
              </a:buClr>
              <a:buSzPct val="125000"/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rgbClr val="005061"/>
                </a:solidFill>
                <a:latin typeface="Calibri" panose="020F0502020204030204" pitchFamily="34" charset="0"/>
              </a:rPr>
              <a:t>Uniwersytety Europejskie – cel: 60 sojuszy do roku 2025 </a:t>
            </a:r>
          </a:p>
          <a:p>
            <a:pPr>
              <a:spcAft>
                <a:spcPts val="600"/>
              </a:spcAft>
              <a:buClr>
                <a:srgbClr val="554596"/>
              </a:buClr>
              <a:buSzPct val="125000"/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rgbClr val="005061"/>
                </a:solidFill>
                <a:latin typeface="Calibri" panose="020F0502020204030204" pitchFamily="34" charset="0"/>
              </a:rPr>
              <a:t>Erasmus + w synergii z innymi inicjatywami</a:t>
            </a:r>
          </a:p>
          <a:p>
            <a:pPr>
              <a:spcAft>
                <a:spcPts val="600"/>
              </a:spcAft>
              <a:buClr>
                <a:srgbClr val="554596"/>
              </a:buClr>
              <a:buSzPct val="125000"/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rgbClr val="005061"/>
                </a:solidFill>
                <a:latin typeface="Calibri" panose="020F0502020204030204" pitchFamily="34" charset="0"/>
              </a:rPr>
              <a:t>Dyplom europejski (</a:t>
            </a:r>
            <a:r>
              <a:rPr lang="pl-PL" sz="1500" dirty="0" err="1">
                <a:solidFill>
                  <a:srgbClr val="005061"/>
                </a:solidFill>
                <a:latin typeface="Calibri" panose="020F0502020204030204" pitchFamily="34" charset="0"/>
              </a:rPr>
              <a:t>European</a:t>
            </a:r>
            <a:r>
              <a:rPr lang="pl-PL" sz="1500" dirty="0">
                <a:solidFill>
                  <a:srgbClr val="005061"/>
                </a:solidFill>
                <a:latin typeface="Calibri" panose="020F0502020204030204" pitchFamily="34" charset="0"/>
              </a:rPr>
              <a:t> </a:t>
            </a:r>
            <a:r>
              <a:rPr lang="pl-PL" sz="1500" dirty="0" err="1">
                <a:solidFill>
                  <a:srgbClr val="005061"/>
                </a:solidFill>
                <a:latin typeface="Calibri" panose="020F0502020204030204" pitchFamily="34" charset="0"/>
              </a:rPr>
              <a:t>Degree</a:t>
            </a:r>
            <a:r>
              <a:rPr lang="pl-PL" sz="1500" dirty="0">
                <a:solidFill>
                  <a:srgbClr val="005061"/>
                </a:solidFill>
                <a:latin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  <a:buClr>
                <a:srgbClr val="554596"/>
              </a:buClr>
              <a:buSzPct val="125000"/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rgbClr val="005061"/>
                </a:solidFill>
                <a:latin typeface="Calibri" panose="020F0502020204030204" pitchFamily="34" charset="0"/>
              </a:rPr>
              <a:t>Europejska Karta (Legitymacja) Studenta</a:t>
            </a:r>
          </a:p>
        </p:txBody>
      </p:sp>
    </p:spTree>
    <p:extLst>
      <p:ext uri="{BB962C8B-B14F-4D97-AF65-F5344CB8AC3E}">
        <p14:creationId xmlns:p14="http://schemas.microsoft.com/office/powerpoint/2010/main" val="2045234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F9797692-AD4F-17A8-DEB2-752559C7A801}"/>
              </a:ext>
            </a:extLst>
          </p:cNvPr>
          <p:cNvSpPr txBox="1"/>
          <p:nvPr/>
        </p:nvSpPr>
        <p:spPr>
          <a:xfrm>
            <a:off x="1619672" y="195486"/>
            <a:ext cx="5976664" cy="3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5A05299-954F-4812-9FB1-1D5AA687A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47450"/>
            <a:ext cx="7848872" cy="648072"/>
          </a:xfrm>
        </p:spPr>
        <p:txBody>
          <a:bodyPr/>
          <a:lstStyle/>
          <a:p>
            <a:r>
              <a:rPr lang="pl-PL" sz="2400" dirty="0">
                <a:solidFill>
                  <a:srgbClr val="516BD7"/>
                </a:solidFill>
                <a:latin typeface="Calibri"/>
                <a:cs typeface="Arial" charset="0"/>
              </a:rPr>
              <a:t>działania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EB3F84-0E80-4017-9A54-33BF51F69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8" y="699542"/>
            <a:ext cx="8215758" cy="2864359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480"/>
              </a:spcAft>
            </a:pP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Moduły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krótkie moduły edukacyjne w zakresie studiów nad Unią Europejska (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40 godzin dydaktycznych w roku akademickim)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Moduły mogą mieć charakter interdyscyplinarny lub koncentrować się na jednej dziedzinie studiów nad UE. Ryczałt do 35 000 euro.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480"/>
              </a:spcAft>
            </a:pP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Katedry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 dla indywidualnych profesorów specjalizujących się w studiach nad UE, finansujący 90 godzin dydaktycznych kształcenia na rok akademicki.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Katedrę „Jean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Monnet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obejmuje tylko jeden profesor uniwersytecki, który prowadzi co najmniej 90 godzin dydaktycznych w roku akademickim.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Ryczałt do 60 000 euro.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 doskonałości</a:t>
            </a:r>
            <a:r>
              <a:rPr lang="pl-PL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iejsce skupiające wysoko wykwalifikowanych ekspertów z obszaru studiów nad UE, upowszechniających swoją wiedzę w społeczeństwie.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Ryczałt do 100 000 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23320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4071DAB-F8D4-1A76-48B5-DDB45CFD685B}"/>
              </a:ext>
            </a:extLst>
          </p:cNvPr>
          <p:cNvSpPr txBox="1"/>
          <p:nvPr/>
        </p:nvSpPr>
        <p:spPr>
          <a:xfrm>
            <a:off x="1403648" y="123478"/>
            <a:ext cx="6408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E5A4E8-0813-426C-8638-785D4751D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258029"/>
            <a:ext cx="7848872" cy="648072"/>
          </a:xfrm>
        </p:spPr>
        <p:txBody>
          <a:bodyPr/>
          <a:lstStyle/>
          <a:p>
            <a:r>
              <a:rPr lang="pl-PL" sz="2400" dirty="0">
                <a:solidFill>
                  <a:srgbClr val="516BD7"/>
                </a:solidFill>
                <a:latin typeface="Calibri"/>
                <a:cs typeface="Arial" charset="0"/>
              </a:rPr>
              <a:t>Działania </a:t>
            </a:r>
            <a:r>
              <a:rPr lang="pl-PL" sz="2400" dirty="0" err="1">
                <a:solidFill>
                  <a:srgbClr val="516BD7"/>
                </a:solidFill>
                <a:latin typeface="Calibri"/>
                <a:cs typeface="Arial" charset="0"/>
              </a:rPr>
              <a:t>jean</a:t>
            </a:r>
            <a:r>
              <a:rPr lang="pl-PL" sz="2400" dirty="0">
                <a:solidFill>
                  <a:srgbClr val="516BD7"/>
                </a:solidFill>
                <a:latin typeface="Calibri"/>
                <a:cs typeface="Arial" charset="0"/>
              </a:rPr>
              <a:t> </a:t>
            </a:r>
            <a:r>
              <a:rPr lang="pl-PL" sz="2400" dirty="0" err="1">
                <a:solidFill>
                  <a:srgbClr val="516BD7"/>
                </a:solidFill>
                <a:latin typeface="Calibri"/>
                <a:cs typeface="Arial" charset="0"/>
              </a:rPr>
              <a:t>monnet</a:t>
            </a:r>
            <a:r>
              <a:rPr lang="pl-PL" sz="2400" dirty="0">
                <a:solidFill>
                  <a:srgbClr val="516BD7"/>
                </a:solidFill>
                <a:latin typeface="Calibri"/>
                <a:cs typeface="Arial" charset="0"/>
              </a:rPr>
              <a:t> (w szkolnictwie wyższym)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4A09D0B-EFD8-4213-BC01-891AD3513825}"/>
              </a:ext>
            </a:extLst>
          </p:cNvPr>
          <p:cNvGraphicFramePr/>
          <p:nvPr/>
        </p:nvGraphicFramePr>
        <p:xfrm>
          <a:off x="1619672" y="1098243"/>
          <a:ext cx="5568280" cy="3168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6027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5556947-DE89-7B38-39AC-D6E364FEC31C}"/>
              </a:ext>
            </a:extLst>
          </p:cNvPr>
          <p:cNvSpPr txBox="1"/>
          <p:nvPr/>
        </p:nvSpPr>
        <p:spPr>
          <a:xfrm>
            <a:off x="1619672" y="123478"/>
            <a:ext cx="5904656" cy="4305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90CD3159-647F-0B03-268E-31EDBB9F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258763"/>
            <a:ext cx="8289925" cy="590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400" dirty="0">
                <a:solidFill>
                  <a:srgbClr val="516BD7"/>
                </a:solidFill>
                <a:latin typeface="Calibri"/>
                <a:cs typeface="Arial" charset="0"/>
              </a:rPr>
              <a:t>Inicjatywa „Uniwersytety Europejskie”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88EBEB3-3127-8B8B-285F-5403E72AD420}"/>
              </a:ext>
            </a:extLst>
          </p:cNvPr>
          <p:cNvSpPr txBox="1"/>
          <p:nvPr/>
        </p:nvSpPr>
        <p:spPr>
          <a:xfrm>
            <a:off x="251520" y="689323"/>
            <a:ext cx="8784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Współpraca pomiędzy uczelniami tworząca „nową jakość”;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Wspólnota długofalowych strategicznych celów uczelni w obszarze: dydaktyki, badań i rozwoju, współpracy z otoczeniem zewnętrznym, pracy na rzecz społeczeństwa;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Pełna integracja zasobów intelektualnych, infrastrukturalnych;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Otwarty dostęp studentów i kadry do zasobów każdej uczelni wchodzącej w skład sojuszu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Masowa mobilność studentów i kadry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Pełen automatyzm w uznawalności akademickiej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2000" dirty="0">
                <a:solidFill>
                  <a:srgbClr val="0050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Wspólne założenia w realizacji założeń włączenia społecznego, cyfryzacji, zrównoważonego rozwoju, aktywnego uczestnictwa</a:t>
            </a:r>
          </a:p>
        </p:txBody>
      </p:sp>
    </p:spTree>
    <p:extLst>
      <p:ext uri="{BB962C8B-B14F-4D97-AF65-F5344CB8AC3E}">
        <p14:creationId xmlns:p14="http://schemas.microsoft.com/office/powerpoint/2010/main" val="1658943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D35DA8-323B-B9AD-7EB1-534C598D5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54" y="554369"/>
            <a:ext cx="8290246" cy="589867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  <a:r>
              <a:rPr lang="pl-PL" sz="2400" dirty="0">
                <a:solidFill>
                  <a:srgbClr val="516BD7"/>
                </a:solidFill>
                <a:latin typeface="Calibri"/>
                <a:cs typeface="Arial" charset="0"/>
              </a:rPr>
              <a:t>PLANOWANE  Terminy składania wniosków w roku 2025</a:t>
            </a:r>
          </a:p>
        </p:txBody>
      </p:sp>
      <p:graphicFrame>
        <p:nvGraphicFramePr>
          <p:cNvPr id="10" name="Tabela 10">
            <a:extLst>
              <a:ext uri="{FF2B5EF4-FFF2-40B4-BE49-F238E27FC236}">
                <a16:creationId xmlns:a16="http://schemas.microsoft.com/office/drawing/2014/main" id="{4076B3F4-1A2F-4647-9BA8-A57642987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417833"/>
              </p:ext>
            </p:extLst>
          </p:nvPr>
        </p:nvGraphicFramePr>
        <p:xfrm>
          <a:off x="1259632" y="1275606"/>
          <a:ext cx="6096000" cy="2225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3522058158"/>
                    </a:ext>
                  </a:extLst>
                </a:gridCol>
                <a:gridCol w="2135560">
                  <a:extLst>
                    <a:ext uri="{9D8B030D-6E8A-4147-A177-3AD203B41FA5}">
                      <a16:colId xmlns:a16="http://schemas.microsoft.com/office/drawing/2014/main" val="1617427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0" dirty="0"/>
                        <a:t>Projekty mobilności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0" dirty="0"/>
                        <a:t>19 lutego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70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0" dirty="0"/>
                        <a:t>Partnerstwa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0" dirty="0"/>
                        <a:t>05 marca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5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Działania Erasmus Mundus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13 lutego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480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Inicjatywa „Uniwersytety Europejskie”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Brak konkursu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08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CBHE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6 lutego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34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Jean </a:t>
                      </a:r>
                      <a:r>
                        <a:rPr lang="pl-PL" dirty="0" err="1"/>
                        <a:t>Monnet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12 lutego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514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9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5C840A7C-27F9-43C2-8242-9EE145167013}"/>
              </a:ext>
            </a:extLst>
          </p:cNvPr>
          <p:cNvSpPr txBox="1">
            <a:spLocks/>
          </p:cNvSpPr>
          <p:nvPr/>
        </p:nvSpPr>
        <p:spPr>
          <a:xfrm>
            <a:off x="467544" y="987574"/>
            <a:ext cx="835292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5061"/>
              </a:buClr>
              <a:buSzTx/>
              <a:buFont typeface="Arial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506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F469B7C-DA36-4781-B8FA-F3BF7EC0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843558"/>
            <a:ext cx="6600280" cy="1944216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cap="none" dirty="0">
                <a:solidFill>
                  <a:srgbClr val="660066"/>
                </a:solidFill>
                <a:latin typeface="Calibri" pitchFamily="34" charset="0"/>
                <a:cs typeface="Arial" charset="0"/>
              </a:rPr>
              <a:t>Dziękuję za uwagę </a:t>
            </a:r>
            <a:r>
              <a:rPr lang="pl-PL" sz="2800" cap="none" dirty="0">
                <a:solidFill>
                  <a:srgbClr val="660066"/>
                </a:solidFill>
                <a:latin typeface="Calibri" pitchFamily="34" charset="0"/>
                <a:cs typeface="Arial" charset="0"/>
                <a:sym typeface="Wingdings" panose="05000000000000000000" pitchFamily="2" charset="2"/>
              </a:rPr>
              <a:t></a:t>
            </a:r>
            <a:br>
              <a:rPr lang="pl-PL" sz="2800" cap="none" dirty="0">
                <a:solidFill>
                  <a:srgbClr val="660066"/>
                </a:solidFill>
                <a:latin typeface="Calibri" pitchFamily="34" charset="0"/>
                <a:cs typeface="Arial" charset="0"/>
                <a:sym typeface="Wingdings" panose="05000000000000000000" pitchFamily="2" charset="2"/>
              </a:rPr>
            </a:br>
            <a:br>
              <a:rPr lang="pl-PL" sz="2800" cap="none" dirty="0">
                <a:solidFill>
                  <a:srgbClr val="660066"/>
                </a:solidFill>
                <a:latin typeface="Calibri" pitchFamily="34" charset="0"/>
                <a:cs typeface="Arial" charset="0"/>
                <a:sym typeface="Wingdings" panose="05000000000000000000" pitchFamily="2" charset="2"/>
              </a:rPr>
            </a:br>
            <a:r>
              <a:rPr lang="pl-PL" sz="2800" cap="none" dirty="0">
                <a:solidFill>
                  <a:srgbClr val="A975B2"/>
                </a:solidFill>
                <a:latin typeface="Calibri" pitchFamily="34" charset="0"/>
                <a:cs typeface="Arial" charset="0"/>
                <a:sym typeface="Wingdings" panose="05000000000000000000" pitchFamily="2" charset="2"/>
              </a:rPr>
              <a:t>W razie pytań proszę o maila:</a:t>
            </a:r>
            <a:endParaRPr lang="en-GB" sz="2800" cap="none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73995E1-41D5-4A51-BB7D-CA32965A8AE2}"/>
              </a:ext>
            </a:extLst>
          </p:cNvPr>
          <p:cNvSpPr txBox="1"/>
          <p:nvPr/>
        </p:nvSpPr>
        <p:spPr>
          <a:xfrm>
            <a:off x="2519772" y="260484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5061"/>
              </a:solidFill>
              <a:effectLst/>
              <a:uLnTx/>
              <a:uFillTx/>
              <a:latin typeface="Trebuchet MS"/>
              <a:ea typeface="+mn-ea"/>
              <a:cs typeface="+mn-cs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2"/>
              </a:rPr>
              <a:t>beata.skibinska@frse.org.pl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91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FD1364B-B882-1C2C-F5F5-D1F0B1F9736A}"/>
              </a:ext>
            </a:extLst>
          </p:cNvPr>
          <p:cNvSpPr txBox="1"/>
          <p:nvPr/>
        </p:nvSpPr>
        <p:spPr>
          <a:xfrm>
            <a:off x="1691680" y="123478"/>
            <a:ext cx="5832648" cy="43204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562C42F-D057-4FEC-8DCF-CDD3390C12B9}"/>
              </a:ext>
            </a:extLst>
          </p:cNvPr>
          <p:cNvSpPr txBox="1"/>
          <p:nvPr/>
        </p:nvSpPr>
        <p:spPr>
          <a:xfrm>
            <a:off x="179512" y="339502"/>
            <a:ext cx="8424936" cy="33239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7030A0"/>
                </a:solidFill>
              </a:rPr>
              <a:t>Karta ECHE</a:t>
            </a:r>
          </a:p>
          <a:p>
            <a:pPr algn="ctr"/>
            <a:r>
              <a:rPr lang="pl-PL" sz="2400" b="1" dirty="0"/>
              <a:t>Erasmus Charter for </a:t>
            </a:r>
            <a:r>
              <a:rPr lang="pl-PL" sz="2400" b="1" dirty="0" err="1"/>
              <a:t>Higher</a:t>
            </a:r>
            <a:r>
              <a:rPr lang="pl-PL" sz="2400" b="1" dirty="0"/>
              <a:t> </a:t>
            </a:r>
            <a:r>
              <a:rPr lang="pl-PL" sz="2400" b="1" dirty="0" err="1"/>
              <a:t>Education</a:t>
            </a:r>
            <a:endParaRPr lang="pl-PL" sz="2400" b="1" dirty="0"/>
          </a:p>
          <a:p>
            <a:pPr algn="ctr"/>
            <a:r>
              <a:rPr lang="pl-PL" sz="2400" dirty="0">
                <a:solidFill>
                  <a:srgbClr val="784880"/>
                </a:solidFill>
              </a:rPr>
              <a:t>Karta Erasmusa dla szkolnictwa wyższego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pl-PL" sz="2400" dirty="0">
              <a:solidFill>
                <a:srgbClr val="A50021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l-PL" sz="2400" dirty="0">
                <a:solidFill>
                  <a:srgbClr val="A50021"/>
                </a:solidFill>
              </a:rPr>
              <a:t>Kodeks postępowania uczelni w programie Erasmus+ czyli zbiór podstawowych zasad realizacji mobilności oraz projektów międzynarodowych</a:t>
            </a:r>
          </a:p>
        </p:txBody>
      </p:sp>
    </p:spTree>
    <p:extLst>
      <p:ext uri="{BB962C8B-B14F-4D97-AF65-F5344CB8AC3E}">
        <p14:creationId xmlns:p14="http://schemas.microsoft.com/office/powerpoint/2010/main" val="270552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E1D70-769E-D3A3-7513-3D0D9765B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3829ECC-8DAA-29CB-93C8-B899F3A7578B}"/>
              </a:ext>
            </a:extLst>
          </p:cNvPr>
          <p:cNvSpPr txBox="1"/>
          <p:nvPr/>
        </p:nvSpPr>
        <p:spPr>
          <a:xfrm>
            <a:off x="1691680" y="123478"/>
            <a:ext cx="5832648" cy="43204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5" name="Obraz 4" descr="Obraz zawierający tekst, zrzut ekranu, logo, design&#10;&#10;Opis wygenerowany automatycznie">
            <a:extLst>
              <a:ext uri="{FF2B5EF4-FFF2-40B4-BE49-F238E27FC236}">
                <a16:creationId xmlns:a16="http://schemas.microsoft.com/office/drawing/2014/main" id="{FC43ECC0-E272-C4E9-A83D-9FACE2C16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714"/>
            <a:ext cx="9144000" cy="478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8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736244-209A-3718-4BFA-4615693B5C6A}"/>
              </a:ext>
            </a:extLst>
          </p:cNvPr>
          <p:cNvSpPr txBox="1">
            <a:spLocks/>
          </p:cNvSpPr>
          <p:nvPr/>
        </p:nvSpPr>
        <p:spPr>
          <a:xfrm>
            <a:off x="539552" y="915566"/>
            <a:ext cx="7920880" cy="3168352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554596"/>
              </a:buClr>
              <a:buSzPct val="125000"/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5061"/>
                </a:solidFill>
                <a:latin typeface="Calibri" panose="020F0502020204030204" pitchFamily="34" charset="0"/>
              </a:rPr>
              <a:t>Mobilność studentów integralnym elementem programu kształcenia (uznawalność taka, jak w systemie ECTS);</a:t>
            </a:r>
          </a:p>
          <a:p>
            <a:pPr>
              <a:spcAft>
                <a:spcPts val="600"/>
              </a:spcAft>
              <a:buClr>
                <a:srgbClr val="554596"/>
              </a:buClr>
              <a:buSzPct val="125000"/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5061"/>
                </a:solidFill>
                <a:latin typeface="Calibri" panose="020F0502020204030204" pitchFamily="34" charset="0"/>
              </a:rPr>
              <a:t>Mobilność pracowników realizowana zgodnie z uczelnianą strategią umiędzynarodowienia;</a:t>
            </a:r>
          </a:p>
          <a:p>
            <a:pPr>
              <a:spcAft>
                <a:spcPts val="600"/>
              </a:spcAft>
              <a:buClr>
                <a:srgbClr val="554596"/>
              </a:buClr>
              <a:buSzPct val="125000"/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5061"/>
                </a:solidFill>
                <a:latin typeface="Calibri" panose="020F0502020204030204" pitchFamily="34" charset="0"/>
              </a:rPr>
              <a:t>Transparentny opis programu działań do zrealizowania w instytucji zagranicznej;</a:t>
            </a:r>
          </a:p>
          <a:p>
            <a:pPr>
              <a:spcAft>
                <a:spcPts val="600"/>
              </a:spcAft>
              <a:buClr>
                <a:srgbClr val="554596"/>
              </a:buClr>
              <a:buSzPct val="125000"/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5061"/>
                </a:solidFill>
                <a:latin typeface="Calibri" panose="020F0502020204030204" pitchFamily="34" charset="0"/>
              </a:rPr>
              <a:t>Poprawna realizacja projektów jedno- i wielostronnych;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4E5DD96-E455-6231-930A-F14E7E5BFE26}"/>
              </a:ext>
            </a:extLst>
          </p:cNvPr>
          <p:cNvSpPr txBox="1"/>
          <p:nvPr/>
        </p:nvSpPr>
        <p:spPr>
          <a:xfrm>
            <a:off x="1763688" y="115347"/>
            <a:ext cx="6048672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C3378F9-E360-C108-97D5-A5DCD4568BAC}"/>
              </a:ext>
            </a:extLst>
          </p:cNvPr>
          <p:cNvSpPr txBox="1"/>
          <p:nvPr/>
        </p:nvSpPr>
        <p:spPr>
          <a:xfrm>
            <a:off x="305526" y="148392"/>
            <a:ext cx="8532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cap="all" dirty="0">
                <a:solidFill>
                  <a:srgbClr val="516BD7"/>
                </a:solidFill>
                <a:latin typeface="Calibri"/>
              </a:rPr>
              <a:t>Wybrane postanowienia Karty ECHE/ IIA: 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82677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50761"/>
            <a:ext cx="3744416" cy="250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0" y="1918098"/>
            <a:ext cx="5688632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srgbClr val="503B95"/>
                </a:solidFill>
                <a:latin typeface="Calibri"/>
                <a:cs typeface="Arial" charset="0"/>
              </a:rPr>
              <a:t>Kraje trzecie niestowarzyszone z programem podzielone na 12 regionów geograficznych (wykluczenie Białorusi i Rosji):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l-PL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charset="0"/>
              </a:rPr>
              <a:t>Region 1 – Bałkany Zachodnie 	Region 7 – Bliski Wschód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Region 2 – Partnerstwo Wschodnie </a:t>
            </a:r>
            <a: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	</a:t>
            </a:r>
            <a:r>
              <a:rPr lang="pl-PL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charset="0"/>
              </a:rPr>
              <a:t>Region 8 – Pacyfik</a:t>
            </a:r>
            <a:endParaRPr kumimoji="0" lang="pl-PL" sz="1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Region 3 – Partnerstwo Południowe</a:t>
            </a:r>
            <a:r>
              <a:rPr lang="pl-PL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charset="0"/>
              </a:rPr>
              <a:t> 	Region 9 – Afryka Subsaharyjska</a:t>
            </a:r>
            <a:endParaRPr kumimoji="0" lang="pl-PL" sz="1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l-PL" sz="1400" strike="dblStrik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charset="0"/>
              </a:rPr>
              <a:t>Region 4 – Rosja </a:t>
            </a:r>
            <a:r>
              <a:rPr lang="pl-PL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charset="0"/>
              </a:rPr>
              <a:t>		Region 10 – Ameryka Łacińska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Region 5 – Azja 		</a:t>
            </a:r>
            <a:r>
              <a:rPr lang="pl-PL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charset="0"/>
              </a:rPr>
              <a:t>Region 11 – Karaiby</a:t>
            </a:r>
            <a:endParaRPr kumimoji="0" lang="pl-PL" sz="1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l-PL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charset="0"/>
              </a:rPr>
              <a:t>Region 6 – Azja Centralna 	Region 12 – USA i Kanada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lang="pl-PL" sz="1200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pl-PL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746ED0B-BCE9-49CA-DF71-05CB65094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510"/>
            <a:ext cx="6372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503B95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Kraje UE i kraje trzecie stowarzyszone z programem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503B95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Roboto" pitchFamily="2" charset="0"/>
              <a:buChar char="–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państwa członkowskie UE;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Roboto" pitchFamily="2" charset="0"/>
              <a:buChar char="–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Norwegia, Islandia, Liechtenstein; Republika Macedonii Północnej, Serbia, Turcja.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839B46C-110D-DBFF-35F4-922D0294BDBC}"/>
              </a:ext>
            </a:extLst>
          </p:cNvPr>
          <p:cNvSpPr txBox="1"/>
          <p:nvPr/>
        </p:nvSpPr>
        <p:spPr>
          <a:xfrm>
            <a:off x="1547664" y="123478"/>
            <a:ext cx="59766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1984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386016E-4787-8B6C-B8FB-68CAEC109998}"/>
              </a:ext>
            </a:extLst>
          </p:cNvPr>
          <p:cNvSpPr txBox="1"/>
          <p:nvPr/>
        </p:nvSpPr>
        <p:spPr>
          <a:xfrm>
            <a:off x="1619672" y="195486"/>
            <a:ext cx="60486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2160" y="771550"/>
            <a:ext cx="7848872" cy="3528392"/>
          </a:xfrm>
        </p:spPr>
        <p:txBody>
          <a:bodyPr>
            <a:no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1" dirty="0">
                <a:latin typeface="Calibri" panose="020F0502020204030204" pitchFamily="34" charset="0"/>
              </a:rPr>
              <a:t>Mobilność studentów (SM – Student </a:t>
            </a:r>
            <a:r>
              <a:rPr lang="pl-PL" sz="1800" b="1" dirty="0" err="1">
                <a:latin typeface="Calibri" panose="020F0502020204030204" pitchFamily="34" charset="0"/>
              </a:rPr>
              <a:t>Mobility</a:t>
            </a:r>
            <a:r>
              <a:rPr lang="pl-PL" sz="1800" b="1" dirty="0">
                <a:latin typeface="Calibri" panose="020F0502020204030204" pitchFamily="34" charset="0"/>
              </a:rPr>
              <a:t>)</a:t>
            </a:r>
          </a:p>
          <a:p>
            <a:pPr marL="1028681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</a:rPr>
              <a:t>Wyjazdy studentów na studia (Student </a:t>
            </a:r>
            <a:r>
              <a:rPr lang="pl-PL" sz="1800" dirty="0" err="1">
                <a:latin typeface="Calibri" panose="020F0502020204030204" pitchFamily="34" charset="0"/>
              </a:rPr>
              <a:t>mobility</a:t>
            </a:r>
            <a:r>
              <a:rPr lang="pl-PL" sz="1800" dirty="0">
                <a:latin typeface="Calibri" panose="020F0502020204030204" pitchFamily="34" charset="0"/>
              </a:rPr>
              <a:t> for </a:t>
            </a:r>
            <a:r>
              <a:rPr lang="pl-PL" sz="1800" dirty="0" err="1">
                <a:latin typeface="Calibri" panose="020F0502020204030204" pitchFamily="34" charset="0"/>
              </a:rPr>
              <a:t>studies</a:t>
            </a:r>
            <a:r>
              <a:rPr lang="pl-PL" sz="1800" dirty="0">
                <a:latin typeface="Calibri" panose="020F0502020204030204" pitchFamily="34" charset="0"/>
              </a:rPr>
              <a:t> - </a:t>
            </a:r>
            <a:r>
              <a:rPr lang="pl-PL" sz="1800" b="1" dirty="0">
                <a:latin typeface="Calibri" panose="020F0502020204030204" pitchFamily="34" charset="0"/>
              </a:rPr>
              <a:t>SMS</a:t>
            </a:r>
            <a:r>
              <a:rPr lang="pl-PL" sz="1800" dirty="0">
                <a:latin typeface="Calibri" panose="020F0502020204030204" pitchFamily="34" charset="0"/>
              </a:rPr>
              <a:t>)</a:t>
            </a:r>
          </a:p>
          <a:p>
            <a:pPr marL="1028681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</a:rPr>
              <a:t>Wyjazdy studentów/absolwentów na praktykę (Student </a:t>
            </a:r>
            <a:r>
              <a:rPr lang="pl-PL" sz="1800" dirty="0" err="1">
                <a:latin typeface="Calibri" panose="020F0502020204030204" pitchFamily="34" charset="0"/>
              </a:rPr>
              <a:t>mobility</a:t>
            </a:r>
            <a:r>
              <a:rPr lang="pl-PL" sz="1800" dirty="0">
                <a:latin typeface="Calibri" panose="020F0502020204030204" pitchFamily="34" charset="0"/>
              </a:rPr>
              <a:t> for </a:t>
            </a:r>
            <a:r>
              <a:rPr lang="pl-PL" sz="1800" dirty="0" err="1">
                <a:latin typeface="Calibri" panose="020F0502020204030204" pitchFamily="34" charset="0"/>
              </a:rPr>
              <a:t>traineeships</a:t>
            </a:r>
            <a:r>
              <a:rPr lang="pl-PL" sz="1800" dirty="0">
                <a:latin typeface="Calibri" panose="020F0502020204030204" pitchFamily="34" charset="0"/>
              </a:rPr>
              <a:t> - </a:t>
            </a:r>
            <a:r>
              <a:rPr lang="pl-PL" sz="1800" b="1" dirty="0">
                <a:latin typeface="Calibri" panose="020F0502020204030204" pitchFamily="34" charset="0"/>
              </a:rPr>
              <a:t>SMT</a:t>
            </a:r>
            <a:r>
              <a:rPr lang="pl-PL" sz="1800" dirty="0">
                <a:latin typeface="Calibri" panose="020F0502020204030204" pitchFamily="34" charset="0"/>
              </a:rPr>
              <a:t>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1" dirty="0">
                <a:latin typeface="Calibri" panose="020F0502020204030204" pitchFamily="34" charset="0"/>
              </a:rPr>
              <a:t>Mobilność pracowników (ST – Staff </a:t>
            </a:r>
            <a:r>
              <a:rPr lang="pl-PL" sz="1800" b="1" dirty="0" err="1">
                <a:latin typeface="Calibri" panose="020F0502020204030204" pitchFamily="34" charset="0"/>
              </a:rPr>
              <a:t>Mobility</a:t>
            </a:r>
            <a:r>
              <a:rPr lang="pl-PL" sz="1800" b="1" dirty="0">
                <a:latin typeface="Calibri" panose="020F0502020204030204" pitchFamily="34" charset="0"/>
              </a:rPr>
              <a:t>) </a:t>
            </a:r>
          </a:p>
          <a:p>
            <a:pPr marL="1028681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</a:rPr>
              <a:t>nauczycieli akademickich w celu prowadzenia zajęć w uczelni przyjmującej i przyjazdy pracowników z zagranicznych przedsiębiorstw w celu prowadzenia zajęć w uczelni wnioskującej (Staff </a:t>
            </a:r>
            <a:r>
              <a:rPr lang="pl-PL" sz="1800" dirty="0" err="1">
                <a:latin typeface="Calibri" panose="020F0502020204030204" pitchFamily="34" charset="0"/>
              </a:rPr>
              <a:t>mobility</a:t>
            </a:r>
            <a:r>
              <a:rPr lang="pl-PL" sz="1800" dirty="0">
                <a:latin typeface="Calibri" panose="020F0502020204030204" pitchFamily="34" charset="0"/>
              </a:rPr>
              <a:t> for </a:t>
            </a:r>
            <a:r>
              <a:rPr lang="pl-PL" sz="1800" dirty="0" err="1">
                <a:latin typeface="Calibri" panose="020F0502020204030204" pitchFamily="34" charset="0"/>
              </a:rPr>
              <a:t>teaching</a:t>
            </a:r>
            <a:r>
              <a:rPr lang="pl-PL" sz="1800" dirty="0">
                <a:latin typeface="Calibri" panose="020F0502020204030204" pitchFamily="34" charset="0"/>
              </a:rPr>
              <a:t> - </a:t>
            </a:r>
            <a:r>
              <a:rPr lang="pl-PL" sz="1800" b="1" dirty="0">
                <a:latin typeface="Calibri" panose="020F0502020204030204" pitchFamily="34" charset="0"/>
              </a:rPr>
              <a:t>STA</a:t>
            </a:r>
            <a:r>
              <a:rPr lang="pl-PL" sz="1800" dirty="0">
                <a:latin typeface="Calibri" panose="020F0502020204030204" pitchFamily="34" charset="0"/>
              </a:rPr>
              <a:t>)</a:t>
            </a:r>
          </a:p>
          <a:p>
            <a:pPr marL="1028681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</a:rPr>
              <a:t>pracowników w celu udziału w szkoleniach (Staff </a:t>
            </a:r>
            <a:r>
              <a:rPr lang="pl-PL" sz="1800" dirty="0" err="1">
                <a:latin typeface="Calibri" panose="020F0502020204030204" pitchFamily="34" charset="0"/>
              </a:rPr>
              <a:t>mobility</a:t>
            </a:r>
            <a:r>
              <a:rPr lang="pl-PL" sz="1800" dirty="0">
                <a:latin typeface="Calibri" panose="020F0502020204030204" pitchFamily="34" charset="0"/>
              </a:rPr>
              <a:t> for </a:t>
            </a:r>
            <a:r>
              <a:rPr lang="pl-PL" sz="1800" dirty="0" err="1">
                <a:latin typeface="Calibri" panose="020F0502020204030204" pitchFamily="34" charset="0"/>
              </a:rPr>
              <a:t>training</a:t>
            </a:r>
            <a:r>
              <a:rPr lang="pl-PL" sz="1800" dirty="0">
                <a:latin typeface="Calibri" panose="020F0502020204030204" pitchFamily="34" charset="0"/>
              </a:rPr>
              <a:t> - </a:t>
            </a:r>
            <a:r>
              <a:rPr lang="pl-PL" sz="1800" b="1" dirty="0">
                <a:latin typeface="Calibri" panose="020F0502020204030204" pitchFamily="34" charset="0"/>
              </a:rPr>
              <a:t>STT</a:t>
            </a:r>
            <a:r>
              <a:rPr lang="pl-PL" sz="18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5B88B99D-A677-4CD0-9B5D-DEA783D3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35" y="195486"/>
            <a:ext cx="7848872" cy="648072"/>
          </a:xfrm>
        </p:spPr>
        <p:txBody>
          <a:bodyPr/>
          <a:lstStyle/>
          <a:p>
            <a:r>
              <a:rPr lang="pl-PL" sz="2400" dirty="0">
                <a:solidFill>
                  <a:srgbClr val="516BD7"/>
                </a:solidFill>
                <a:latin typeface="Calibri"/>
              </a:rPr>
              <a:t>Możliwe działania (1)</a:t>
            </a:r>
          </a:p>
        </p:txBody>
      </p:sp>
    </p:spTree>
    <p:extLst>
      <p:ext uri="{BB962C8B-B14F-4D97-AF65-F5344CB8AC3E}">
        <p14:creationId xmlns:p14="http://schemas.microsoft.com/office/powerpoint/2010/main" val="3690125903"/>
      </p:ext>
    </p:extLst>
  </p:cSld>
  <p:clrMapOvr>
    <a:masterClrMapping/>
  </p:clrMapOvr>
</p:sld>
</file>

<file path=ppt/theme/theme1.xml><?xml version="1.0" encoding="utf-8"?>
<a:theme xmlns:a="http://schemas.openxmlformats.org/drawingml/2006/main" name="Erasmus+">
  <a:themeElements>
    <a:clrScheme name="Ogolne">
      <a:dk1>
        <a:srgbClr val="005061"/>
      </a:dk1>
      <a:lt1>
        <a:sysClr val="window" lastClr="FFFFFF"/>
      </a:lt1>
      <a:dk2>
        <a:srgbClr val="005061"/>
      </a:dk2>
      <a:lt2>
        <a:srgbClr val="FFFFFF"/>
      </a:lt2>
      <a:accent1>
        <a:srgbClr val="7791CA"/>
      </a:accent1>
      <a:accent2>
        <a:srgbClr val="7791CA"/>
      </a:accent2>
      <a:accent3>
        <a:srgbClr val="7791CA"/>
      </a:accent3>
      <a:accent4>
        <a:srgbClr val="7791CA"/>
      </a:accent4>
      <a:accent5>
        <a:srgbClr val="7791CA"/>
      </a:accent5>
      <a:accent6>
        <a:srgbClr val="7791CA"/>
      </a:accent6>
      <a:hlink>
        <a:srgbClr val="7791CA"/>
      </a:hlink>
      <a:folHlink>
        <a:srgbClr val="7791CA"/>
      </a:folHlink>
    </a:clrScheme>
    <a:fontScheme name="Erasmus+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ZKOLNICTWO WYŻSZE - TREŚĆ">
  <a:themeElements>
    <a:clrScheme name="Niestandardowy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54596"/>
      </a:hlink>
      <a:folHlink>
        <a:srgbClr val="7F7F7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rasmus+">
  <a:themeElements>
    <a:clrScheme name="Ogolne">
      <a:dk1>
        <a:srgbClr val="005061"/>
      </a:dk1>
      <a:lt1>
        <a:sysClr val="window" lastClr="FFFFFF"/>
      </a:lt1>
      <a:dk2>
        <a:srgbClr val="005061"/>
      </a:dk2>
      <a:lt2>
        <a:srgbClr val="FFFFFF"/>
      </a:lt2>
      <a:accent1>
        <a:srgbClr val="7791CA"/>
      </a:accent1>
      <a:accent2>
        <a:srgbClr val="7791CA"/>
      </a:accent2>
      <a:accent3>
        <a:srgbClr val="7791CA"/>
      </a:accent3>
      <a:accent4>
        <a:srgbClr val="7791CA"/>
      </a:accent4>
      <a:accent5>
        <a:srgbClr val="7791CA"/>
      </a:accent5>
      <a:accent6>
        <a:srgbClr val="7791CA"/>
      </a:accent6>
      <a:hlink>
        <a:srgbClr val="7791CA"/>
      </a:hlink>
      <a:folHlink>
        <a:srgbClr val="7791CA"/>
      </a:folHlink>
    </a:clrScheme>
    <a:fontScheme name="Erasmus+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ZKOLNICTWO WYŻSZE - TREŚĆ">
  <a:themeElements>
    <a:clrScheme name="Niestandardowy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54596"/>
      </a:hlink>
      <a:folHlink>
        <a:srgbClr val="7F7F7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ZKOLNICTWO WYŻSZE - TREŚĆ">
  <a:themeElements>
    <a:clrScheme name="Niestandardowy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54596"/>
      </a:hlink>
      <a:folHlink>
        <a:srgbClr val="7F7F7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SZKOLNICTWO WYŻSZE - TREŚĆ">
  <a:themeElements>
    <a:clrScheme name="Niestandardowy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54596"/>
      </a:hlink>
      <a:folHlink>
        <a:srgbClr val="7F7F7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6535</TotalTime>
  <Words>2338</Words>
  <Application>Microsoft Office PowerPoint</Application>
  <PresentationFormat>Pokaz na ekranie (16:9)</PresentationFormat>
  <Paragraphs>288</Paragraphs>
  <Slides>44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6</vt:i4>
      </vt:variant>
      <vt:variant>
        <vt:lpstr>Tytuły slajdów</vt:lpstr>
      </vt:variant>
      <vt:variant>
        <vt:i4>44</vt:i4>
      </vt:variant>
    </vt:vector>
  </HeadingPairs>
  <TitlesOfParts>
    <vt:vector size="56" baseType="lpstr">
      <vt:lpstr>Arial</vt:lpstr>
      <vt:lpstr>Calibri</vt:lpstr>
      <vt:lpstr>Roboto</vt:lpstr>
      <vt:lpstr>Trebuchet MS</vt:lpstr>
      <vt:lpstr>Verdana</vt:lpstr>
      <vt:lpstr>Wingdings</vt:lpstr>
      <vt:lpstr>Erasmus+</vt:lpstr>
      <vt:lpstr>SZKOLNICTWO WYŻSZE - TREŚĆ</vt:lpstr>
      <vt:lpstr>1_Erasmus+</vt:lpstr>
      <vt:lpstr>1_SZKOLNICTWO WYŻSZE - TREŚĆ</vt:lpstr>
      <vt:lpstr>2_SZKOLNICTWO WYŻSZE - TREŚĆ</vt:lpstr>
      <vt:lpstr>3_SZKOLNICTWO WYŻSZE - TREŚĆ</vt:lpstr>
      <vt:lpstr>  Oferta programu Erasmus+ Szkolnictwo wyższe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Możliwe działania (1)</vt:lpstr>
      <vt:lpstr>KA131: Możliwe działania (2)</vt:lpstr>
      <vt:lpstr>pracownicy uczelni – Możliwe działania</vt:lpstr>
      <vt:lpstr>MIESZANE Programy INTENSYWNE (Blended intensive programmes - BIPs)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Priorytety dla szkolnictwa wyższego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Instytucje Zarządzające programem Erasmus+</vt:lpstr>
      <vt:lpstr>Prezentacja programu PowerPoint</vt:lpstr>
      <vt:lpstr>Działania Erasmus Mundus</vt:lpstr>
      <vt:lpstr>Co to są wspólne studia zgodne z założeniami programu Erasmus+? Opis wymagań z Przewodnika po programie </vt:lpstr>
      <vt:lpstr>Co to są wspólne studia zgodne z założeniami programu Erasmus+? Opis wymagań z Przewodnika po programie (2) </vt:lpstr>
      <vt:lpstr>Co to są wspólne studia zgodne z założeniami programu Erasmus+? Opis wymagań z Przewodnika po programie (3) </vt:lpstr>
      <vt:lpstr>Budowanie potencjału w szkolnictwie wyższym</vt:lpstr>
      <vt:lpstr>Budowanie potencjału w szkolnictwie wyższym - rodzaje projektów</vt:lpstr>
      <vt:lpstr>Budowanie potencjału w szkolnictwie wyższym - działania</vt:lpstr>
      <vt:lpstr>Działania jean monnet w szkolnictwie wyższym </vt:lpstr>
      <vt:lpstr>działania</vt:lpstr>
      <vt:lpstr>Działania jean monnet (w szkolnictwie wyższym)</vt:lpstr>
      <vt:lpstr>Inicjatywa „Uniwersytety Europejskie”</vt:lpstr>
      <vt:lpstr> PLANOWANE  Terminy składania wniosków w roku 2025</vt:lpstr>
      <vt:lpstr>Dziękuję za uwagę   W razie pytań proszę o maila: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Renata Decewicz</cp:lastModifiedBy>
  <cp:revision>838</cp:revision>
  <cp:lastPrinted>2021-10-14T07:28:20Z</cp:lastPrinted>
  <dcterms:created xsi:type="dcterms:W3CDTF">2015-12-08T12:55:20Z</dcterms:created>
  <dcterms:modified xsi:type="dcterms:W3CDTF">2024-11-20T13:27:45Z</dcterms:modified>
</cp:coreProperties>
</file>