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 id="2147483708" r:id="rId2"/>
  </p:sldMasterIdLst>
  <p:notesMasterIdLst>
    <p:notesMasterId r:id="rId51"/>
  </p:notesMasterIdLst>
  <p:handoutMasterIdLst>
    <p:handoutMasterId r:id="rId52"/>
  </p:handoutMasterIdLst>
  <p:sldIdLst>
    <p:sldId id="335" r:id="rId3"/>
    <p:sldId id="460" r:id="rId4"/>
    <p:sldId id="288" r:id="rId5"/>
    <p:sldId id="415" r:id="rId6"/>
    <p:sldId id="450" r:id="rId7"/>
    <p:sldId id="373" r:id="rId8"/>
    <p:sldId id="461" r:id="rId9"/>
    <p:sldId id="636" r:id="rId10"/>
    <p:sldId id="667" r:id="rId11"/>
    <p:sldId id="668" r:id="rId12"/>
    <p:sldId id="650" r:id="rId13"/>
    <p:sldId id="666" r:id="rId14"/>
    <p:sldId id="665" r:id="rId15"/>
    <p:sldId id="670" r:id="rId16"/>
    <p:sldId id="654" r:id="rId17"/>
    <p:sldId id="447" r:id="rId18"/>
    <p:sldId id="635" r:id="rId19"/>
    <p:sldId id="366" r:id="rId20"/>
    <p:sldId id="343" r:id="rId21"/>
    <p:sldId id="473" r:id="rId22"/>
    <p:sldId id="673" r:id="rId23"/>
    <p:sldId id="475" r:id="rId24"/>
    <p:sldId id="458" r:id="rId25"/>
    <p:sldId id="476" r:id="rId26"/>
    <p:sldId id="464" r:id="rId27"/>
    <p:sldId id="459" r:id="rId28"/>
    <p:sldId id="371" r:id="rId29"/>
    <p:sldId id="678" r:id="rId30"/>
    <p:sldId id="676" r:id="rId31"/>
    <p:sldId id="477" r:id="rId32"/>
    <p:sldId id="454" r:id="rId33"/>
    <p:sldId id="346" r:id="rId34"/>
    <p:sldId id="345" r:id="rId35"/>
    <p:sldId id="448" r:id="rId36"/>
    <p:sldId id="348" r:id="rId37"/>
    <p:sldId id="474" r:id="rId38"/>
    <p:sldId id="347" r:id="rId39"/>
    <p:sldId id="355" r:id="rId40"/>
    <p:sldId id="351" r:id="rId41"/>
    <p:sldId id="671" r:id="rId42"/>
    <p:sldId id="369" r:id="rId43"/>
    <p:sldId id="661" r:id="rId44"/>
    <p:sldId id="370" r:id="rId45"/>
    <p:sldId id="349" r:id="rId46"/>
    <p:sldId id="677" r:id="rId47"/>
    <p:sldId id="663" r:id="rId48"/>
    <p:sldId id="674" r:id="rId49"/>
    <p:sldId id="286" r:id="rId50"/>
  </p:sldIdLst>
  <p:sldSz cx="9144000" cy="5143500" type="screen16x9"/>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ECF01DFF-AF6D-4602-9DB1-306C5C8860AB}">
          <p14:sldIdLst>
            <p14:sldId id="335"/>
            <p14:sldId id="460"/>
            <p14:sldId id="288"/>
            <p14:sldId id="415"/>
            <p14:sldId id="450"/>
            <p14:sldId id="373"/>
            <p14:sldId id="461"/>
            <p14:sldId id="636"/>
            <p14:sldId id="667"/>
            <p14:sldId id="668"/>
            <p14:sldId id="650"/>
            <p14:sldId id="666"/>
            <p14:sldId id="665"/>
            <p14:sldId id="670"/>
            <p14:sldId id="654"/>
            <p14:sldId id="447"/>
            <p14:sldId id="635"/>
            <p14:sldId id="366"/>
            <p14:sldId id="343"/>
            <p14:sldId id="473"/>
            <p14:sldId id="673"/>
            <p14:sldId id="475"/>
            <p14:sldId id="458"/>
            <p14:sldId id="476"/>
            <p14:sldId id="464"/>
            <p14:sldId id="459"/>
            <p14:sldId id="371"/>
            <p14:sldId id="678"/>
            <p14:sldId id="676"/>
            <p14:sldId id="477"/>
            <p14:sldId id="454"/>
            <p14:sldId id="346"/>
            <p14:sldId id="345"/>
            <p14:sldId id="448"/>
            <p14:sldId id="348"/>
            <p14:sldId id="474"/>
            <p14:sldId id="347"/>
            <p14:sldId id="355"/>
            <p14:sldId id="351"/>
            <p14:sldId id="671"/>
            <p14:sldId id="369"/>
            <p14:sldId id="661"/>
            <p14:sldId id="370"/>
            <p14:sldId id="349"/>
            <p14:sldId id="677"/>
            <p14:sldId id="663"/>
            <p14:sldId id="674"/>
            <p14:sldId id="286"/>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F7ED"/>
    <a:srgbClr val="DEEBD8"/>
    <a:srgbClr val="E8FFD6"/>
    <a:srgbClr val="8AC19D"/>
    <a:srgbClr val="699F38"/>
    <a:srgbClr val="005061"/>
    <a:srgbClr val="FEBF48"/>
    <a:srgbClr val="24C4F0"/>
    <a:srgbClr val="A975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8165E8-BDFA-8467-4170-275748C7C8A5}" v="3636" dt="2026-08-26T13:41:02.198"/>
    <p1510:client id="{68CFA904-3FBE-4535-ACD7-2C5605A348F4}" v="1593" dt="2026-08-27T10:01:37.274"/>
    <p1510:client id="{D15DF0A5-B8A5-3B47-1689-0866CAD5A66D}" v="110" dt="2026-08-27T10:02:32.616"/>
  </p1510:revLst>
</p1510:revInfo>
</file>

<file path=ppt/tableStyles.xml><?xml version="1.0" encoding="utf-8"?>
<a:tblStyleLst xmlns:a="http://schemas.openxmlformats.org/drawingml/2006/main" def="{BC89EF96-8CEA-46FF-86C4-4CE0E7609802}">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 pośredni 2 — Ak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 pośredni 2 — Ak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Styl jasny 3 — Ak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20"/>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microsoft.com/office/2015/10/relationships/revisionInfo" Target="revisionInfo.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0_3#1">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25">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0NoLn">
    <dgm:fillClrLst meth="repeat">
      <a:schemeClr val="accent6"/>
    </dgm:fillClrLst>
    <dgm:linClrLst meth="repeat">
      <a:schemeClr val="lt1">
        <a:alpha val="0"/>
      </a:schemeClr>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node1NoLn">
    <dgm:fillClrLst meth="repeat">
      <a:schemeClr val="accent6"/>
    </dgm:fillClrLst>
    <dgm:linClrLst meth="repeat">
      <a:schemeClr val="lt1">
        <a:alpha val="0"/>
      </a:schemeClr>
    </dgm:linClrLst>
    <dgm:effectClrLst/>
    <dgm:txLinClrLst/>
    <dgm:txFillClrLst/>
    <dgm:txEffectClrLst/>
  </dgm:styleLbl>
  <dgm:styleLbl name="ltNode1NoLn">
    <dgm:fillClrLst meth="repeat">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2NoLn">
    <dgm:fillClrLst meth="repeat">
      <a:schemeClr val="accent6"/>
    </dgm:fillClrLst>
    <dgm:linClrLst meth="repeat">
      <a:schemeClr val="lt1">
        <a:alpha val="0"/>
      </a:schemeClr>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3NoLn">
    <dgm:fillClrLst meth="repeat">
      <a:schemeClr val="accent6"/>
    </dgm:fillClrLst>
    <dgm:linClrLst meth="repeat">
      <a:schemeClr val="lt1">
        <a:alpha val="0"/>
      </a:schemeClr>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node4NoLn">
    <dgm:fillClrLst meth="repeat">
      <a:schemeClr val="accent6"/>
    </dgm:fillClrLst>
    <dgm:linClrLst meth="repeat">
      <a:schemeClr val="lt1">
        <a:alpha val="0"/>
      </a:schemeClr>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076A19A-78A4-49B5-ADD4-20057039C24B}" type="doc">
      <dgm:prSet loTypeId="urn:microsoft.com/office/officeart/2005/8/layout/bProcess3" loCatId="process" qsTypeId="urn:microsoft.com/office/officeart/2005/8/quickstyle/simple1#1" qsCatId="simple" csTypeId="urn:microsoft.com/office/officeart/2005/8/colors/accent0_3#1" csCatId="mainScheme" phldr="1"/>
      <dgm:spPr/>
      <dgm:t>
        <a:bodyPr/>
        <a:lstStyle/>
        <a:p>
          <a:endParaRPr lang="pl-PL"/>
        </a:p>
      </dgm:t>
    </dgm:pt>
    <dgm:pt modelId="{646D7654-071E-4F28-94E9-6B0FBE872320}">
      <dgm:prSet/>
      <dgm:spPr>
        <a:solidFill>
          <a:srgbClr val="0D9CC3"/>
        </a:solidFill>
      </dgm:spPr>
      <dgm:t>
        <a:bodyPr/>
        <a:lstStyle/>
        <a:p>
          <a:pPr rtl="0"/>
          <a:r>
            <a:rPr lang="pl-PL"/>
            <a:t>Złożenie raportu </a:t>
          </a:r>
          <a:br>
            <a:rPr lang="pl-PL"/>
          </a:br>
          <a:r>
            <a:rPr lang="pl-PL"/>
            <a:t>w systemie BM</a:t>
          </a:r>
        </a:p>
      </dgm:t>
    </dgm:pt>
    <dgm:pt modelId="{B36C7319-A3BD-4181-84C7-F2E4B6186C8C}" type="parTrans" cxnId="{48592CC9-5E90-4789-BE5B-B9EA2BA017F4}">
      <dgm:prSet/>
      <dgm:spPr/>
      <dgm:t>
        <a:bodyPr/>
        <a:lstStyle/>
        <a:p>
          <a:endParaRPr lang="pl-PL"/>
        </a:p>
      </dgm:t>
    </dgm:pt>
    <dgm:pt modelId="{A17690E2-DB31-4E95-BB4E-D5E9D665E51C}" type="sibTrans" cxnId="{48592CC9-5E90-4789-BE5B-B9EA2BA017F4}">
      <dgm:prSet/>
      <dgm:spPr>
        <a:ln w="38100">
          <a:solidFill>
            <a:srgbClr val="92A4FC"/>
          </a:solidFill>
        </a:ln>
      </dgm:spPr>
      <dgm:t>
        <a:bodyPr/>
        <a:lstStyle/>
        <a:p>
          <a:endParaRPr lang="pl-PL"/>
        </a:p>
      </dgm:t>
    </dgm:pt>
    <dgm:pt modelId="{92CA39BF-03E0-4DAF-9E10-1D3054349EAD}">
      <dgm:prSet/>
      <dgm:spPr>
        <a:solidFill>
          <a:srgbClr val="C00000">
            <a:alpha val="76000"/>
          </a:srgbClr>
        </a:solidFill>
      </dgm:spPr>
      <dgm:t>
        <a:bodyPr/>
        <a:lstStyle/>
        <a:p>
          <a:endParaRPr lang="pl-PL"/>
        </a:p>
        <a:p>
          <a:r>
            <a:rPr lang="pl-PL"/>
            <a:t>Ocena jakościowa </a:t>
          </a:r>
        </a:p>
        <a:p>
          <a:endParaRPr lang="pl-PL"/>
        </a:p>
      </dgm:t>
    </dgm:pt>
    <dgm:pt modelId="{66AF8811-4055-47A2-B82F-31DC4DABAAA9}" type="parTrans" cxnId="{6096BC18-5D94-4B63-926B-81CA0C1B2A02}">
      <dgm:prSet/>
      <dgm:spPr/>
      <dgm:t>
        <a:bodyPr/>
        <a:lstStyle/>
        <a:p>
          <a:endParaRPr lang="pl-PL"/>
        </a:p>
      </dgm:t>
    </dgm:pt>
    <dgm:pt modelId="{694A5046-C868-404B-9E05-658AB544D00A}" type="sibTrans" cxnId="{6096BC18-5D94-4B63-926B-81CA0C1B2A02}">
      <dgm:prSet/>
      <dgm:spPr>
        <a:ln w="38100">
          <a:solidFill>
            <a:srgbClr val="92A4FC"/>
          </a:solidFill>
        </a:ln>
      </dgm:spPr>
      <dgm:t>
        <a:bodyPr/>
        <a:lstStyle/>
        <a:p>
          <a:endParaRPr lang="pl-PL"/>
        </a:p>
      </dgm:t>
    </dgm:pt>
    <dgm:pt modelId="{DD462A13-19DE-4667-8027-655579ED8779}">
      <dgm:prSet/>
      <dgm:spPr>
        <a:solidFill>
          <a:srgbClr val="0070C0"/>
        </a:solidFill>
      </dgm:spPr>
      <dgm:t>
        <a:bodyPr/>
        <a:lstStyle/>
        <a:p>
          <a:r>
            <a:rPr lang="pl-PL"/>
            <a:t>Ocena formalna</a:t>
          </a:r>
        </a:p>
      </dgm:t>
    </dgm:pt>
    <dgm:pt modelId="{AD7F96A7-C625-4462-9545-55ABAF89E173}" type="parTrans" cxnId="{02067D7C-6A62-4BB1-8408-E6A37509579B}">
      <dgm:prSet/>
      <dgm:spPr/>
      <dgm:t>
        <a:bodyPr/>
        <a:lstStyle/>
        <a:p>
          <a:endParaRPr lang="pl-PL"/>
        </a:p>
      </dgm:t>
    </dgm:pt>
    <dgm:pt modelId="{20C90687-B708-403B-B52E-18EF1BE78438}" type="sibTrans" cxnId="{02067D7C-6A62-4BB1-8408-E6A37509579B}">
      <dgm:prSet/>
      <dgm:spPr>
        <a:ln w="38100">
          <a:solidFill>
            <a:srgbClr val="92A4FC"/>
          </a:solidFill>
        </a:ln>
      </dgm:spPr>
      <dgm:t>
        <a:bodyPr/>
        <a:lstStyle/>
        <a:p>
          <a:endParaRPr lang="pl-PL"/>
        </a:p>
      </dgm:t>
    </dgm:pt>
    <dgm:pt modelId="{2AC0595B-8B50-454E-AE32-B220E4BD65F7}">
      <dgm:prSet/>
      <dgm:spPr>
        <a:solidFill>
          <a:srgbClr val="3B8960"/>
        </a:solidFill>
      </dgm:spPr>
      <dgm:t>
        <a:bodyPr/>
        <a:lstStyle/>
        <a:p>
          <a:r>
            <a:rPr lang="pl-PL"/>
            <a:t>Informacja zwrotna dot. rozliczenia projektu</a:t>
          </a:r>
        </a:p>
      </dgm:t>
    </dgm:pt>
    <dgm:pt modelId="{C9B2BB87-ED4C-4489-99A7-A0EBE5C4FC4D}" type="parTrans" cxnId="{8994F688-7EB7-4FFD-9D5F-44EFD2B0D211}">
      <dgm:prSet/>
      <dgm:spPr/>
      <dgm:t>
        <a:bodyPr/>
        <a:lstStyle/>
        <a:p>
          <a:endParaRPr lang="pl-PL"/>
        </a:p>
      </dgm:t>
    </dgm:pt>
    <dgm:pt modelId="{9D85E041-EF6C-4D57-83C3-6917FD9D510A}" type="sibTrans" cxnId="{8994F688-7EB7-4FFD-9D5F-44EFD2B0D211}">
      <dgm:prSet/>
      <dgm:spPr/>
      <dgm:t>
        <a:bodyPr/>
        <a:lstStyle/>
        <a:p>
          <a:endParaRPr lang="pl-PL"/>
        </a:p>
      </dgm:t>
    </dgm:pt>
    <dgm:pt modelId="{E71689C1-7227-4957-8C30-F5A9B2D2C578}">
      <dgm:prSet/>
      <dgm:spPr>
        <a:solidFill>
          <a:srgbClr val="3B8960"/>
        </a:solidFill>
      </dgm:spPr>
      <dgm:t>
        <a:bodyPr/>
        <a:lstStyle/>
        <a:p>
          <a:r>
            <a:rPr lang="pl-PL"/>
            <a:t>Płatność końcowa</a:t>
          </a:r>
        </a:p>
      </dgm:t>
    </dgm:pt>
    <dgm:pt modelId="{F5433F14-DD1E-4843-8CA0-FA954BDFF95D}" type="parTrans" cxnId="{8B54F61C-E7A8-4B87-88ED-9CDA717CE38A}">
      <dgm:prSet/>
      <dgm:spPr/>
      <dgm:t>
        <a:bodyPr/>
        <a:lstStyle/>
        <a:p>
          <a:endParaRPr lang="pl-PL"/>
        </a:p>
      </dgm:t>
    </dgm:pt>
    <dgm:pt modelId="{6C9CA2B4-7DF5-44F5-8285-ABDEC3771B8A}" type="sibTrans" cxnId="{8B54F61C-E7A8-4B87-88ED-9CDA717CE38A}">
      <dgm:prSet/>
      <dgm:spPr/>
      <dgm:t>
        <a:bodyPr/>
        <a:lstStyle/>
        <a:p>
          <a:endParaRPr lang="pl-PL"/>
        </a:p>
      </dgm:t>
    </dgm:pt>
    <dgm:pt modelId="{D488FC5B-D735-466D-B4DF-AEB30ED88FF7}">
      <dgm:prSet/>
      <dgm:spPr/>
      <dgm:t>
        <a:bodyPr/>
        <a:lstStyle/>
        <a:p>
          <a:r>
            <a:rPr lang="pl-PL"/>
            <a:t>Analiza finansowa</a:t>
          </a:r>
        </a:p>
        <a:p>
          <a:r>
            <a:rPr lang="pl-PL"/>
            <a:t>(podstawowa, audyty) </a:t>
          </a:r>
        </a:p>
      </dgm:t>
    </dgm:pt>
    <dgm:pt modelId="{E4DF0D21-5A69-4B66-ACE9-1AF100529A49}" type="parTrans" cxnId="{2FE16813-4F26-4C16-AA7F-C81C0598C291}">
      <dgm:prSet/>
      <dgm:spPr/>
      <dgm:t>
        <a:bodyPr/>
        <a:lstStyle/>
        <a:p>
          <a:endParaRPr lang="pl-PL"/>
        </a:p>
      </dgm:t>
    </dgm:pt>
    <dgm:pt modelId="{6C093A20-E876-49BD-9DB3-C593A4B14100}" type="sibTrans" cxnId="{2FE16813-4F26-4C16-AA7F-C81C0598C291}">
      <dgm:prSet/>
      <dgm:spPr>
        <a:ln w="38100">
          <a:solidFill>
            <a:srgbClr val="92A4FC"/>
          </a:solidFill>
        </a:ln>
      </dgm:spPr>
      <dgm:t>
        <a:bodyPr/>
        <a:lstStyle/>
        <a:p>
          <a:endParaRPr lang="pl-PL"/>
        </a:p>
      </dgm:t>
    </dgm:pt>
    <dgm:pt modelId="{ED9E47E2-4559-4142-B60C-EFEB5952DDCC}" type="pres">
      <dgm:prSet presAssocID="{2076A19A-78A4-49B5-ADD4-20057039C24B}" presName="Name0" presStyleCnt="0">
        <dgm:presLayoutVars>
          <dgm:dir/>
          <dgm:resizeHandles val="exact"/>
        </dgm:presLayoutVars>
      </dgm:prSet>
      <dgm:spPr/>
    </dgm:pt>
    <dgm:pt modelId="{0E631D30-395F-4753-B2DC-A080B7FEE752}" type="pres">
      <dgm:prSet presAssocID="{646D7654-071E-4F28-94E9-6B0FBE872320}" presName="node" presStyleLbl="node1" presStyleIdx="0" presStyleCnt="6" custLinFactNeighborX="-17098" custLinFactNeighborY="-17140">
        <dgm:presLayoutVars>
          <dgm:bulletEnabled val="1"/>
        </dgm:presLayoutVars>
      </dgm:prSet>
      <dgm:spPr>
        <a:prstGeom prst="roundRect">
          <a:avLst/>
        </a:prstGeom>
      </dgm:spPr>
    </dgm:pt>
    <dgm:pt modelId="{DAF3C3B9-3227-4EB4-A6CC-A9BE796C6BB9}" type="pres">
      <dgm:prSet presAssocID="{A17690E2-DB31-4E95-BB4E-D5E9D665E51C}" presName="sibTrans" presStyleLbl="sibTrans1D1" presStyleIdx="0" presStyleCnt="5"/>
      <dgm:spPr/>
    </dgm:pt>
    <dgm:pt modelId="{9435C616-4F51-4119-B578-3D4726A3B755}" type="pres">
      <dgm:prSet presAssocID="{A17690E2-DB31-4E95-BB4E-D5E9D665E51C}" presName="connectorText" presStyleLbl="sibTrans1D1" presStyleIdx="0" presStyleCnt="5"/>
      <dgm:spPr/>
    </dgm:pt>
    <dgm:pt modelId="{D0375D53-A2F9-4A66-9B49-5269B718750C}" type="pres">
      <dgm:prSet presAssocID="{DD462A13-19DE-4667-8027-655579ED8779}" presName="node" presStyleLbl="node1" presStyleIdx="1" presStyleCnt="6" custLinFactNeighborX="715" custLinFactNeighborY="-16275">
        <dgm:presLayoutVars>
          <dgm:bulletEnabled val="1"/>
        </dgm:presLayoutVars>
      </dgm:prSet>
      <dgm:spPr>
        <a:prstGeom prst="roundRect">
          <a:avLst/>
        </a:prstGeom>
      </dgm:spPr>
    </dgm:pt>
    <dgm:pt modelId="{1EDB905B-85C6-490F-9490-752A61C6A0BE}" type="pres">
      <dgm:prSet presAssocID="{20C90687-B708-403B-B52E-18EF1BE78438}" presName="sibTrans" presStyleLbl="sibTrans1D1" presStyleIdx="1" presStyleCnt="5"/>
      <dgm:spPr/>
    </dgm:pt>
    <dgm:pt modelId="{EB5CFF20-E88D-406F-BB82-D9E2D840FEE1}" type="pres">
      <dgm:prSet presAssocID="{20C90687-B708-403B-B52E-18EF1BE78438}" presName="connectorText" presStyleLbl="sibTrans1D1" presStyleIdx="1" presStyleCnt="5"/>
      <dgm:spPr/>
    </dgm:pt>
    <dgm:pt modelId="{3950D275-AF9B-4B87-AC63-EB58F151A229}" type="pres">
      <dgm:prSet presAssocID="{92CA39BF-03E0-4DAF-9E10-1D3054349EAD}" presName="node" presStyleLbl="node1" presStyleIdx="2" presStyleCnt="6" custLinFactNeighborX="715" custLinFactNeighborY="-16275">
        <dgm:presLayoutVars>
          <dgm:bulletEnabled val="1"/>
        </dgm:presLayoutVars>
      </dgm:prSet>
      <dgm:spPr>
        <a:prstGeom prst="roundRect">
          <a:avLst/>
        </a:prstGeom>
      </dgm:spPr>
    </dgm:pt>
    <dgm:pt modelId="{0ECBAC7A-C00B-497E-B629-B89B4E18B184}" type="pres">
      <dgm:prSet presAssocID="{694A5046-C868-404B-9E05-658AB544D00A}" presName="sibTrans" presStyleLbl="sibTrans1D1" presStyleIdx="2" presStyleCnt="5"/>
      <dgm:spPr/>
    </dgm:pt>
    <dgm:pt modelId="{79EEA50C-E1D3-47FF-9718-241522E8628D}" type="pres">
      <dgm:prSet presAssocID="{694A5046-C868-404B-9E05-658AB544D00A}" presName="connectorText" presStyleLbl="sibTrans1D1" presStyleIdx="2" presStyleCnt="5"/>
      <dgm:spPr/>
    </dgm:pt>
    <dgm:pt modelId="{32F33217-57C0-47FB-8E16-4FEB6C9B52B2}" type="pres">
      <dgm:prSet presAssocID="{D488FC5B-D735-466D-B4DF-AEB30ED88FF7}" presName="node" presStyleLbl="node1" presStyleIdx="3" presStyleCnt="6" custLinFactNeighborX="15602" custLinFactNeighborY="-16275">
        <dgm:presLayoutVars>
          <dgm:bulletEnabled val="1"/>
        </dgm:presLayoutVars>
      </dgm:prSet>
      <dgm:spPr>
        <a:prstGeom prst="roundRect">
          <a:avLst/>
        </a:prstGeom>
      </dgm:spPr>
    </dgm:pt>
    <dgm:pt modelId="{59A1A52A-832E-4DE2-8F7A-DFBC5A22D066}" type="pres">
      <dgm:prSet presAssocID="{6C093A20-E876-49BD-9DB3-C593A4B14100}" presName="sibTrans" presStyleLbl="sibTrans1D1" presStyleIdx="3" presStyleCnt="5"/>
      <dgm:spPr/>
    </dgm:pt>
    <dgm:pt modelId="{62F6951B-F1DF-490C-A961-99649B6CC607}" type="pres">
      <dgm:prSet presAssocID="{6C093A20-E876-49BD-9DB3-C593A4B14100}" presName="connectorText" presStyleLbl="sibTrans1D1" presStyleIdx="3" presStyleCnt="5"/>
      <dgm:spPr/>
    </dgm:pt>
    <dgm:pt modelId="{8AFC67A5-7D51-4488-A9FC-7D8763A04C85}" type="pres">
      <dgm:prSet presAssocID="{E71689C1-7227-4957-8C30-F5A9B2D2C578}" presName="node" presStyleLbl="node1" presStyleIdx="4" presStyleCnt="6" custScaleX="87114" custScaleY="57189" custLinFactNeighborX="44389" custLinFactNeighborY="-40141">
        <dgm:presLayoutVars>
          <dgm:bulletEnabled val="1"/>
        </dgm:presLayoutVars>
      </dgm:prSet>
      <dgm:spPr>
        <a:prstGeom prst="roundRect">
          <a:avLst/>
        </a:prstGeom>
      </dgm:spPr>
    </dgm:pt>
    <dgm:pt modelId="{06015C5B-0A07-4F1C-AE09-72D3D7C49772}" type="pres">
      <dgm:prSet presAssocID="{6C9CA2B4-7DF5-44F5-8285-ABDEC3771B8A}" presName="sibTrans" presStyleLbl="sibTrans1D1" presStyleIdx="4" presStyleCnt="5"/>
      <dgm:spPr/>
    </dgm:pt>
    <dgm:pt modelId="{733BCF99-F5CB-4647-963C-318A0C88C88F}" type="pres">
      <dgm:prSet presAssocID="{6C9CA2B4-7DF5-44F5-8285-ABDEC3771B8A}" presName="connectorText" presStyleLbl="sibTrans1D1" presStyleIdx="4" presStyleCnt="5"/>
      <dgm:spPr/>
    </dgm:pt>
    <dgm:pt modelId="{7438D6AD-C14B-4DC5-BC98-F138A59F65FC}" type="pres">
      <dgm:prSet presAssocID="{2AC0595B-8B50-454E-AE32-B220E4BD65F7}" presName="node" presStyleLbl="node1" presStyleIdx="5" presStyleCnt="6" custScaleX="92824" custScaleY="81380" custLinFactNeighborX="-65725" custLinFactNeighborY="31188">
        <dgm:presLayoutVars>
          <dgm:bulletEnabled val="1"/>
        </dgm:presLayoutVars>
      </dgm:prSet>
      <dgm:spPr>
        <a:prstGeom prst="roundRect">
          <a:avLst/>
        </a:prstGeom>
      </dgm:spPr>
    </dgm:pt>
  </dgm:ptLst>
  <dgm:cxnLst>
    <dgm:cxn modelId="{2FE16813-4F26-4C16-AA7F-C81C0598C291}" srcId="{2076A19A-78A4-49B5-ADD4-20057039C24B}" destId="{D488FC5B-D735-466D-B4DF-AEB30ED88FF7}" srcOrd="3" destOrd="0" parTransId="{E4DF0D21-5A69-4B66-ACE9-1AF100529A49}" sibTransId="{6C093A20-E876-49BD-9DB3-C593A4B14100}"/>
    <dgm:cxn modelId="{6096BC18-5D94-4B63-926B-81CA0C1B2A02}" srcId="{2076A19A-78A4-49B5-ADD4-20057039C24B}" destId="{92CA39BF-03E0-4DAF-9E10-1D3054349EAD}" srcOrd="2" destOrd="0" parTransId="{66AF8811-4055-47A2-B82F-31DC4DABAAA9}" sibTransId="{694A5046-C868-404B-9E05-658AB544D00A}"/>
    <dgm:cxn modelId="{F0A74619-150E-4A47-81F5-D629C16B276B}" type="presOf" srcId="{694A5046-C868-404B-9E05-658AB544D00A}" destId="{79EEA50C-E1D3-47FF-9718-241522E8628D}" srcOrd="1" destOrd="0" presId="urn:microsoft.com/office/officeart/2005/8/layout/bProcess3"/>
    <dgm:cxn modelId="{A903661B-009D-43DD-B291-70BEE5FCFB64}" type="presOf" srcId="{646D7654-071E-4F28-94E9-6B0FBE872320}" destId="{0E631D30-395F-4753-B2DC-A080B7FEE752}" srcOrd="0" destOrd="0" presId="urn:microsoft.com/office/officeart/2005/8/layout/bProcess3"/>
    <dgm:cxn modelId="{8B54F61C-E7A8-4B87-88ED-9CDA717CE38A}" srcId="{2076A19A-78A4-49B5-ADD4-20057039C24B}" destId="{E71689C1-7227-4957-8C30-F5A9B2D2C578}" srcOrd="4" destOrd="0" parTransId="{F5433F14-DD1E-4843-8CA0-FA954BDFF95D}" sibTransId="{6C9CA2B4-7DF5-44F5-8285-ABDEC3771B8A}"/>
    <dgm:cxn modelId="{15D5EF1D-6DA4-47E9-8137-13B4A6731FC8}" type="presOf" srcId="{2AC0595B-8B50-454E-AE32-B220E4BD65F7}" destId="{7438D6AD-C14B-4DC5-BC98-F138A59F65FC}" srcOrd="0" destOrd="0" presId="urn:microsoft.com/office/officeart/2005/8/layout/bProcess3"/>
    <dgm:cxn modelId="{FCC2A12B-16DB-4B6D-823F-E3CDFC9B7E6A}" type="presOf" srcId="{6C9CA2B4-7DF5-44F5-8285-ABDEC3771B8A}" destId="{06015C5B-0A07-4F1C-AE09-72D3D7C49772}" srcOrd="0" destOrd="0" presId="urn:microsoft.com/office/officeart/2005/8/layout/bProcess3"/>
    <dgm:cxn modelId="{0292F23D-A39A-476D-B1F8-C814D70F2507}" type="presOf" srcId="{20C90687-B708-403B-B52E-18EF1BE78438}" destId="{EB5CFF20-E88D-406F-BB82-D9E2D840FEE1}" srcOrd="1" destOrd="0" presId="urn:microsoft.com/office/officeart/2005/8/layout/bProcess3"/>
    <dgm:cxn modelId="{17C5E547-F2DB-474C-BB66-59186AA17C96}" type="presOf" srcId="{E71689C1-7227-4957-8C30-F5A9B2D2C578}" destId="{8AFC67A5-7D51-4488-A9FC-7D8763A04C85}" srcOrd="0" destOrd="0" presId="urn:microsoft.com/office/officeart/2005/8/layout/bProcess3"/>
    <dgm:cxn modelId="{6285DD4F-85E6-425B-9AF8-169FE9E872C0}" type="presOf" srcId="{6C093A20-E876-49BD-9DB3-C593A4B14100}" destId="{59A1A52A-832E-4DE2-8F7A-DFBC5A22D066}" srcOrd="0" destOrd="0" presId="urn:microsoft.com/office/officeart/2005/8/layout/bProcess3"/>
    <dgm:cxn modelId="{679DE770-878A-4DA2-8CC9-674E24E0AF6B}" type="presOf" srcId="{A17690E2-DB31-4E95-BB4E-D5E9D665E51C}" destId="{9435C616-4F51-4119-B578-3D4726A3B755}" srcOrd="1" destOrd="0" presId="urn:microsoft.com/office/officeart/2005/8/layout/bProcess3"/>
    <dgm:cxn modelId="{A9E55F73-E253-40A9-9796-2C3E9B85E8D5}" type="presOf" srcId="{6C9CA2B4-7DF5-44F5-8285-ABDEC3771B8A}" destId="{733BCF99-F5CB-4647-963C-318A0C88C88F}" srcOrd="1" destOrd="0" presId="urn:microsoft.com/office/officeart/2005/8/layout/bProcess3"/>
    <dgm:cxn modelId="{02067D7C-6A62-4BB1-8408-E6A37509579B}" srcId="{2076A19A-78A4-49B5-ADD4-20057039C24B}" destId="{DD462A13-19DE-4667-8027-655579ED8779}" srcOrd="1" destOrd="0" parTransId="{AD7F96A7-C625-4462-9545-55ABAF89E173}" sibTransId="{20C90687-B708-403B-B52E-18EF1BE78438}"/>
    <dgm:cxn modelId="{8994F688-7EB7-4FFD-9D5F-44EFD2B0D211}" srcId="{2076A19A-78A4-49B5-ADD4-20057039C24B}" destId="{2AC0595B-8B50-454E-AE32-B220E4BD65F7}" srcOrd="5" destOrd="0" parTransId="{C9B2BB87-ED4C-4489-99A7-A0EBE5C4FC4D}" sibTransId="{9D85E041-EF6C-4D57-83C3-6917FD9D510A}"/>
    <dgm:cxn modelId="{B82C2A9F-2F09-4EEC-A8C4-F433AD326DFC}" type="presOf" srcId="{A17690E2-DB31-4E95-BB4E-D5E9D665E51C}" destId="{DAF3C3B9-3227-4EB4-A6CC-A9BE796C6BB9}" srcOrd="0" destOrd="0" presId="urn:microsoft.com/office/officeart/2005/8/layout/bProcess3"/>
    <dgm:cxn modelId="{421EFBA1-A289-4238-939E-C83BF5A3552B}" type="presOf" srcId="{DD462A13-19DE-4667-8027-655579ED8779}" destId="{D0375D53-A2F9-4A66-9B49-5269B718750C}" srcOrd="0" destOrd="0" presId="urn:microsoft.com/office/officeart/2005/8/layout/bProcess3"/>
    <dgm:cxn modelId="{258791A7-BC65-4759-878C-A263745D2132}" type="presOf" srcId="{92CA39BF-03E0-4DAF-9E10-1D3054349EAD}" destId="{3950D275-AF9B-4B87-AC63-EB58F151A229}" srcOrd="0" destOrd="0" presId="urn:microsoft.com/office/officeart/2005/8/layout/bProcess3"/>
    <dgm:cxn modelId="{EBA291B5-2053-4E4F-9D5D-1A0371E14874}" type="presOf" srcId="{20C90687-B708-403B-B52E-18EF1BE78438}" destId="{1EDB905B-85C6-490F-9490-752A61C6A0BE}" srcOrd="0" destOrd="0" presId="urn:microsoft.com/office/officeart/2005/8/layout/bProcess3"/>
    <dgm:cxn modelId="{F95860C7-49C7-4130-BB53-69716CFD6CFA}" type="presOf" srcId="{694A5046-C868-404B-9E05-658AB544D00A}" destId="{0ECBAC7A-C00B-497E-B629-B89B4E18B184}" srcOrd="0" destOrd="0" presId="urn:microsoft.com/office/officeart/2005/8/layout/bProcess3"/>
    <dgm:cxn modelId="{48592CC9-5E90-4789-BE5B-B9EA2BA017F4}" srcId="{2076A19A-78A4-49B5-ADD4-20057039C24B}" destId="{646D7654-071E-4F28-94E9-6B0FBE872320}" srcOrd="0" destOrd="0" parTransId="{B36C7319-A3BD-4181-84C7-F2E4B6186C8C}" sibTransId="{A17690E2-DB31-4E95-BB4E-D5E9D665E51C}"/>
    <dgm:cxn modelId="{D9E12CC9-1CBB-4ECB-9ED3-625B80150FC4}" type="presOf" srcId="{2076A19A-78A4-49B5-ADD4-20057039C24B}" destId="{ED9E47E2-4559-4142-B60C-EFEB5952DDCC}" srcOrd="0" destOrd="0" presId="urn:microsoft.com/office/officeart/2005/8/layout/bProcess3"/>
    <dgm:cxn modelId="{8A39F9D1-BC3D-4C7C-8452-F91C13058ECB}" type="presOf" srcId="{D488FC5B-D735-466D-B4DF-AEB30ED88FF7}" destId="{32F33217-57C0-47FB-8E16-4FEB6C9B52B2}" srcOrd="0" destOrd="0" presId="urn:microsoft.com/office/officeart/2005/8/layout/bProcess3"/>
    <dgm:cxn modelId="{D5EF5CD8-2663-4A58-8C0F-F20F32D333F0}" type="presOf" srcId="{6C093A20-E876-49BD-9DB3-C593A4B14100}" destId="{62F6951B-F1DF-490C-A961-99649B6CC607}" srcOrd="1" destOrd="0" presId="urn:microsoft.com/office/officeart/2005/8/layout/bProcess3"/>
    <dgm:cxn modelId="{ED322ACC-4203-46BC-AE46-B96EF11C3219}" type="presParOf" srcId="{ED9E47E2-4559-4142-B60C-EFEB5952DDCC}" destId="{0E631D30-395F-4753-B2DC-A080B7FEE752}" srcOrd="0" destOrd="0" presId="urn:microsoft.com/office/officeart/2005/8/layout/bProcess3"/>
    <dgm:cxn modelId="{70791323-C3A6-4F68-9183-AD7EEBCFF0E5}" type="presParOf" srcId="{ED9E47E2-4559-4142-B60C-EFEB5952DDCC}" destId="{DAF3C3B9-3227-4EB4-A6CC-A9BE796C6BB9}" srcOrd="1" destOrd="0" presId="urn:microsoft.com/office/officeart/2005/8/layout/bProcess3"/>
    <dgm:cxn modelId="{444515CA-693B-4C8D-B0A0-6BD6764F11EA}" type="presParOf" srcId="{DAF3C3B9-3227-4EB4-A6CC-A9BE796C6BB9}" destId="{9435C616-4F51-4119-B578-3D4726A3B755}" srcOrd="0" destOrd="0" presId="urn:microsoft.com/office/officeart/2005/8/layout/bProcess3"/>
    <dgm:cxn modelId="{72E2BC80-01FB-43F7-8C7E-1283FBD41BB6}" type="presParOf" srcId="{ED9E47E2-4559-4142-B60C-EFEB5952DDCC}" destId="{D0375D53-A2F9-4A66-9B49-5269B718750C}" srcOrd="2" destOrd="0" presId="urn:microsoft.com/office/officeart/2005/8/layout/bProcess3"/>
    <dgm:cxn modelId="{A00D85E4-D931-4690-97D7-CE642DEA5618}" type="presParOf" srcId="{ED9E47E2-4559-4142-B60C-EFEB5952DDCC}" destId="{1EDB905B-85C6-490F-9490-752A61C6A0BE}" srcOrd="3" destOrd="0" presId="urn:microsoft.com/office/officeart/2005/8/layout/bProcess3"/>
    <dgm:cxn modelId="{F5F446B0-79BF-4736-9463-B05045349390}" type="presParOf" srcId="{1EDB905B-85C6-490F-9490-752A61C6A0BE}" destId="{EB5CFF20-E88D-406F-BB82-D9E2D840FEE1}" srcOrd="0" destOrd="0" presId="urn:microsoft.com/office/officeart/2005/8/layout/bProcess3"/>
    <dgm:cxn modelId="{9E8EF75C-21D2-4B82-857C-DE053A1DB2AE}" type="presParOf" srcId="{ED9E47E2-4559-4142-B60C-EFEB5952DDCC}" destId="{3950D275-AF9B-4B87-AC63-EB58F151A229}" srcOrd="4" destOrd="0" presId="urn:microsoft.com/office/officeart/2005/8/layout/bProcess3"/>
    <dgm:cxn modelId="{BFAB335A-9229-4A87-B1B7-E9723F6A370E}" type="presParOf" srcId="{ED9E47E2-4559-4142-B60C-EFEB5952DDCC}" destId="{0ECBAC7A-C00B-497E-B629-B89B4E18B184}" srcOrd="5" destOrd="0" presId="urn:microsoft.com/office/officeart/2005/8/layout/bProcess3"/>
    <dgm:cxn modelId="{DE7FAD9D-81F5-4CAC-9116-F7CB4EC122A6}" type="presParOf" srcId="{0ECBAC7A-C00B-497E-B629-B89B4E18B184}" destId="{79EEA50C-E1D3-47FF-9718-241522E8628D}" srcOrd="0" destOrd="0" presId="urn:microsoft.com/office/officeart/2005/8/layout/bProcess3"/>
    <dgm:cxn modelId="{DEC89D9B-ABDE-4B14-A403-86826ACDA6B3}" type="presParOf" srcId="{ED9E47E2-4559-4142-B60C-EFEB5952DDCC}" destId="{32F33217-57C0-47FB-8E16-4FEB6C9B52B2}" srcOrd="6" destOrd="0" presId="urn:microsoft.com/office/officeart/2005/8/layout/bProcess3"/>
    <dgm:cxn modelId="{FE86BBC1-5485-4EB8-B556-6C1ACF291CA6}" type="presParOf" srcId="{ED9E47E2-4559-4142-B60C-EFEB5952DDCC}" destId="{59A1A52A-832E-4DE2-8F7A-DFBC5A22D066}" srcOrd="7" destOrd="0" presId="urn:microsoft.com/office/officeart/2005/8/layout/bProcess3"/>
    <dgm:cxn modelId="{2BFC181F-9C1F-4883-BDFD-02A58ED48403}" type="presParOf" srcId="{59A1A52A-832E-4DE2-8F7A-DFBC5A22D066}" destId="{62F6951B-F1DF-490C-A961-99649B6CC607}" srcOrd="0" destOrd="0" presId="urn:microsoft.com/office/officeart/2005/8/layout/bProcess3"/>
    <dgm:cxn modelId="{7964C8CE-82D6-4DD3-B23E-3757117089DE}" type="presParOf" srcId="{ED9E47E2-4559-4142-B60C-EFEB5952DDCC}" destId="{8AFC67A5-7D51-4488-A9FC-7D8763A04C85}" srcOrd="8" destOrd="0" presId="urn:microsoft.com/office/officeart/2005/8/layout/bProcess3"/>
    <dgm:cxn modelId="{9E8C01F6-E5F8-4FCB-807D-29ACCA865F93}" type="presParOf" srcId="{ED9E47E2-4559-4142-B60C-EFEB5952DDCC}" destId="{06015C5B-0A07-4F1C-AE09-72D3D7C49772}" srcOrd="9" destOrd="0" presId="urn:microsoft.com/office/officeart/2005/8/layout/bProcess3"/>
    <dgm:cxn modelId="{A88A22AE-8F8F-4A3E-AA27-9A2BBA9AC52E}" type="presParOf" srcId="{06015C5B-0A07-4F1C-AE09-72D3D7C49772}" destId="{733BCF99-F5CB-4647-963C-318A0C88C88F}" srcOrd="0" destOrd="0" presId="urn:microsoft.com/office/officeart/2005/8/layout/bProcess3"/>
    <dgm:cxn modelId="{5606138E-F2BD-4346-91CC-5907E9DCB6C1}" type="presParOf" srcId="{ED9E47E2-4559-4142-B60C-EFEB5952DDCC}" destId="{7438D6AD-C14B-4DC5-BC98-F138A59F65FC}" srcOrd="10" destOrd="0" presId="urn:microsoft.com/office/officeart/2005/8/layout/bProcess3"/>
  </dgm:cxnLst>
  <dgm:bg>
    <a:no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C0926937-558C-431B-B772-3E1C5210B95F}" type="doc">
      <dgm:prSet loTypeId="urn:microsoft.com/office/officeart/2005/8/layout/vList2" loCatId="list" qsTypeId="urn:microsoft.com/office/officeart/2005/8/quickstyle/simple2#4" qsCatId="simple" csTypeId="urn:microsoft.com/office/officeart/2005/8/colors/accent1_2#9" csCatId="accent1" phldr="1"/>
      <dgm:spPr/>
      <dgm:t>
        <a:bodyPr/>
        <a:lstStyle/>
        <a:p>
          <a:endParaRPr lang="en-US"/>
        </a:p>
      </dgm:t>
    </dgm:pt>
    <dgm:pt modelId="{91368EFA-9B14-4DFF-AE99-06B9B3CCE198}">
      <dgm:prSet/>
      <dgm:spPr/>
      <dgm:t>
        <a:bodyPr/>
        <a:lstStyle/>
        <a:p>
          <a:pPr>
            <a:lnSpc>
              <a:spcPct val="100000"/>
            </a:lnSpc>
          </a:pPr>
          <a:r>
            <a:rPr lang="pl-PL"/>
            <a:t>📋 REALIZACJA PROJEKTU • zgodność z zatwierdzonym wnioskiem • osiągnięcie założonych celów</a:t>
          </a:r>
          <a:endParaRPr lang="en-US"/>
        </a:p>
      </dgm:t>
    </dgm:pt>
    <dgm:pt modelId="{2B214048-8761-4061-AC85-203F9B88DC44}" type="parTrans" cxnId="{75525370-2570-4BA8-9317-7C5A427FEBB0}">
      <dgm:prSet/>
      <dgm:spPr/>
      <dgm:t>
        <a:bodyPr/>
        <a:lstStyle/>
        <a:p>
          <a:endParaRPr lang="en-US"/>
        </a:p>
      </dgm:t>
    </dgm:pt>
    <dgm:pt modelId="{33BB159F-4914-4B8E-B6FD-3BCFCEE2E269}" type="sibTrans" cxnId="{75525370-2570-4BA8-9317-7C5A427FEBB0}">
      <dgm:prSet/>
      <dgm:spPr/>
      <dgm:t>
        <a:bodyPr/>
        <a:lstStyle/>
        <a:p>
          <a:pPr>
            <a:lnSpc>
              <a:spcPct val="100000"/>
            </a:lnSpc>
          </a:pPr>
          <a:endParaRPr lang="en-US"/>
        </a:p>
      </dgm:t>
    </dgm:pt>
    <dgm:pt modelId="{F12ED130-44D2-4332-AD29-DC28C5565FAA}">
      <dgm:prSet/>
      <dgm:spPr/>
      <dgm:t>
        <a:bodyPr/>
        <a:lstStyle/>
        <a:p>
          <a:pPr>
            <a:lnSpc>
              <a:spcPct val="100000"/>
            </a:lnSpc>
          </a:pPr>
          <a:r>
            <a:rPr lang="pl-PL"/>
            <a:t>📦 REZULTATY • jakość produktów i rezultatów • trwałość osiągniętych efektów</a:t>
          </a:r>
          <a:endParaRPr lang="en-US"/>
        </a:p>
      </dgm:t>
    </dgm:pt>
    <dgm:pt modelId="{EC0BC99D-54B2-4052-8B68-A70E4FA5C497}" type="parTrans" cxnId="{46CD2B6C-9051-4F7A-99FA-F7815343D9F9}">
      <dgm:prSet/>
      <dgm:spPr/>
      <dgm:t>
        <a:bodyPr/>
        <a:lstStyle/>
        <a:p>
          <a:endParaRPr lang="en-US"/>
        </a:p>
      </dgm:t>
    </dgm:pt>
    <dgm:pt modelId="{A08857A7-5697-4E36-94BC-F9993D542C69}" type="sibTrans" cxnId="{46CD2B6C-9051-4F7A-99FA-F7815343D9F9}">
      <dgm:prSet/>
      <dgm:spPr/>
      <dgm:t>
        <a:bodyPr/>
        <a:lstStyle/>
        <a:p>
          <a:pPr>
            <a:lnSpc>
              <a:spcPct val="100000"/>
            </a:lnSpc>
          </a:pPr>
          <a:endParaRPr lang="en-US"/>
        </a:p>
      </dgm:t>
    </dgm:pt>
    <dgm:pt modelId="{97F8AC72-C925-4FC0-9DD4-448CCFCFD415}">
      <dgm:prSet/>
      <dgm:spPr/>
      <dgm:t>
        <a:bodyPr/>
        <a:lstStyle/>
        <a:p>
          <a:pPr>
            <a:lnSpc>
              <a:spcPct val="100000"/>
            </a:lnSpc>
          </a:pPr>
          <a:r>
            <a:rPr lang="pl-PL"/>
            <a:t>🎓 UCZESTNICY • efekty uczenia się • rozwój kompetencji</a:t>
          </a:r>
          <a:endParaRPr lang="en-US"/>
        </a:p>
      </dgm:t>
    </dgm:pt>
    <dgm:pt modelId="{BF140E90-5BCE-4993-B3DC-27A740C72F25}" type="parTrans" cxnId="{32245DF9-A7AC-420B-8111-E57374BDBA3A}">
      <dgm:prSet/>
      <dgm:spPr/>
      <dgm:t>
        <a:bodyPr/>
        <a:lstStyle/>
        <a:p>
          <a:endParaRPr lang="en-US"/>
        </a:p>
      </dgm:t>
    </dgm:pt>
    <dgm:pt modelId="{72C50CB1-1B29-4F9B-BEAB-3A1FCAEC6C00}" type="sibTrans" cxnId="{32245DF9-A7AC-420B-8111-E57374BDBA3A}">
      <dgm:prSet/>
      <dgm:spPr/>
      <dgm:t>
        <a:bodyPr/>
        <a:lstStyle/>
        <a:p>
          <a:pPr>
            <a:lnSpc>
              <a:spcPct val="100000"/>
            </a:lnSpc>
          </a:pPr>
          <a:endParaRPr lang="en-US"/>
        </a:p>
      </dgm:t>
    </dgm:pt>
    <dgm:pt modelId="{9E89074B-54FC-4334-9B56-3AC5DD15444A}">
      <dgm:prSet/>
      <dgm:spPr/>
      <dgm:t>
        <a:bodyPr/>
        <a:lstStyle/>
        <a:p>
          <a:pPr>
            <a:lnSpc>
              <a:spcPct val="100000"/>
            </a:lnSpc>
          </a:pPr>
          <a:r>
            <a:rPr lang="pl-PL"/>
            <a:t>🏢 WPŁYW PROJEKTU • wpływ na organizacje uczestniczące • europejska wartość dodana</a:t>
          </a:r>
          <a:endParaRPr lang="en-US"/>
        </a:p>
      </dgm:t>
    </dgm:pt>
    <dgm:pt modelId="{A1F3CD34-10CD-40D0-8D5F-3949824C5448}" type="parTrans" cxnId="{CB6E7A32-B74C-46F2-B760-B7B7489969D4}">
      <dgm:prSet/>
      <dgm:spPr/>
      <dgm:t>
        <a:bodyPr/>
        <a:lstStyle/>
        <a:p>
          <a:endParaRPr lang="en-US"/>
        </a:p>
      </dgm:t>
    </dgm:pt>
    <dgm:pt modelId="{02F064F8-514D-46BF-A6C7-074A6E28DEC8}" type="sibTrans" cxnId="{CB6E7A32-B74C-46F2-B760-B7B7489969D4}">
      <dgm:prSet/>
      <dgm:spPr/>
      <dgm:t>
        <a:bodyPr/>
        <a:lstStyle/>
        <a:p>
          <a:pPr>
            <a:lnSpc>
              <a:spcPct val="100000"/>
            </a:lnSpc>
          </a:pPr>
          <a:endParaRPr lang="en-US"/>
        </a:p>
      </dgm:t>
    </dgm:pt>
    <dgm:pt modelId="{69039680-A861-4BF3-BCED-A0B59F8A52DD}">
      <dgm:prSet/>
      <dgm:spPr/>
      <dgm:t>
        <a:bodyPr/>
        <a:lstStyle/>
        <a:p>
          <a:pPr>
            <a:lnSpc>
              <a:spcPct val="100000"/>
            </a:lnSpc>
          </a:pPr>
          <a:r>
            <a:rPr lang="pl-PL"/>
            <a:t>📢 UPOWSZECHNIANIE • zasięg działań informacyjnych • oddziaływanie na otoczenie</a:t>
          </a:r>
          <a:endParaRPr lang="en-US"/>
        </a:p>
      </dgm:t>
    </dgm:pt>
    <dgm:pt modelId="{EB1614C7-057E-43B1-AF29-57180F5F8679}" type="parTrans" cxnId="{42FB990F-4D16-4E7D-AB2A-C9558B4E55C2}">
      <dgm:prSet/>
      <dgm:spPr/>
      <dgm:t>
        <a:bodyPr/>
        <a:lstStyle/>
        <a:p>
          <a:endParaRPr lang="en-US"/>
        </a:p>
      </dgm:t>
    </dgm:pt>
    <dgm:pt modelId="{4515C0A4-5341-416B-AB08-8D75DD67D1BA}" type="sibTrans" cxnId="{42FB990F-4D16-4E7D-AB2A-C9558B4E55C2}">
      <dgm:prSet/>
      <dgm:spPr/>
      <dgm:t>
        <a:bodyPr/>
        <a:lstStyle/>
        <a:p>
          <a:endParaRPr lang="en-US"/>
        </a:p>
      </dgm:t>
    </dgm:pt>
    <dgm:pt modelId="{0A038B84-1697-4DCD-AFC3-50EA2950F0FE}" type="pres">
      <dgm:prSet presAssocID="{C0926937-558C-431B-B772-3E1C5210B95F}" presName="linear" presStyleCnt="0">
        <dgm:presLayoutVars>
          <dgm:animLvl val="lvl"/>
          <dgm:resizeHandles val="exact"/>
        </dgm:presLayoutVars>
      </dgm:prSet>
      <dgm:spPr/>
    </dgm:pt>
    <dgm:pt modelId="{DE898435-484D-407E-A063-D34030F0C366}" type="pres">
      <dgm:prSet presAssocID="{91368EFA-9B14-4DFF-AE99-06B9B3CCE198}" presName="parentText" presStyleLbl="node1" presStyleIdx="0" presStyleCnt="5">
        <dgm:presLayoutVars>
          <dgm:chMax val="0"/>
          <dgm:bulletEnabled val="1"/>
        </dgm:presLayoutVars>
      </dgm:prSet>
      <dgm:spPr/>
    </dgm:pt>
    <dgm:pt modelId="{F809176A-E3FF-4CCC-AAC4-451CDA726D3D}" type="pres">
      <dgm:prSet presAssocID="{33BB159F-4914-4B8E-B6FD-3BCFCEE2E269}" presName="spacer" presStyleCnt="0"/>
      <dgm:spPr/>
    </dgm:pt>
    <dgm:pt modelId="{D44B3A7D-65F9-4FFF-ABE7-57C70E16A90F}" type="pres">
      <dgm:prSet presAssocID="{F12ED130-44D2-4332-AD29-DC28C5565FAA}" presName="parentText" presStyleLbl="node1" presStyleIdx="1" presStyleCnt="5">
        <dgm:presLayoutVars>
          <dgm:chMax val="0"/>
          <dgm:bulletEnabled val="1"/>
        </dgm:presLayoutVars>
      </dgm:prSet>
      <dgm:spPr/>
    </dgm:pt>
    <dgm:pt modelId="{CDE7FE1D-244E-47ED-BCDE-F39D5A8A7354}" type="pres">
      <dgm:prSet presAssocID="{A08857A7-5697-4E36-94BC-F9993D542C69}" presName="spacer" presStyleCnt="0"/>
      <dgm:spPr/>
    </dgm:pt>
    <dgm:pt modelId="{9344A64C-2665-47F8-8845-0BA66AE0324F}" type="pres">
      <dgm:prSet presAssocID="{97F8AC72-C925-4FC0-9DD4-448CCFCFD415}" presName="parentText" presStyleLbl="node1" presStyleIdx="2" presStyleCnt="5">
        <dgm:presLayoutVars>
          <dgm:chMax val="0"/>
          <dgm:bulletEnabled val="1"/>
        </dgm:presLayoutVars>
      </dgm:prSet>
      <dgm:spPr/>
    </dgm:pt>
    <dgm:pt modelId="{9925A1FD-08BE-4BAD-A98D-2FD4C5738274}" type="pres">
      <dgm:prSet presAssocID="{72C50CB1-1B29-4F9B-BEAB-3A1FCAEC6C00}" presName="spacer" presStyleCnt="0"/>
      <dgm:spPr/>
    </dgm:pt>
    <dgm:pt modelId="{9854DE20-432C-4655-B337-614CBB2FB751}" type="pres">
      <dgm:prSet presAssocID="{9E89074B-54FC-4334-9B56-3AC5DD15444A}" presName="parentText" presStyleLbl="node1" presStyleIdx="3" presStyleCnt="5">
        <dgm:presLayoutVars>
          <dgm:chMax val="0"/>
          <dgm:bulletEnabled val="1"/>
        </dgm:presLayoutVars>
      </dgm:prSet>
      <dgm:spPr/>
    </dgm:pt>
    <dgm:pt modelId="{6D8BFE86-3A58-44E4-AB47-75619C07DE62}" type="pres">
      <dgm:prSet presAssocID="{02F064F8-514D-46BF-A6C7-074A6E28DEC8}" presName="spacer" presStyleCnt="0"/>
      <dgm:spPr/>
    </dgm:pt>
    <dgm:pt modelId="{364EC0DA-2E19-4C40-A1C6-B09F895323D7}" type="pres">
      <dgm:prSet presAssocID="{69039680-A861-4BF3-BCED-A0B59F8A52DD}" presName="parentText" presStyleLbl="node1" presStyleIdx="4" presStyleCnt="5">
        <dgm:presLayoutVars>
          <dgm:chMax val="0"/>
          <dgm:bulletEnabled val="1"/>
        </dgm:presLayoutVars>
      </dgm:prSet>
      <dgm:spPr/>
    </dgm:pt>
  </dgm:ptLst>
  <dgm:cxnLst>
    <dgm:cxn modelId="{42FB990F-4D16-4E7D-AB2A-C9558B4E55C2}" srcId="{C0926937-558C-431B-B772-3E1C5210B95F}" destId="{69039680-A861-4BF3-BCED-A0B59F8A52DD}" srcOrd="4" destOrd="0" parTransId="{EB1614C7-057E-43B1-AF29-57180F5F8679}" sibTransId="{4515C0A4-5341-416B-AB08-8D75DD67D1BA}"/>
    <dgm:cxn modelId="{CB6E7A32-B74C-46F2-B760-B7B7489969D4}" srcId="{C0926937-558C-431B-B772-3E1C5210B95F}" destId="{9E89074B-54FC-4334-9B56-3AC5DD15444A}" srcOrd="3" destOrd="0" parTransId="{A1F3CD34-10CD-40D0-8D5F-3949824C5448}" sibTransId="{02F064F8-514D-46BF-A6C7-074A6E28DEC8}"/>
    <dgm:cxn modelId="{46CD2B6C-9051-4F7A-99FA-F7815343D9F9}" srcId="{C0926937-558C-431B-B772-3E1C5210B95F}" destId="{F12ED130-44D2-4332-AD29-DC28C5565FAA}" srcOrd="1" destOrd="0" parTransId="{EC0BC99D-54B2-4052-8B68-A70E4FA5C497}" sibTransId="{A08857A7-5697-4E36-94BC-F9993D542C69}"/>
    <dgm:cxn modelId="{75525370-2570-4BA8-9317-7C5A427FEBB0}" srcId="{C0926937-558C-431B-B772-3E1C5210B95F}" destId="{91368EFA-9B14-4DFF-AE99-06B9B3CCE198}" srcOrd="0" destOrd="0" parTransId="{2B214048-8761-4061-AC85-203F9B88DC44}" sibTransId="{33BB159F-4914-4B8E-B6FD-3BCFCEE2E269}"/>
    <dgm:cxn modelId="{61348A54-79CB-4AFD-8256-8ED01C7F50B4}" type="presOf" srcId="{69039680-A861-4BF3-BCED-A0B59F8A52DD}" destId="{364EC0DA-2E19-4C40-A1C6-B09F895323D7}" srcOrd="0" destOrd="0" presId="urn:microsoft.com/office/officeart/2005/8/layout/vList2"/>
    <dgm:cxn modelId="{44630C7C-765A-4FA0-9BB2-9243E6C16483}" type="presOf" srcId="{97F8AC72-C925-4FC0-9DD4-448CCFCFD415}" destId="{9344A64C-2665-47F8-8845-0BA66AE0324F}" srcOrd="0" destOrd="0" presId="urn:microsoft.com/office/officeart/2005/8/layout/vList2"/>
    <dgm:cxn modelId="{10A0B196-8BEA-4925-9F14-86607D6F9365}" type="presOf" srcId="{91368EFA-9B14-4DFF-AE99-06B9B3CCE198}" destId="{DE898435-484D-407E-A063-D34030F0C366}" srcOrd="0" destOrd="0" presId="urn:microsoft.com/office/officeart/2005/8/layout/vList2"/>
    <dgm:cxn modelId="{91875BA5-4715-451A-94BF-03943FD3898C}" type="presOf" srcId="{F12ED130-44D2-4332-AD29-DC28C5565FAA}" destId="{D44B3A7D-65F9-4FFF-ABE7-57C70E16A90F}" srcOrd="0" destOrd="0" presId="urn:microsoft.com/office/officeart/2005/8/layout/vList2"/>
    <dgm:cxn modelId="{6A4D70C0-DE3F-4ADB-B9EA-4937455C3183}" type="presOf" srcId="{9E89074B-54FC-4334-9B56-3AC5DD15444A}" destId="{9854DE20-432C-4655-B337-614CBB2FB751}" srcOrd="0" destOrd="0" presId="urn:microsoft.com/office/officeart/2005/8/layout/vList2"/>
    <dgm:cxn modelId="{04323ADF-240E-4057-80B4-A44D6D5C963B}" type="presOf" srcId="{C0926937-558C-431B-B772-3E1C5210B95F}" destId="{0A038B84-1697-4DCD-AFC3-50EA2950F0FE}" srcOrd="0" destOrd="0" presId="urn:microsoft.com/office/officeart/2005/8/layout/vList2"/>
    <dgm:cxn modelId="{32245DF9-A7AC-420B-8111-E57374BDBA3A}" srcId="{C0926937-558C-431B-B772-3E1C5210B95F}" destId="{97F8AC72-C925-4FC0-9DD4-448CCFCFD415}" srcOrd="2" destOrd="0" parTransId="{BF140E90-5BCE-4993-B3DC-27A740C72F25}" sibTransId="{72C50CB1-1B29-4F9B-BEAB-3A1FCAEC6C00}"/>
    <dgm:cxn modelId="{DD2AFFCF-2111-4004-8C97-F09083E44A75}" type="presParOf" srcId="{0A038B84-1697-4DCD-AFC3-50EA2950F0FE}" destId="{DE898435-484D-407E-A063-D34030F0C366}" srcOrd="0" destOrd="0" presId="urn:microsoft.com/office/officeart/2005/8/layout/vList2"/>
    <dgm:cxn modelId="{367D1B8C-ED26-4964-B386-325F4B736579}" type="presParOf" srcId="{0A038B84-1697-4DCD-AFC3-50EA2950F0FE}" destId="{F809176A-E3FF-4CCC-AAC4-451CDA726D3D}" srcOrd="1" destOrd="0" presId="urn:microsoft.com/office/officeart/2005/8/layout/vList2"/>
    <dgm:cxn modelId="{06778A77-DBE8-4E85-935A-4B61C462E715}" type="presParOf" srcId="{0A038B84-1697-4DCD-AFC3-50EA2950F0FE}" destId="{D44B3A7D-65F9-4FFF-ABE7-57C70E16A90F}" srcOrd="2" destOrd="0" presId="urn:microsoft.com/office/officeart/2005/8/layout/vList2"/>
    <dgm:cxn modelId="{03576713-DE72-4187-9C5B-1D051ADB10E5}" type="presParOf" srcId="{0A038B84-1697-4DCD-AFC3-50EA2950F0FE}" destId="{CDE7FE1D-244E-47ED-BCDE-F39D5A8A7354}" srcOrd="3" destOrd="0" presId="urn:microsoft.com/office/officeart/2005/8/layout/vList2"/>
    <dgm:cxn modelId="{EC1D8757-5991-434A-A3B1-848D252C188C}" type="presParOf" srcId="{0A038B84-1697-4DCD-AFC3-50EA2950F0FE}" destId="{9344A64C-2665-47F8-8845-0BA66AE0324F}" srcOrd="4" destOrd="0" presId="urn:microsoft.com/office/officeart/2005/8/layout/vList2"/>
    <dgm:cxn modelId="{5EBDA062-FFC3-494A-B904-CEE359FF8545}" type="presParOf" srcId="{0A038B84-1697-4DCD-AFC3-50EA2950F0FE}" destId="{9925A1FD-08BE-4BAD-A98D-2FD4C5738274}" srcOrd="5" destOrd="0" presId="urn:microsoft.com/office/officeart/2005/8/layout/vList2"/>
    <dgm:cxn modelId="{FD60EA59-C0C4-4494-BB83-24428A171E2F}" type="presParOf" srcId="{0A038B84-1697-4DCD-AFC3-50EA2950F0FE}" destId="{9854DE20-432C-4655-B337-614CBB2FB751}" srcOrd="6" destOrd="0" presId="urn:microsoft.com/office/officeart/2005/8/layout/vList2"/>
    <dgm:cxn modelId="{F7FDAB6D-5878-4EC0-856A-3A5507D92478}" type="presParOf" srcId="{0A038B84-1697-4DCD-AFC3-50EA2950F0FE}" destId="{6D8BFE86-3A58-44E4-AB47-75619C07DE62}" srcOrd="7" destOrd="0" presId="urn:microsoft.com/office/officeart/2005/8/layout/vList2"/>
    <dgm:cxn modelId="{7B6E1CB1-8325-41E5-BF5C-C0BFF9E8921C}" type="presParOf" srcId="{0A038B84-1697-4DCD-AFC3-50EA2950F0FE}" destId="{364EC0DA-2E19-4C40-A1C6-B09F895323D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A34F69-5C12-45E0-B16D-ABFA44CEC494}" type="doc">
      <dgm:prSet loTypeId="urn:microsoft.com/office/officeart/2005/8/layout/hList1" loCatId="list" qsTypeId="urn:microsoft.com/office/officeart/2005/8/quickstyle/simple1#9" qsCatId="simple" csTypeId="urn:microsoft.com/office/officeart/2005/8/colors/accent6_2#25" csCatId="accent6" phldr="1"/>
      <dgm:spPr/>
      <dgm:t>
        <a:bodyPr/>
        <a:lstStyle/>
        <a:p>
          <a:endParaRPr lang="pl-PL"/>
        </a:p>
      </dgm:t>
    </dgm:pt>
    <dgm:pt modelId="{50286EA0-F2E0-4099-AE47-BD2FAFCF58A7}">
      <dgm:prSet phldrT="[Text]" phldr="0"/>
      <dgm:spPr/>
      <dgm:t>
        <a:bodyPr/>
        <a:lstStyle/>
        <a:p>
          <a:pPr algn="ctr" rtl="0"/>
          <a:r>
            <a:rPr lang="pl-PL" sz="1400" b="1">
              <a:latin typeface="Trebuchet MS"/>
            </a:rPr>
            <a:t>Zastrzeżenie (disclaimer) </a:t>
          </a:r>
        </a:p>
        <a:p>
          <a:pPr algn="ctr" rtl="0"/>
          <a:r>
            <a:rPr lang="pl-PL" sz="1400" b="1">
              <a:latin typeface="Trebuchet MS"/>
            </a:rPr>
            <a:t>o</a:t>
          </a:r>
          <a:r>
            <a:rPr lang="pl-PL" sz="1400" b="1"/>
            <a:t> wyłączeniu KE i NA </a:t>
          </a:r>
          <a:endParaRPr lang="pl-PL" sz="1400" b="1">
            <a:latin typeface="Trebuchet MS"/>
          </a:endParaRPr>
        </a:p>
        <a:p>
          <a:pPr algn="ctr" rtl="0"/>
          <a:r>
            <a:rPr lang="pl-PL" sz="1800" b="1"/>
            <a:t>od odpowiedzialności </a:t>
          </a:r>
          <a:endParaRPr lang="pl-PL" sz="1800" b="1">
            <a:latin typeface="Trebuchet MS"/>
          </a:endParaRPr>
        </a:p>
        <a:p>
          <a:pPr algn="ctr"/>
          <a:r>
            <a:rPr lang="pl-PL" sz="1800" b="1"/>
            <a:t>za treści </a:t>
          </a:r>
          <a:r>
            <a:rPr lang="pl-PL" sz="1800" b="1">
              <a:latin typeface="Trebuchet MS"/>
            </a:rPr>
            <a:t>publikacji</a:t>
          </a:r>
          <a:endParaRPr lang="en-US" sz="1800" b="1">
            <a:latin typeface="Trebuchet MS"/>
          </a:endParaRPr>
        </a:p>
      </dgm:t>
    </dgm:pt>
    <dgm:pt modelId="{B9DC74D2-816A-4CD1-8134-E29450C466C3}" type="parTrans" cxnId="{7E16624F-6AA5-4B54-8D2B-4AC065469293}">
      <dgm:prSet/>
      <dgm:spPr/>
    </dgm:pt>
    <dgm:pt modelId="{28EA5CE2-0903-482E-9614-7873E23BB955}" type="sibTrans" cxnId="{7E16624F-6AA5-4B54-8D2B-4AC065469293}">
      <dgm:prSet/>
      <dgm:spPr/>
    </dgm:pt>
    <dgm:pt modelId="{957243E9-8EDA-4E10-BC98-8251B8D32B1C}">
      <dgm:prSet phldrT="[Text]" phldr="0"/>
      <dgm:spPr/>
      <dgm:t>
        <a:bodyPr/>
        <a:lstStyle/>
        <a:p>
          <a:r>
            <a:rPr lang="pl-PL" sz="2000" b="1">
              <a:latin typeface="Trebuchet MS"/>
            </a:rPr>
            <a:t>Informacja</a:t>
          </a:r>
          <a:br>
            <a:rPr lang="pl-PL" sz="2000" b="1"/>
          </a:br>
          <a:r>
            <a:rPr lang="pl-PL" sz="2000" b="1"/>
            <a:t>o otwartej licencji</a:t>
          </a:r>
          <a:endParaRPr lang="en-US" sz="1800"/>
        </a:p>
      </dgm:t>
    </dgm:pt>
    <dgm:pt modelId="{7DAB28B8-96A5-47E4-B3A4-A9F10239F644}" type="parTrans" cxnId="{69C6DA3B-F589-4C8C-AE5B-A0185E6D3964}">
      <dgm:prSet/>
      <dgm:spPr/>
    </dgm:pt>
    <dgm:pt modelId="{A23D099A-2AC9-4ECB-85F3-FB676C8DCBD8}" type="sibTrans" cxnId="{69C6DA3B-F589-4C8C-AE5B-A0185E6D3964}">
      <dgm:prSet/>
      <dgm:spPr/>
    </dgm:pt>
    <dgm:pt modelId="{9C5F80F2-5FD5-4DBC-AE88-EA4083B8EA8F}">
      <dgm:prSet phldrT="[Text]" phldr="0"/>
      <dgm:spPr/>
      <dgm:t>
        <a:bodyPr/>
        <a:lstStyle/>
        <a:p>
          <a:pPr algn="ctr" rtl="0"/>
          <a:r>
            <a:rPr lang="pl-PL" sz="1400" b="1">
              <a:latin typeface="Trebuchet MS"/>
            </a:rPr>
            <a:t>Logo: flaga UE z zapisem </a:t>
          </a:r>
          <a:br>
            <a:rPr lang="pl-PL" sz="1400" b="1">
              <a:latin typeface="Trebuchet MS"/>
            </a:rPr>
          </a:br>
          <a:r>
            <a:rPr lang="pl-PL" sz="1400" b="1">
              <a:latin typeface="Trebuchet MS"/>
            </a:rPr>
            <a:t>o dofinansowaniu przez UE        </a:t>
          </a:r>
        </a:p>
      </dgm:t>
    </dgm:pt>
    <dgm:pt modelId="{2695D00E-6514-417D-BF46-D26DD3E00726}" type="parTrans" cxnId="{833C73D3-7FFA-4B52-B048-C1178DF6DB23}">
      <dgm:prSet/>
      <dgm:spPr/>
    </dgm:pt>
    <dgm:pt modelId="{4131E4C2-1F8D-4A43-874F-0AAA86DED07B}" type="sibTrans" cxnId="{833C73D3-7FFA-4B52-B048-C1178DF6DB23}">
      <dgm:prSet/>
      <dgm:spPr/>
    </dgm:pt>
    <dgm:pt modelId="{9269DDCC-B7A7-4F2C-8EF9-2A3E57DB752C}" type="pres">
      <dgm:prSet presAssocID="{F3A34F69-5C12-45E0-B16D-ABFA44CEC494}" presName="Name0" presStyleCnt="0">
        <dgm:presLayoutVars>
          <dgm:dir/>
          <dgm:animLvl val="lvl"/>
          <dgm:resizeHandles val="exact"/>
        </dgm:presLayoutVars>
      </dgm:prSet>
      <dgm:spPr/>
    </dgm:pt>
    <dgm:pt modelId="{E935339C-D647-4A8F-A13F-2905984508CC}" type="pres">
      <dgm:prSet presAssocID="{9C5F80F2-5FD5-4DBC-AE88-EA4083B8EA8F}" presName="composite" presStyleCnt="0"/>
      <dgm:spPr/>
    </dgm:pt>
    <dgm:pt modelId="{34B086A9-3989-4AC4-A362-83DF5068621D}" type="pres">
      <dgm:prSet presAssocID="{9C5F80F2-5FD5-4DBC-AE88-EA4083B8EA8F}" presName="parTx" presStyleLbl="alignNode1" presStyleIdx="0" presStyleCnt="3">
        <dgm:presLayoutVars>
          <dgm:chMax val="0"/>
          <dgm:chPref val="0"/>
          <dgm:bulletEnabled val="1"/>
        </dgm:presLayoutVars>
      </dgm:prSet>
      <dgm:spPr/>
    </dgm:pt>
    <dgm:pt modelId="{DC42FD07-A5AD-41B1-AF8E-577351D1C69C}" type="pres">
      <dgm:prSet presAssocID="{9C5F80F2-5FD5-4DBC-AE88-EA4083B8EA8F}" presName="desTx" presStyleLbl="alignAccFollowNode1" presStyleIdx="0" presStyleCnt="3">
        <dgm:presLayoutVars>
          <dgm:bulletEnabled val="1"/>
        </dgm:presLayoutVars>
      </dgm:prSet>
      <dgm:spPr/>
    </dgm:pt>
    <dgm:pt modelId="{702BCDF3-4F14-4D49-B8E6-07EFCCD4077D}" type="pres">
      <dgm:prSet presAssocID="{4131E4C2-1F8D-4A43-874F-0AAA86DED07B}" presName="space" presStyleCnt="0"/>
      <dgm:spPr/>
    </dgm:pt>
    <dgm:pt modelId="{B43F42AC-E3DF-4554-A1EE-4C982ED0776F}" type="pres">
      <dgm:prSet presAssocID="{50286EA0-F2E0-4099-AE47-BD2FAFCF58A7}" presName="composite" presStyleCnt="0"/>
      <dgm:spPr/>
    </dgm:pt>
    <dgm:pt modelId="{2FB75901-DE38-4557-9746-A2FC307F8481}" type="pres">
      <dgm:prSet presAssocID="{50286EA0-F2E0-4099-AE47-BD2FAFCF58A7}" presName="parTx" presStyleLbl="alignNode1" presStyleIdx="1" presStyleCnt="3">
        <dgm:presLayoutVars>
          <dgm:chMax val="0"/>
          <dgm:chPref val="0"/>
          <dgm:bulletEnabled val="1"/>
        </dgm:presLayoutVars>
      </dgm:prSet>
      <dgm:spPr/>
    </dgm:pt>
    <dgm:pt modelId="{A316DA01-7FA6-4A11-BC4F-2F5C65D15FD7}" type="pres">
      <dgm:prSet presAssocID="{50286EA0-F2E0-4099-AE47-BD2FAFCF58A7}" presName="desTx" presStyleLbl="alignAccFollowNode1" presStyleIdx="1" presStyleCnt="3">
        <dgm:presLayoutVars>
          <dgm:bulletEnabled val="1"/>
        </dgm:presLayoutVars>
      </dgm:prSet>
      <dgm:spPr/>
    </dgm:pt>
    <dgm:pt modelId="{14DBD6C4-2A1F-4F84-A725-319F3FB84326}" type="pres">
      <dgm:prSet presAssocID="{28EA5CE2-0903-482E-9614-7873E23BB955}" presName="space" presStyleCnt="0"/>
      <dgm:spPr/>
    </dgm:pt>
    <dgm:pt modelId="{A3EB9373-A10D-41A1-B225-318656880301}" type="pres">
      <dgm:prSet presAssocID="{957243E9-8EDA-4E10-BC98-8251B8D32B1C}" presName="composite" presStyleCnt="0"/>
      <dgm:spPr/>
    </dgm:pt>
    <dgm:pt modelId="{4D7B81B0-2915-49AC-9C10-0556E530AD15}" type="pres">
      <dgm:prSet presAssocID="{957243E9-8EDA-4E10-BC98-8251B8D32B1C}" presName="parTx" presStyleLbl="alignNode1" presStyleIdx="2" presStyleCnt="3">
        <dgm:presLayoutVars>
          <dgm:chMax val="0"/>
          <dgm:chPref val="0"/>
          <dgm:bulletEnabled val="1"/>
        </dgm:presLayoutVars>
      </dgm:prSet>
      <dgm:spPr/>
    </dgm:pt>
    <dgm:pt modelId="{7B0B5FAA-FD6B-4FAF-9B95-3E8A89951DF8}" type="pres">
      <dgm:prSet presAssocID="{957243E9-8EDA-4E10-BC98-8251B8D32B1C}" presName="desTx" presStyleLbl="alignAccFollowNode1" presStyleIdx="2" presStyleCnt="3">
        <dgm:presLayoutVars>
          <dgm:bulletEnabled val="1"/>
        </dgm:presLayoutVars>
      </dgm:prSet>
      <dgm:spPr/>
    </dgm:pt>
  </dgm:ptLst>
  <dgm:cxnLst>
    <dgm:cxn modelId="{69AC3C04-F992-4214-B733-AF36806C37C1}" type="presOf" srcId="{9C5F80F2-5FD5-4DBC-AE88-EA4083B8EA8F}" destId="{34B086A9-3989-4AC4-A362-83DF5068621D}" srcOrd="0" destOrd="0" presId="urn:microsoft.com/office/officeart/2005/8/layout/hList1"/>
    <dgm:cxn modelId="{69C6DA3B-F589-4C8C-AE5B-A0185E6D3964}" srcId="{F3A34F69-5C12-45E0-B16D-ABFA44CEC494}" destId="{957243E9-8EDA-4E10-BC98-8251B8D32B1C}" srcOrd="2" destOrd="0" parTransId="{7DAB28B8-96A5-47E4-B3A4-A9F10239F644}" sibTransId="{A23D099A-2AC9-4ECB-85F3-FB676C8DCBD8}"/>
    <dgm:cxn modelId="{0E917145-1F3C-4DFB-B48E-0894E96A2237}" type="presOf" srcId="{F3A34F69-5C12-45E0-B16D-ABFA44CEC494}" destId="{9269DDCC-B7A7-4F2C-8EF9-2A3E57DB752C}" srcOrd="0" destOrd="0" presId="urn:microsoft.com/office/officeart/2005/8/layout/hList1"/>
    <dgm:cxn modelId="{7E16624F-6AA5-4B54-8D2B-4AC065469293}" srcId="{F3A34F69-5C12-45E0-B16D-ABFA44CEC494}" destId="{50286EA0-F2E0-4099-AE47-BD2FAFCF58A7}" srcOrd="1" destOrd="0" parTransId="{B9DC74D2-816A-4CD1-8134-E29450C466C3}" sibTransId="{28EA5CE2-0903-482E-9614-7873E23BB955}"/>
    <dgm:cxn modelId="{326595C1-D0D3-49AD-90F3-67D2DC129535}" type="presOf" srcId="{957243E9-8EDA-4E10-BC98-8251B8D32B1C}" destId="{4D7B81B0-2915-49AC-9C10-0556E530AD15}" srcOrd="0" destOrd="0" presId="urn:microsoft.com/office/officeart/2005/8/layout/hList1"/>
    <dgm:cxn modelId="{F8137DC8-EAA7-42BD-84B4-4FF5796B8C5D}" type="presOf" srcId="{50286EA0-F2E0-4099-AE47-BD2FAFCF58A7}" destId="{2FB75901-DE38-4557-9746-A2FC307F8481}" srcOrd="0" destOrd="0" presId="urn:microsoft.com/office/officeart/2005/8/layout/hList1"/>
    <dgm:cxn modelId="{833C73D3-7FFA-4B52-B048-C1178DF6DB23}" srcId="{F3A34F69-5C12-45E0-B16D-ABFA44CEC494}" destId="{9C5F80F2-5FD5-4DBC-AE88-EA4083B8EA8F}" srcOrd="0" destOrd="0" parTransId="{2695D00E-6514-417D-BF46-D26DD3E00726}" sibTransId="{4131E4C2-1F8D-4A43-874F-0AAA86DED07B}"/>
    <dgm:cxn modelId="{7798AF8E-95B0-460F-A462-0BB34F1774E3}" type="presParOf" srcId="{9269DDCC-B7A7-4F2C-8EF9-2A3E57DB752C}" destId="{E935339C-D647-4A8F-A13F-2905984508CC}" srcOrd="0" destOrd="0" presId="urn:microsoft.com/office/officeart/2005/8/layout/hList1"/>
    <dgm:cxn modelId="{9DF270E1-5FE5-43F1-99A3-145DAFEDA4FF}" type="presParOf" srcId="{E935339C-D647-4A8F-A13F-2905984508CC}" destId="{34B086A9-3989-4AC4-A362-83DF5068621D}" srcOrd="0" destOrd="0" presId="urn:microsoft.com/office/officeart/2005/8/layout/hList1"/>
    <dgm:cxn modelId="{F165AACF-BB66-49DF-9D1E-13018F578F8F}" type="presParOf" srcId="{E935339C-D647-4A8F-A13F-2905984508CC}" destId="{DC42FD07-A5AD-41B1-AF8E-577351D1C69C}" srcOrd="1" destOrd="0" presId="urn:microsoft.com/office/officeart/2005/8/layout/hList1"/>
    <dgm:cxn modelId="{385DBAF3-5532-467B-B299-D214B88D32F7}" type="presParOf" srcId="{9269DDCC-B7A7-4F2C-8EF9-2A3E57DB752C}" destId="{702BCDF3-4F14-4D49-B8E6-07EFCCD4077D}" srcOrd="1" destOrd="0" presId="urn:microsoft.com/office/officeart/2005/8/layout/hList1"/>
    <dgm:cxn modelId="{9AA31E78-C30A-45C2-9BD0-8B3E100F867C}" type="presParOf" srcId="{9269DDCC-B7A7-4F2C-8EF9-2A3E57DB752C}" destId="{B43F42AC-E3DF-4554-A1EE-4C982ED0776F}" srcOrd="2" destOrd="0" presId="urn:microsoft.com/office/officeart/2005/8/layout/hList1"/>
    <dgm:cxn modelId="{59E51BA1-46D9-449E-844C-9967EEBA1B1C}" type="presParOf" srcId="{B43F42AC-E3DF-4554-A1EE-4C982ED0776F}" destId="{2FB75901-DE38-4557-9746-A2FC307F8481}" srcOrd="0" destOrd="0" presId="urn:microsoft.com/office/officeart/2005/8/layout/hList1"/>
    <dgm:cxn modelId="{D2635409-0820-495D-813C-B681C0A41EDC}" type="presParOf" srcId="{B43F42AC-E3DF-4554-A1EE-4C982ED0776F}" destId="{A316DA01-7FA6-4A11-BC4F-2F5C65D15FD7}" srcOrd="1" destOrd="0" presId="urn:microsoft.com/office/officeart/2005/8/layout/hList1"/>
    <dgm:cxn modelId="{63CA3F8F-4D5B-4ECE-B157-6A8497BC1491}" type="presParOf" srcId="{9269DDCC-B7A7-4F2C-8EF9-2A3E57DB752C}" destId="{14DBD6C4-2A1F-4F84-A725-319F3FB84326}" srcOrd="3" destOrd="0" presId="urn:microsoft.com/office/officeart/2005/8/layout/hList1"/>
    <dgm:cxn modelId="{972BFA8C-D907-4E28-B8F5-0E2EE07D9EE9}" type="presParOf" srcId="{9269DDCC-B7A7-4F2C-8EF9-2A3E57DB752C}" destId="{A3EB9373-A10D-41A1-B225-318656880301}" srcOrd="4" destOrd="0" presId="urn:microsoft.com/office/officeart/2005/8/layout/hList1"/>
    <dgm:cxn modelId="{80F99BE1-A42C-4BEF-A396-EAA5083F7AFC}" type="presParOf" srcId="{A3EB9373-A10D-41A1-B225-318656880301}" destId="{4D7B81B0-2915-49AC-9C10-0556E530AD15}" srcOrd="0" destOrd="0" presId="urn:microsoft.com/office/officeart/2005/8/layout/hList1"/>
    <dgm:cxn modelId="{153705B3-4EB1-4DAF-9242-93EEDA55159C}" type="presParOf" srcId="{A3EB9373-A10D-41A1-B225-318656880301}" destId="{7B0B5FAA-FD6B-4FAF-9B95-3E8A89951DF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F3C3B9-3227-4EB4-A6CC-A9BE796C6BB9}">
      <dsp:nvSpPr>
        <dsp:cNvPr id="0" name=""/>
        <dsp:cNvSpPr/>
      </dsp:nvSpPr>
      <dsp:spPr>
        <a:xfrm>
          <a:off x="1556673" y="756065"/>
          <a:ext cx="343132" cy="91440"/>
        </a:xfrm>
        <a:custGeom>
          <a:avLst/>
          <a:gdLst/>
          <a:ahLst/>
          <a:cxnLst/>
          <a:rect l="0" t="0" r="0" b="0"/>
          <a:pathLst>
            <a:path>
              <a:moveTo>
                <a:pt x="0" y="45720"/>
              </a:moveTo>
              <a:lnTo>
                <a:pt x="188666" y="45720"/>
              </a:lnTo>
              <a:lnTo>
                <a:pt x="188666" y="53808"/>
              </a:lnTo>
              <a:lnTo>
                <a:pt x="343132" y="53808"/>
              </a:lnTo>
            </a:path>
          </a:pathLst>
        </a:custGeom>
        <a:noFill/>
        <a:ln w="38100" cap="flat" cmpd="sng" algn="ctr">
          <a:solidFill>
            <a:srgbClr val="92A4FC"/>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1718894" y="799993"/>
        <a:ext cx="18690" cy="3584"/>
      </dsp:txXfrm>
    </dsp:sp>
    <dsp:sp modelId="{0E631D30-395F-4753-B2DC-A080B7FEE752}">
      <dsp:nvSpPr>
        <dsp:cNvPr id="0" name=""/>
        <dsp:cNvSpPr/>
      </dsp:nvSpPr>
      <dsp:spPr>
        <a:xfrm>
          <a:off x="0" y="334243"/>
          <a:ext cx="1558473" cy="935084"/>
        </a:xfrm>
        <a:prstGeom prst="roundRect">
          <a:avLst/>
        </a:prstGeom>
        <a:solidFill>
          <a:srgbClr val="0D9CC3"/>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rtl="0">
            <a:lnSpc>
              <a:spcPct val="90000"/>
            </a:lnSpc>
            <a:spcBef>
              <a:spcPct val="0"/>
            </a:spcBef>
            <a:spcAft>
              <a:spcPct val="35000"/>
            </a:spcAft>
            <a:buNone/>
          </a:pPr>
          <a:r>
            <a:rPr lang="pl-PL" sz="1000" kern="1200"/>
            <a:t>Złożenie raportu </a:t>
          </a:r>
          <a:br>
            <a:rPr lang="pl-PL" sz="1000" kern="1200"/>
          </a:br>
          <a:r>
            <a:rPr lang="pl-PL" sz="1000" kern="1200"/>
            <a:t>w systemie BM</a:t>
          </a:r>
        </a:p>
      </dsp:txBody>
      <dsp:txXfrm>
        <a:off x="45647" y="379890"/>
        <a:ext cx="1467179" cy="843790"/>
      </dsp:txXfrm>
    </dsp:sp>
    <dsp:sp modelId="{1EDB905B-85C6-490F-9490-752A61C6A0BE}">
      <dsp:nvSpPr>
        <dsp:cNvPr id="0" name=""/>
        <dsp:cNvSpPr/>
      </dsp:nvSpPr>
      <dsp:spPr>
        <a:xfrm>
          <a:off x="3488880" y="764153"/>
          <a:ext cx="320846" cy="91440"/>
        </a:xfrm>
        <a:custGeom>
          <a:avLst/>
          <a:gdLst/>
          <a:ahLst/>
          <a:cxnLst/>
          <a:rect l="0" t="0" r="0" b="0"/>
          <a:pathLst>
            <a:path>
              <a:moveTo>
                <a:pt x="0" y="45720"/>
              </a:moveTo>
              <a:lnTo>
                <a:pt x="320846" y="45720"/>
              </a:lnTo>
            </a:path>
          </a:pathLst>
        </a:custGeom>
        <a:noFill/>
        <a:ln w="38100" cap="flat" cmpd="sng" algn="ctr">
          <a:solidFill>
            <a:srgbClr val="92A4FC"/>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3640516" y="808081"/>
        <a:ext cx="17572" cy="3584"/>
      </dsp:txXfrm>
    </dsp:sp>
    <dsp:sp modelId="{D0375D53-A2F9-4A66-9B49-5269B718750C}">
      <dsp:nvSpPr>
        <dsp:cNvPr id="0" name=""/>
        <dsp:cNvSpPr/>
      </dsp:nvSpPr>
      <dsp:spPr>
        <a:xfrm>
          <a:off x="1932206" y="342331"/>
          <a:ext cx="1558473" cy="935084"/>
        </a:xfrm>
        <a:prstGeom prst="roundRect">
          <a:avLst/>
        </a:prstGeom>
        <a:solidFill>
          <a:srgbClr val="0070C0"/>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pl-PL" sz="1000" kern="1200"/>
            <a:t>Ocena formalna</a:t>
          </a:r>
        </a:p>
      </dsp:txBody>
      <dsp:txXfrm>
        <a:off x="1977853" y="387978"/>
        <a:ext cx="1467179" cy="843790"/>
      </dsp:txXfrm>
    </dsp:sp>
    <dsp:sp modelId="{0ECBAC7A-C00B-497E-B629-B89B4E18B184}">
      <dsp:nvSpPr>
        <dsp:cNvPr id="0" name=""/>
        <dsp:cNvSpPr/>
      </dsp:nvSpPr>
      <dsp:spPr>
        <a:xfrm>
          <a:off x="1026530" y="1275616"/>
          <a:ext cx="3594832" cy="327849"/>
        </a:xfrm>
        <a:custGeom>
          <a:avLst/>
          <a:gdLst/>
          <a:ahLst/>
          <a:cxnLst/>
          <a:rect l="0" t="0" r="0" b="0"/>
          <a:pathLst>
            <a:path>
              <a:moveTo>
                <a:pt x="3594832" y="0"/>
              </a:moveTo>
              <a:lnTo>
                <a:pt x="3594832" y="181024"/>
              </a:lnTo>
              <a:lnTo>
                <a:pt x="0" y="181024"/>
              </a:lnTo>
              <a:lnTo>
                <a:pt x="0" y="327849"/>
              </a:lnTo>
            </a:path>
          </a:pathLst>
        </a:custGeom>
        <a:noFill/>
        <a:ln w="38100" cap="flat" cmpd="sng" algn="ctr">
          <a:solidFill>
            <a:srgbClr val="92A4FC"/>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2733630" y="1437748"/>
        <a:ext cx="180632" cy="3584"/>
      </dsp:txXfrm>
    </dsp:sp>
    <dsp:sp modelId="{3950D275-AF9B-4B87-AC63-EB58F151A229}">
      <dsp:nvSpPr>
        <dsp:cNvPr id="0" name=""/>
        <dsp:cNvSpPr/>
      </dsp:nvSpPr>
      <dsp:spPr>
        <a:xfrm>
          <a:off x="3842126" y="342331"/>
          <a:ext cx="1558473" cy="935084"/>
        </a:xfrm>
        <a:prstGeom prst="roundRect">
          <a:avLst/>
        </a:prstGeom>
        <a:solidFill>
          <a:srgbClr val="C00000">
            <a:alpha val="76000"/>
          </a:srgb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lang="pl-PL" sz="1000" kern="1200"/>
        </a:p>
        <a:p>
          <a:pPr marL="0" lvl="0" indent="0" algn="ctr" defTabSz="444500">
            <a:lnSpc>
              <a:spcPct val="90000"/>
            </a:lnSpc>
            <a:spcBef>
              <a:spcPct val="0"/>
            </a:spcBef>
            <a:spcAft>
              <a:spcPct val="35000"/>
            </a:spcAft>
            <a:buNone/>
          </a:pPr>
          <a:r>
            <a:rPr lang="pl-PL" sz="1000" kern="1200"/>
            <a:t>Ocena jakościowa </a:t>
          </a:r>
        </a:p>
        <a:p>
          <a:pPr marL="0" lvl="0" indent="0" algn="ctr" defTabSz="444500">
            <a:lnSpc>
              <a:spcPct val="90000"/>
            </a:lnSpc>
            <a:spcBef>
              <a:spcPct val="0"/>
            </a:spcBef>
            <a:spcAft>
              <a:spcPct val="35000"/>
            </a:spcAft>
            <a:buNone/>
          </a:pPr>
          <a:endParaRPr lang="pl-PL" sz="1000" kern="1200"/>
        </a:p>
      </dsp:txBody>
      <dsp:txXfrm>
        <a:off x="3887773" y="387978"/>
        <a:ext cx="1467179" cy="843790"/>
      </dsp:txXfrm>
    </dsp:sp>
    <dsp:sp modelId="{59A1A52A-832E-4DE2-8F7A-DFBC5A22D066}">
      <dsp:nvSpPr>
        <dsp:cNvPr id="0" name=""/>
        <dsp:cNvSpPr/>
      </dsp:nvSpPr>
      <dsp:spPr>
        <a:xfrm>
          <a:off x="1803967" y="1880239"/>
          <a:ext cx="776486" cy="223167"/>
        </a:xfrm>
        <a:custGeom>
          <a:avLst/>
          <a:gdLst/>
          <a:ahLst/>
          <a:cxnLst/>
          <a:rect l="0" t="0" r="0" b="0"/>
          <a:pathLst>
            <a:path>
              <a:moveTo>
                <a:pt x="0" y="223167"/>
              </a:moveTo>
              <a:lnTo>
                <a:pt x="405343" y="223167"/>
              </a:lnTo>
              <a:lnTo>
                <a:pt x="405343" y="0"/>
              </a:lnTo>
              <a:lnTo>
                <a:pt x="776486" y="0"/>
              </a:lnTo>
            </a:path>
          </a:pathLst>
        </a:custGeom>
        <a:noFill/>
        <a:ln w="38100" cap="flat" cmpd="sng" algn="ctr">
          <a:solidFill>
            <a:srgbClr val="92A4FC"/>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2171276" y="1990031"/>
        <a:ext cx="41868" cy="3584"/>
      </dsp:txXfrm>
    </dsp:sp>
    <dsp:sp modelId="{32F33217-57C0-47FB-8E16-4FEB6C9B52B2}">
      <dsp:nvSpPr>
        <dsp:cNvPr id="0" name=""/>
        <dsp:cNvSpPr/>
      </dsp:nvSpPr>
      <dsp:spPr>
        <a:xfrm>
          <a:off x="247293" y="1635865"/>
          <a:ext cx="1558473" cy="93508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pl-PL" sz="1000" kern="1200"/>
            <a:t>Analiza finansowa</a:t>
          </a:r>
        </a:p>
        <a:p>
          <a:pPr marL="0" lvl="0" indent="0" algn="ctr" defTabSz="444500">
            <a:lnSpc>
              <a:spcPct val="90000"/>
            </a:lnSpc>
            <a:spcBef>
              <a:spcPct val="0"/>
            </a:spcBef>
            <a:spcAft>
              <a:spcPct val="35000"/>
            </a:spcAft>
            <a:buNone/>
          </a:pPr>
          <a:r>
            <a:rPr lang="pl-PL" sz="1000" kern="1200"/>
            <a:t>(podstawowa, audyty) </a:t>
          </a:r>
        </a:p>
      </dsp:txBody>
      <dsp:txXfrm>
        <a:off x="292940" y="1681512"/>
        <a:ext cx="1467179" cy="843790"/>
      </dsp:txXfrm>
    </dsp:sp>
    <dsp:sp modelId="{06015C5B-0A07-4F1C-AE09-72D3D7C49772}">
      <dsp:nvSpPr>
        <dsp:cNvPr id="0" name=""/>
        <dsp:cNvSpPr/>
      </dsp:nvSpPr>
      <dsp:spPr>
        <a:xfrm>
          <a:off x="3245958" y="2100102"/>
          <a:ext cx="91440" cy="91440"/>
        </a:xfrm>
        <a:custGeom>
          <a:avLst/>
          <a:gdLst/>
          <a:ahLst/>
          <a:cxnLst/>
          <a:rect l="0" t="0" r="0" b="0"/>
          <a:pathLst>
            <a:path>
              <a:moveTo>
                <a:pt x="45720" y="45720"/>
              </a:moveTo>
              <a:lnTo>
                <a:pt x="45720" y="57078"/>
              </a:lnTo>
              <a:lnTo>
                <a:pt x="90214" y="57078"/>
              </a:lnTo>
            </a:path>
          </a:pathLst>
        </a:custGeom>
        <a:noFill/>
        <a:ln w="9525"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3290467" y="2144030"/>
        <a:ext cx="2421" cy="3584"/>
      </dsp:txXfrm>
    </dsp:sp>
    <dsp:sp modelId="{8AFC67A5-7D51-4488-A9FC-7D8763A04C85}">
      <dsp:nvSpPr>
        <dsp:cNvPr id="0" name=""/>
        <dsp:cNvSpPr/>
      </dsp:nvSpPr>
      <dsp:spPr>
        <a:xfrm>
          <a:off x="2612854" y="1612857"/>
          <a:ext cx="1357648" cy="534765"/>
        </a:xfrm>
        <a:prstGeom prst="roundRect">
          <a:avLst/>
        </a:prstGeom>
        <a:solidFill>
          <a:srgbClr val="3B8960"/>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pl-PL" sz="1000" kern="1200"/>
            <a:t>Płatność końcowa</a:t>
          </a:r>
        </a:p>
      </dsp:txBody>
      <dsp:txXfrm>
        <a:off x="2638959" y="1638962"/>
        <a:ext cx="1305438" cy="482555"/>
      </dsp:txXfrm>
    </dsp:sp>
    <dsp:sp modelId="{7438D6AD-C14B-4DC5-BC98-F138A59F65FC}">
      <dsp:nvSpPr>
        <dsp:cNvPr id="0" name=""/>
        <dsp:cNvSpPr/>
      </dsp:nvSpPr>
      <dsp:spPr>
        <a:xfrm>
          <a:off x="2612854" y="2166740"/>
          <a:ext cx="1446637" cy="760971"/>
        </a:xfrm>
        <a:prstGeom prst="roundRect">
          <a:avLst/>
        </a:prstGeom>
        <a:solidFill>
          <a:srgbClr val="3B8960"/>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pl-PL" sz="1000" kern="1200"/>
            <a:t>Informacja zwrotna dot. rozliczenia projektu</a:t>
          </a:r>
        </a:p>
      </dsp:txBody>
      <dsp:txXfrm>
        <a:off x="2650002" y="2203888"/>
        <a:ext cx="1372341" cy="6866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898435-484D-407E-A063-D34030F0C366}">
      <dsp:nvSpPr>
        <dsp:cNvPr id="0" name=""/>
        <dsp:cNvSpPr/>
      </dsp:nvSpPr>
      <dsp:spPr>
        <a:xfrm>
          <a:off x="0" y="408506"/>
          <a:ext cx="8192429" cy="38492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100000"/>
            </a:lnSpc>
            <a:spcBef>
              <a:spcPct val="0"/>
            </a:spcBef>
            <a:spcAft>
              <a:spcPct val="35000"/>
            </a:spcAft>
            <a:buNone/>
          </a:pPr>
          <a:r>
            <a:rPr lang="pl-PL" sz="1400" kern="1200"/>
            <a:t>📋 REALIZACJA PROJEKTU • zgodność z zatwierdzonym wnioskiem • osiągnięcie założonych celów</a:t>
          </a:r>
          <a:endParaRPr lang="en-US" sz="1400" kern="1200"/>
        </a:p>
      </dsp:txBody>
      <dsp:txXfrm>
        <a:off x="18791" y="427297"/>
        <a:ext cx="8154847" cy="347347"/>
      </dsp:txXfrm>
    </dsp:sp>
    <dsp:sp modelId="{D44B3A7D-65F9-4FFF-ABE7-57C70E16A90F}">
      <dsp:nvSpPr>
        <dsp:cNvPr id="0" name=""/>
        <dsp:cNvSpPr/>
      </dsp:nvSpPr>
      <dsp:spPr>
        <a:xfrm>
          <a:off x="0" y="833756"/>
          <a:ext cx="8192429" cy="38492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100000"/>
            </a:lnSpc>
            <a:spcBef>
              <a:spcPct val="0"/>
            </a:spcBef>
            <a:spcAft>
              <a:spcPct val="35000"/>
            </a:spcAft>
            <a:buNone/>
          </a:pPr>
          <a:r>
            <a:rPr lang="pl-PL" sz="1400" kern="1200"/>
            <a:t>📦 REZULTATY • jakość produktów i rezultatów • trwałość osiągniętych efektów</a:t>
          </a:r>
          <a:endParaRPr lang="en-US" sz="1400" kern="1200"/>
        </a:p>
      </dsp:txBody>
      <dsp:txXfrm>
        <a:off x="18791" y="852547"/>
        <a:ext cx="8154847" cy="347347"/>
      </dsp:txXfrm>
    </dsp:sp>
    <dsp:sp modelId="{9344A64C-2665-47F8-8845-0BA66AE0324F}">
      <dsp:nvSpPr>
        <dsp:cNvPr id="0" name=""/>
        <dsp:cNvSpPr/>
      </dsp:nvSpPr>
      <dsp:spPr>
        <a:xfrm>
          <a:off x="0" y="1259006"/>
          <a:ext cx="8192429" cy="38492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100000"/>
            </a:lnSpc>
            <a:spcBef>
              <a:spcPct val="0"/>
            </a:spcBef>
            <a:spcAft>
              <a:spcPct val="35000"/>
            </a:spcAft>
            <a:buNone/>
          </a:pPr>
          <a:r>
            <a:rPr lang="pl-PL" sz="1400" kern="1200"/>
            <a:t>🎓 UCZESTNICY • efekty uczenia się • rozwój kompetencji</a:t>
          </a:r>
          <a:endParaRPr lang="en-US" sz="1400" kern="1200"/>
        </a:p>
      </dsp:txBody>
      <dsp:txXfrm>
        <a:off x="18791" y="1277797"/>
        <a:ext cx="8154847" cy="347347"/>
      </dsp:txXfrm>
    </dsp:sp>
    <dsp:sp modelId="{9854DE20-432C-4655-B337-614CBB2FB751}">
      <dsp:nvSpPr>
        <dsp:cNvPr id="0" name=""/>
        <dsp:cNvSpPr/>
      </dsp:nvSpPr>
      <dsp:spPr>
        <a:xfrm>
          <a:off x="0" y="1684256"/>
          <a:ext cx="8192429" cy="38492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100000"/>
            </a:lnSpc>
            <a:spcBef>
              <a:spcPct val="0"/>
            </a:spcBef>
            <a:spcAft>
              <a:spcPct val="35000"/>
            </a:spcAft>
            <a:buNone/>
          </a:pPr>
          <a:r>
            <a:rPr lang="pl-PL" sz="1400" kern="1200"/>
            <a:t>🏢 WPŁYW PROJEKTU • wpływ na organizacje uczestniczące • europejska wartość dodana</a:t>
          </a:r>
          <a:endParaRPr lang="en-US" sz="1400" kern="1200"/>
        </a:p>
      </dsp:txBody>
      <dsp:txXfrm>
        <a:off x="18791" y="1703047"/>
        <a:ext cx="8154847" cy="347347"/>
      </dsp:txXfrm>
    </dsp:sp>
    <dsp:sp modelId="{364EC0DA-2E19-4C40-A1C6-B09F895323D7}">
      <dsp:nvSpPr>
        <dsp:cNvPr id="0" name=""/>
        <dsp:cNvSpPr/>
      </dsp:nvSpPr>
      <dsp:spPr>
        <a:xfrm>
          <a:off x="0" y="2109506"/>
          <a:ext cx="8192429" cy="38492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100000"/>
            </a:lnSpc>
            <a:spcBef>
              <a:spcPct val="0"/>
            </a:spcBef>
            <a:spcAft>
              <a:spcPct val="35000"/>
            </a:spcAft>
            <a:buNone/>
          </a:pPr>
          <a:r>
            <a:rPr lang="pl-PL" sz="1400" kern="1200"/>
            <a:t>📢 UPOWSZECHNIANIE • zasięg działań informacyjnych • oddziaływanie na otoczenie</a:t>
          </a:r>
          <a:endParaRPr lang="en-US" sz="1400" kern="1200"/>
        </a:p>
      </dsp:txBody>
      <dsp:txXfrm>
        <a:off x="18791" y="2128297"/>
        <a:ext cx="8154847" cy="3473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086A9-3989-4AC4-A362-83DF5068621D}">
      <dsp:nvSpPr>
        <dsp:cNvPr id="0" name=""/>
        <dsp:cNvSpPr/>
      </dsp:nvSpPr>
      <dsp:spPr>
        <a:xfrm>
          <a:off x="2585" y="499779"/>
          <a:ext cx="2520833" cy="1008333"/>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rtl="0">
            <a:lnSpc>
              <a:spcPct val="90000"/>
            </a:lnSpc>
            <a:spcBef>
              <a:spcPct val="0"/>
            </a:spcBef>
            <a:spcAft>
              <a:spcPct val="35000"/>
            </a:spcAft>
            <a:buNone/>
          </a:pPr>
          <a:r>
            <a:rPr lang="pl-PL" sz="1300" b="1" kern="1200">
              <a:latin typeface="Trebuchet MS"/>
            </a:rPr>
            <a:t>Logo: flaga UE z zapisem </a:t>
          </a:r>
          <a:br>
            <a:rPr lang="pl-PL" sz="1300" b="1" kern="1200">
              <a:latin typeface="Trebuchet MS"/>
            </a:rPr>
          </a:br>
          <a:r>
            <a:rPr lang="pl-PL" sz="1300" b="1" kern="1200">
              <a:latin typeface="Trebuchet MS"/>
            </a:rPr>
            <a:t>o dofinansowaniu przez UE        </a:t>
          </a:r>
        </a:p>
      </dsp:txBody>
      <dsp:txXfrm>
        <a:off x="2585" y="499779"/>
        <a:ext cx="2520833" cy="1008333"/>
      </dsp:txXfrm>
    </dsp:sp>
    <dsp:sp modelId="{DC42FD07-A5AD-41B1-AF8E-577351D1C69C}">
      <dsp:nvSpPr>
        <dsp:cNvPr id="0" name=""/>
        <dsp:cNvSpPr/>
      </dsp:nvSpPr>
      <dsp:spPr>
        <a:xfrm>
          <a:off x="2585" y="1508113"/>
          <a:ext cx="2520833" cy="570960"/>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B75901-DE38-4557-9746-A2FC307F8481}">
      <dsp:nvSpPr>
        <dsp:cNvPr id="0" name=""/>
        <dsp:cNvSpPr/>
      </dsp:nvSpPr>
      <dsp:spPr>
        <a:xfrm>
          <a:off x="2876336" y="499779"/>
          <a:ext cx="2520833" cy="1008333"/>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rtl="0">
            <a:lnSpc>
              <a:spcPct val="90000"/>
            </a:lnSpc>
            <a:spcBef>
              <a:spcPct val="0"/>
            </a:spcBef>
            <a:spcAft>
              <a:spcPct val="35000"/>
            </a:spcAft>
            <a:buNone/>
          </a:pPr>
          <a:r>
            <a:rPr lang="pl-PL" sz="1300" b="1" kern="1200">
              <a:latin typeface="Trebuchet MS"/>
            </a:rPr>
            <a:t>Zastrzeżenie (disclaimer) </a:t>
          </a:r>
        </a:p>
        <a:p>
          <a:pPr marL="0" lvl="0" indent="0" algn="ctr" defTabSz="577850" rtl="0">
            <a:lnSpc>
              <a:spcPct val="90000"/>
            </a:lnSpc>
            <a:spcBef>
              <a:spcPct val="0"/>
            </a:spcBef>
            <a:spcAft>
              <a:spcPct val="35000"/>
            </a:spcAft>
            <a:buNone/>
          </a:pPr>
          <a:r>
            <a:rPr lang="pl-PL" sz="1300" b="1" kern="1200">
              <a:latin typeface="Trebuchet MS"/>
            </a:rPr>
            <a:t>o</a:t>
          </a:r>
          <a:r>
            <a:rPr lang="pl-PL" sz="1300" b="1" kern="1200"/>
            <a:t> wyłączeniu KE i NA </a:t>
          </a:r>
          <a:endParaRPr lang="pl-PL" sz="1300" b="1" kern="1200">
            <a:latin typeface="Trebuchet MS"/>
          </a:endParaRPr>
        </a:p>
        <a:p>
          <a:pPr marL="0" lvl="0" indent="0" algn="ctr" defTabSz="577850" rtl="0">
            <a:lnSpc>
              <a:spcPct val="90000"/>
            </a:lnSpc>
            <a:spcBef>
              <a:spcPct val="0"/>
            </a:spcBef>
            <a:spcAft>
              <a:spcPct val="35000"/>
            </a:spcAft>
            <a:buNone/>
          </a:pPr>
          <a:r>
            <a:rPr lang="pl-PL" sz="1300" b="1" kern="1200"/>
            <a:t>od odpowiedzialności </a:t>
          </a:r>
          <a:endParaRPr lang="pl-PL" sz="1300" b="1" kern="1200">
            <a:latin typeface="Trebuchet MS"/>
          </a:endParaRPr>
        </a:p>
        <a:p>
          <a:pPr marL="0" lvl="0" indent="0" algn="ctr" defTabSz="577850">
            <a:lnSpc>
              <a:spcPct val="90000"/>
            </a:lnSpc>
            <a:spcBef>
              <a:spcPct val="0"/>
            </a:spcBef>
            <a:spcAft>
              <a:spcPct val="35000"/>
            </a:spcAft>
            <a:buNone/>
          </a:pPr>
          <a:r>
            <a:rPr lang="pl-PL" sz="1300" b="1" kern="1200"/>
            <a:t>za treści </a:t>
          </a:r>
          <a:r>
            <a:rPr lang="pl-PL" sz="1300" b="1" kern="1200">
              <a:latin typeface="Trebuchet MS"/>
            </a:rPr>
            <a:t>publikacji</a:t>
          </a:r>
          <a:endParaRPr lang="en-US" sz="1300" b="1" kern="1200">
            <a:latin typeface="Trebuchet MS"/>
          </a:endParaRPr>
        </a:p>
      </dsp:txBody>
      <dsp:txXfrm>
        <a:off x="2876336" y="499779"/>
        <a:ext cx="2520833" cy="1008333"/>
      </dsp:txXfrm>
    </dsp:sp>
    <dsp:sp modelId="{A316DA01-7FA6-4A11-BC4F-2F5C65D15FD7}">
      <dsp:nvSpPr>
        <dsp:cNvPr id="0" name=""/>
        <dsp:cNvSpPr/>
      </dsp:nvSpPr>
      <dsp:spPr>
        <a:xfrm>
          <a:off x="2876336" y="1508113"/>
          <a:ext cx="2520833" cy="570960"/>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7B81B0-2915-49AC-9C10-0556E530AD15}">
      <dsp:nvSpPr>
        <dsp:cNvPr id="0" name=""/>
        <dsp:cNvSpPr/>
      </dsp:nvSpPr>
      <dsp:spPr>
        <a:xfrm>
          <a:off x="5750086" y="499779"/>
          <a:ext cx="2520833" cy="1008333"/>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pl-PL" sz="1300" b="1" kern="1200">
              <a:latin typeface="Trebuchet MS"/>
            </a:rPr>
            <a:t>Informacja</a:t>
          </a:r>
          <a:br>
            <a:rPr lang="pl-PL" sz="1300" b="1" kern="1200"/>
          </a:br>
          <a:r>
            <a:rPr lang="pl-PL" sz="1300" b="1" kern="1200"/>
            <a:t>o otwartej licencji</a:t>
          </a:r>
          <a:endParaRPr lang="en-US" sz="1300" kern="1200"/>
        </a:p>
      </dsp:txBody>
      <dsp:txXfrm>
        <a:off x="5750086" y="499779"/>
        <a:ext cx="2520833" cy="1008333"/>
      </dsp:txXfrm>
    </dsp:sp>
    <dsp:sp modelId="{7B0B5FAA-FD6B-4FAF-9B95-3E8A89951DF8}">
      <dsp:nvSpPr>
        <dsp:cNvPr id="0" name=""/>
        <dsp:cNvSpPr/>
      </dsp:nvSpPr>
      <dsp:spPr>
        <a:xfrm>
          <a:off x="5750086" y="1508113"/>
          <a:ext cx="2520833" cy="570960"/>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4">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3975A5E-7315-4966-897E-2161F0BF4DEC}" type="datetimeFigureOut">
              <a:rPr lang="pl-PL" smtClean="0"/>
              <a:pPr/>
              <a:t>27.08.2026</a:t>
            </a:fld>
            <a:endParaRPr lang="pl-PL"/>
          </a:p>
        </p:txBody>
      </p:sp>
      <p:sp>
        <p:nvSpPr>
          <p:cNvPr id="4" name="Symbol zastępczy stopki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5FE19FE-243D-440D-A32F-A126DA055E18}" type="slidenum">
              <a:rPr lang="pl-PL" smtClean="0"/>
              <a:pPr/>
              <a:t>‹#›</a:t>
            </a:fld>
            <a:endParaRPr lang="pl-PL"/>
          </a:p>
        </p:txBody>
      </p:sp>
    </p:spTree>
    <p:extLst>
      <p:ext uri="{BB962C8B-B14F-4D97-AF65-F5344CB8AC3E}">
        <p14:creationId xmlns:p14="http://schemas.microsoft.com/office/powerpoint/2010/main" val="39079806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48A69C-5A2E-4F42-BF5B-6D1E0F7FA2A6}" type="datetimeFigureOut">
              <a:rPr lang="pl-PL" smtClean="0"/>
              <a:pPr/>
              <a:t>27.08.2026</a:t>
            </a:fld>
            <a:endParaRPr lang="pl-PL"/>
          </a:p>
        </p:txBody>
      </p:sp>
      <p:sp>
        <p:nvSpPr>
          <p:cNvPr id="4" name="Symbol zastępczy obrazu slajd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B693C-AB16-4BC3-878E-C67601838C26}" type="slidenum">
              <a:rPr lang="pl-PL" smtClean="0"/>
              <a:pPr/>
              <a:t>‹#›</a:t>
            </a:fld>
            <a:endParaRPr lang="pl-PL"/>
          </a:p>
        </p:txBody>
      </p:sp>
    </p:spTree>
    <p:extLst>
      <p:ext uri="{BB962C8B-B14F-4D97-AF65-F5344CB8AC3E}">
        <p14:creationId xmlns:p14="http://schemas.microsoft.com/office/powerpoint/2010/main" val="2959212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c.europa.eu/info/resources-partners/european-commission-visual-identity_en#documents"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t>Jeśli raport zostanie złożony bez umieszczenia rezultatów na platformie, to data złożenia liczy się od dani złożenia rezultatów! </a:t>
            </a:r>
          </a:p>
          <a:p>
            <a:r>
              <a:rPr lang="pl-PL"/>
              <a:t>-dokumenty finansowe</a:t>
            </a:r>
          </a:p>
          <a:p>
            <a:r>
              <a:rPr lang="pl-PL"/>
              <a:t>-materiały do upowszechniania</a:t>
            </a:r>
          </a:p>
          <a:p>
            <a:endParaRPr lang="pl-PL"/>
          </a:p>
          <a:p>
            <a:r>
              <a:rPr lang="pl-PL"/>
              <a:t>Każda instytucja ma swój harmonogram pracy. Uczelnie, partnerzy i NA.</a:t>
            </a:r>
          </a:p>
        </p:txBody>
      </p:sp>
      <p:sp>
        <p:nvSpPr>
          <p:cNvPr id="4" name="Symbol zastępczy numeru slajdu 3"/>
          <p:cNvSpPr>
            <a:spLocks noGrp="1"/>
          </p:cNvSpPr>
          <p:nvPr>
            <p:ph type="sldNum" sz="quarter" idx="5"/>
          </p:nvPr>
        </p:nvSpPr>
        <p:spPr/>
        <p:txBody>
          <a:bodyPr/>
          <a:lstStyle/>
          <a:p>
            <a:fld id="{CFAFCF33-A2F1-46F4-87CF-2D2CCC243987}" type="slidenum">
              <a:rPr lang="pl-PL" smtClean="0"/>
              <a:pPr/>
              <a:t>6</a:t>
            </a:fld>
            <a:endParaRPr lang="pl-PL"/>
          </a:p>
        </p:txBody>
      </p:sp>
    </p:spTree>
    <p:extLst>
      <p:ext uri="{BB962C8B-B14F-4D97-AF65-F5344CB8AC3E}">
        <p14:creationId xmlns:p14="http://schemas.microsoft.com/office/powerpoint/2010/main" val="62476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37749F20-32B0-4C7F-AFEB-7BF161848BEB}" type="slidenum">
              <a:rPr lang="pl-PL" smtClean="0"/>
              <a:t>48</a:t>
            </a:fld>
            <a:endParaRPr lang="pl-PL"/>
          </a:p>
        </p:txBody>
      </p:sp>
    </p:spTree>
    <p:extLst>
      <p:ext uri="{BB962C8B-B14F-4D97-AF65-F5344CB8AC3E}">
        <p14:creationId xmlns:p14="http://schemas.microsoft.com/office/powerpoint/2010/main" val="2035815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36B66-2AFC-9371-C9F6-5F8AF0FBE4D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D099A02-EB0F-6BFE-43AE-DDE6F48A1C1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8995908-BCF5-BD79-8335-6ED5DC6AA818}"/>
              </a:ext>
            </a:extLst>
          </p:cNvPr>
          <p:cNvSpPr>
            <a:spLocks noGrp="1"/>
          </p:cNvSpPr>
          <p:nvPr>
            <p:ph type="body" idx="1"/>
          </p:nvPr>
        </p:nvSpPr>
        <p:spPr/>
        <p:txBody>
          <a:bodyPr/>
          <a:lstStyle/>
          <a:p>
            <a:r>
              <a:rPr lang="pl-PL"/>
              <a:t>Agnieszka – SPRAWDZENIE DANYCH KONTAKTOWYCH  - SZCZEGÓLNIE REPREZENTANTA PRWNEGO!</a:t>
            </a:r>
          </a:p>
        </p:txBody>
      </p:sp>
      <p:sp>
        <p:nvSpPr>
          <p:cNvPr id="4" name="Symbol zastępczy numeru slajdu 3">
            <a:extLst>
              <a:ext uri="{FF2B5EF4-FFF2-40B4-BE49-F238E27FC236}">
                <a16:creationId xmlns:a16="http://schemas.microsoft.com/office/drawing/2014/main" id="{EF1BA943-0CD0-E12F-D784-A9A86B60B59B}"/>
              </a:ext>
            </a:extLst>
          </p:cNvPr>
          <p:cNvSpPr>
            <a:spLocks noGrp="1"/>
          </p:cNvSpPr>
          <p:nvPr>
            <p:ph type="sldNum" sz="quarter" idx="5"/>
          </p:nvPr>
        </p:nvSpPr>
        <p:spPr/>
        <p:txBody>
          <a:bodyPr/>
          <a:lstStyle/>
          <a:p>
            <a:fld id="{8AFB693C-AB16-4BC3-878E-C67601838C26}" type="slidenum">
              <a:rPr lang="pl-PL" smtClean="0"/>
              <a:pPr/>
              <a:t>11</a:t>
            </a:fld>
            <a:endParaRPr lang="pl-PL"/>
          </a:p>
        </p:txBody>
      </p:sp>
    </p:spTree>
    <p:extLst>
      <p:ext uri="{BB962C8B-B14F-4D97-AF65-F5344CB8AC3E}">
        <p14:creationId xmlns:p14="http://schemas.microsoft.com/office/powerpoint/2010/main" val="3839878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t>Agnieszka</a:t>
            </a:r>
          </a:p>
        </p:txBody>
      </p:sp>
      <p:sp>
        <p:nvSpPr>
          <p:cNvPr id="4" name="Symbol zastępczy numeru slajdu 3"/>
          <p:cNvSpPr>
            <a:spLocks noGrp="1"/>
          </p:cNvSpPr>
          <p:nvPr>
            <p:ph type="sldNum" sz="quarter" idx="5"/>
          </p:nvPr>
        </p:nvSpPr>
        <p:spPr/>
        <p:txBody>
          <a:bodyPr/>
          <a:lstStyle/>
          <a:p>
            <a:fld id="{8AFB693C-AB16-4BC3-878E-C67601838C26}" type="slidenum">
              <a:rPr lang="pl-PL" smtClean="0"/>
              <a:pPr/>
              <a:t>12</a:t>
            </a:fld>
            <a:endParaRPr lang="pl-PL"/>
          </a:p>
        </p:txBody>
      </p:sp>
    </p:spTree>
    <p:extLst>
      <p:ext uri="{BB962C8B-B14F-4D97-AF65-F5344CB8AC3E}">
        <p14:creationId xmlns:p14="http://schemas.microsoft.com/office/powerpoint/2010/main" val="557906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8AFB693C-AB16-4BC3-878E-C67601838C26}" type="slidenum">
              <a:rPr lang="pl-PL" smtClean="0"/>
              <a:pPr/>
              <a:t>18</a:t>
            </a:fld>
            <a:endParaRPr lang="pl-PL"/>
          </a:p>
        </p:txBody>
      </p:sp>
    </p:spTree>
    <p:extLst>
      <p:ext uri="{BB962C8B-B14F-4D97-AF65-F5344CB8AC3E}">
        <p14:creationId xmlns:p14="http://schemas.microsoft.com/office/powerpoint/2010/main" val="2063784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fontAlgn="t"/>
            <a:r>
              <a:rPr lang="pl-PL" sz="1200" b="0" i="0" kern="1200">
                <a:solidFill>
                  <a:schemeClr val="tx1"/>
                </a:solidFill>
                <a:effectLst/>
                <a:latin typeface="+mn-lt"/>
                <a:ea typeface="+mn-ea"/>
                <a:cs typeface="+mn-cs"/>
              </a:rPr>
              <a:t>Sprawozdanie końcowe podlega ocenie jakościowej w skali do 100 punktów. Ocenie nie podlega wyłącznie fakt zrealizowania zaplanowanych działań, ale przede wszystkim ich jakość oraz osiągnięte rezultaty.</a:t>
            </a:r>
          </a:p>
          <a:p>
            <a:pPr fontAlgn="t"/>
            <a:r>
              <a:rPr lang="pl-PL" sz="1200" b="0" i="0" kern="1200">
                <a:solidFill>
                  <a:schemeClr val="tx1"/>
                </a:solidFill>
                <a:effectLst/>
                <a:latin typeface="+mn-lt"/>
                <a:ea typeface="+mn-ea"/>
                <a:cs typeface="+mn-cs"/>
              </a:rPr>
              <a:t>Narodowa Agencja analizuje, czy projekt został zrealizowany zgodnie z zatwierdzonym wnioskiem i czy osiągnięto założone cele. Istotna jest również jakość wypracowanych rezultatów oraz trwałość uzyskanych efektów.</a:t>
            </a:r>
          </a:p>
          <a:p>
            <a:pPr fontAlgn="t"/>
            <a:r>
              <a:rPr lang="pl-PL" sz="1200" b="0" i="0" kern="1200">
                <a:solidFill>
                  <a:schemeClr val="tx1"/>
                </a:solidFill>
                <a:effectLst/>
                <a:latin typeface="+mn-lt"/>
                <a:ea typeface="+mn-ea"/>
                <a:cs typeface="+mn-cs"/>
              </a:rPr>
              <a:t>Kolejnym ważnym obszarem są efekty uczenia się uczestników, czyli rozwój kompetencji, wiedzy i umiejętności dzięki udziałowi w projekcie.</a:t>
            </a:r>
          </a:p>
          <a:p>
            <a:pPr fontAlgn="t"/>
            <a:r>
              <a:rPr lang="pl-PL" sz="1200" b="0" i="0" kern="1200">
                <a:solidFill>
                  <a:schemeClr val="tx1"/>
                </a:solidFill>
                <a:effectLst/>
                <a:latin typeface="+mn-lt"/>
                <a:ea typeface="+mn-ea"/>
                <a:cs typeface="+mn-cs"/>
              </a:rPr>
              <a:t>Oceniany jest także wpływ projektu na organizacje uczestniczące oraz jego europejska wartość dodana. Duże znaczenie mają również działania upowszechniające oraz to, do jak szerokiego grona odbiorców dotarły rezultaty projektu.</a:t>
            </a:r>
          </a:p>
          <a:p>
            <a:pPr fontAlgn="t"/>
            <a:r>
              <a:rPr lang="pl-PL" sz="1200" b="0" i="0" kern="1200">
                <a:solidFill>
                  <a:schemeClr val="tx1"/>
                </a:solidFill>
                <a:effectLst/>
                <a:latin typeface="+mn-lt"/>
                <a:ea typeface="+mn-ea"/>
                <a:cs typeface="+mn-cs"/>
              </a:rPr>
              <a:t>Dlatego przygotowując sprawozdanie końcowe warto opisywać nie tylko to, co zostało zrealizowane, ale przede wszystkim jakie przyniosło efekty, jakie zmiany wywołało i jaki miało wpływ na uczestników, organizację oraz jej otoczenie.</a:t>
            </a:r>
          </a:p>
          <a:p>
            <a:endParaRPr lang="pl-PL"/>
          </a:p>
        </p:txBody>
      </p:sp>
      <p:sp>
        <p:nvSpPr>
          <p:cNvPr id="4" name="Symbol zastępczy numeru slajdu 3"/>
          <p:cNvSpPr>
            <a:spLocks noGrp="1"/>
          </p:cNvSpPr>
          <p:nvPr>
            <p:ph type="sldNum" sz="quarter" idx="5"/>
          </p:nvPr>
        </p:nvSpPr>
        <p:spPr/>
        <p:txBody>
          <a:bodyPr/>
          <a:lstStyle/>
          <a:p>
            <a:fld id="{8AFB693C-AB16-4BC3-878E-C67601838C26}" type="slidenum">
              <a:rPr lang="pl-PL" smtClean="0"/>
              <a:pPr/>
              <a:t>20</a:t>
            </a:fld>
            <a:endParaRPr lang="pl-PL"/>
          </a:p>
        </p:txBody>
      </p:sp>
    </p:spTree>
    <p:extLst>
      <p:ext uri="{BB962C8B-B14F-4D97-AF65-F5344CB8AC3E}">
        <p14:creationId xmlns:p14="http://schemas.microsoft.com/office/powerpoint/2010/main" val="1436383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800" b="0" i="0" u="none" strike="noStrike" baseline="0">
                <a:solidFill>
                  <a:srgbClr val="000000"/>
                </a:solidFill>
                <a:latin typeface="Calibri" panose="020F0502020204030204" pitchFamily="34" charset="0"/>
              </a:rPr>
              <a:t>Ocena raportu końcowego projektu ryczałtowego koncentruje się na produktach projektu, ich jakości, poziomie osiągnięcia wskaźników, wpływie i trwałości projektu. Każdy pakiet roboczy jest oceniany oddzielnie zgodnie z określonymi kryteriami jakości. Ogólny wynik projektu jest obliczany jako średnia ważona wyników dla każdego pakietu roboczego. Jednak dla każdego pakietu roboczego procent budżetu do zapłaty jest obliczany osobno, w oparciu o tabelę przedstawioną jako przykład poniżej. </a:t>
            </a:r>
          </a:p>
          <a:p>
            <a:endParaRPr lang="pl-PL" sz="1800" b="0" i="0" u="none" strike="noStrike" baseline="0">
              <a:solidFill>
                <a:srgbClr val="000000"/>
              </a:solidFill>
              <a:latin typeface="Calibri" panose="020F0502020204030204" pitchFamily="34" charset="0"/>
            </a:endParaRPr>
          </a:p>
          <a:p>
            <a:r>
              <a:rPr lang="pl-PL" sz="1800" b="0" i="0" u="none" strike="noStrike" baseline="0">
                <a:solidFill>
                  <a:srgbClr val="000000"/>
                </a:solidFill>
                <a:latin typeface="Calibri" panose="020F0502020204030204" pitchFamily="34" charset="0"/>
              </a:rPr>
              <a:t>Pakiet roboczy dotyczący zarządzania projektem nie jest oceniany. Ponieważ pakiet roboczy dotyczący zarządzania projektem nie generuje konkretnych wyników i nie ma określonych wskaźników, wynik tego pakietu roboczego jest osadzony w poziomie osiągnięć innych pakietów roboczych. Całkowity wynik projektu (średnia ważona) jest dobrym wskaźnikiem ogólnej jakości zarządzania projektem.</a:t>
            </a:r>
            <a:r>
              <a:rPr lang="en-US" sz="1800" b="0" i="0" u="none" strike="noStrike" baseline="0">
                <a:solidFill>
                  <a:srgbClr val="000000"/>
                </a:solidFill>
                <a:latin typeface="Calibri" panose="020F0502020204030204" pitchFamily="34" charset="0"/>
              </a:rPr>
              <a:t> </a:t>
            </a:r>
            <a:endParaRPr lang="pl-PL"/>
          </a:p>
        </p:txBody>
      </p:sp>
      <p:sp>
        <p:nvSpPr>
          <p:cNvPr id="4" name="Symbol zastępczy numeru slajdu 3"/>
          <p:cNvSpPr>
            <a:spLocks noGrp="1"/>
          </p:cNvSpPr>
          <p:nvPr>
            <p:ph type="sldNum" sz="quarter" idx="5"/>
          </p:nvPr>
        </p:nvSpPr>
        <p:spPr/>
        <p:txBody>
          <a:bodyPr/>
          <a:lstStyle/>
          <a:p>
            <a:fld id="{8AFB693C-AB16-4BC3-878E-C67601838C26}" type="slidenum">
              <a:rPr lang="pl-PL" smtClean="0"/>
              <a:pPr/>
              <a:t>25</a:t>
            </a:fld>
            <a:endParaRPr lang="pl-PL"/>
          </a:p>
        </p:txBody>
      </p:sp>
    </p:spTree>
    <p:extLst>
      <p:ext uri="{BB962C8B-B14F-4D97-AF65-F5344CB8AC3E}">
        <p14:creationId xmlns:p14="http://schemas.microsoft.com/office/powerpoint/2010/main" val="2135025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fontAlgn="t"/>
            <a:r>
              <a:rPr lang="pl-PL" sz="1200" b="0" i="0" kern="1200">
                <a:solidFill>
                  <a:schemeClr val="tx1"/>
                </a:solidFill>
                <a:effectLst/>
                <a:latin typeface="+mn-lt"/>
                <a:ea typeface="+mn-ea"/>
                <a:cs typeface="+mn-cs"/>
              </a:rPr>
              <a:t>Jakość sprawozdania końcowego ma bezpośredni wpływ na ocenę projektu. Eksperci oceniają wyłącznie informacje przedstawione w sprawozdaniu oraz dołączonych materiałach, dlatego opisy powinny być kompletne, konkretne i poparte danymi.</a:t>
            </a:r>
          </a:p>
          <a:p>
            <a:pPr fontAlgn="t"/>
            <a:r>
              <a:rPr lang="pl-PL" sz="1200" b="0" i="0" kern="1200">
                <a:solidFill>
                  <a:schemeClr val="tx1"/>
                </a:solidFill>
                <a:effectLst/>
                <a:latin typeface="+mn-lt"/>
                <a:ea typeface="+mn-ea"/>
                <a:cs typeface="+mn-cs"/>
              </a:rPr>
              <a:t>Warto odwoływać się do wskaźników, liczb, dat oraz przykładów pokazujących, jakie działania zostały zrealizowane i jaki przyniosły efekt. Szczególną uwagę należy zwrócić na opisy merytoryczne, które powinny odnosić się do faktycznie osiągniętych rezultatów, a nie do planów zapisanych we wniosku.</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b="0" i="0" kern="1200">
                <a:solidFill>
                  <a:schemeClr val="tx1"/>
                </a:solidFill>
                <a:effectLst/>
                <a:latin typeface="+mn-lt"/>
                <a:ea typeface="+mn-ea"/>
                <a:cs typeface="+mn-cs"/>
              </a:rPr>
              <a:t>Jeżeli w trakcie realizacji projektu wprowadzono zmiany, należy je szczegółowo wyjaśnić oraz opisać ich wpływ na realizację projektu i osiągnięte rezultaty. </a:t>
            </a:r>
            <a:endParaRPr lang="pl-PL"/>
          </a:p>
        </p:txBody>
      </p:sp>
      <p:sp>
        <p:nvSpPr>
          <p:cNvPr id="4" name="Symbol zastępczy numeru slajdu 3"/>
          <p:cNvSpPr>
            <a:spLocks noGrp="1"/>
          </p:cNvSpPr>
          <p:nvPr>
            <p:ph type="sldNum" sz="quarter" idx="5"/>
          </p:nvPr>
        </p:nvSpPr>
        <p:spPr/>
        <p:txBody>
          <a:bodyPr/>
          <a:lstStyle/>
          <a:p>
            <a:fld id="{8AFB693C-AB16-4BC3-878E-C67601838C26}" type="slidenum">
              <a:rPr lang="pl-PL" smtClean="0"/>
              <a:pPr/>
              <a:t>28</a:t>
            </a:fld>
            <a:endParaRPr lang="pl-PL"/>
          </a:p>
        </p:txBody>
      </p:sp>
    </p:spTree>
    <p:extLst>
      <p:ext uri="{BB962C8B-B14F-4D97-AF65-F5344CB8AC3E}">
        <p14:creationId xmlns:p14="http://schemas.microsoft.com/office/powerpoint/2010/main" val="4005056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b="0" i="0" kern="1200">
                <a:solidFill>
                  <a:schemeClr val="tx1"/>
                </a:solidFill>
                <a:effectLst/>
                <a:latin typeface="+mn-lt"/>
                <a:ea typeface="+mn-ea"/>
                <a:cs typeface="+mn-cs"/>
              </a:rPr>
              <a:t>Istotne jest również odniesienie się do rekomendacji ekspertów oceniających wniosek, a także do uwag i zaleceń przekazanych przez Narodową Agencję podczas monitorowania projektu.</a:t>
            </a:r>
          </a:p>
          <a:p>
            <a:pPr fontAlgn="t"/>
            <a:r>
              <a:rPr lang="pl-PL" sz="1200" b="0" i="0" kern="1200">
                <a:solidFill>
                  <a:schemeClr val="tx1"/>
                </a:solidFill>
                <a:effectLst/>
                <a:latin typeface="+mn-lt"/>
                <a:ea typeface="+mn-ea"/>
                <a:cs typeface="+mn-cs"/>
              </a:rPr>
              <a:t>Należy pamiętać, że projekt realizowany jest przez partnerstwo międzynarodowe, dlatego opisy powinny uwzględniać wkład i działania wszystkich partnerów. Ważnym elementem sprawozdania jest także podsumowanie działań upowszechniających, przedstawienie ich efektów oraz wpływu na grupy docelowe.</a:t>
            </a:r>
          </a:p>
          <a:p>
            <a:pPr fontAlgn="t"/>
            <a:r>
              <a:rPr lang="pl-PL" sz="1200" b="0" i="0" kern="1200">
                <a:solidFill>
                  <a:schemeClr val="tx1"/>
                </a:solidFill>
                <a:effectLst/>
                <a:latin typeface="+mn-lt"/>
                <a:ea typeface="+mn-ea"/>
                <a:cs typeface="+mn-cs"/>
              </a:rPr>
              <a:t>W sprawozdaniu warto również pokazać, w jaki sposób monitorowano postępy projektu i jakie wnioski wynikają z przeprowadzonej ewaluacji. Dobre sprawozdanie nie ogranicza się do opisu działań, ale pokazuje przede wszystkim rezultaty, wpływ projektu i wartość, jaką przyniósł uczestnikom, organizacjom oraz szerszemu otoczeniu.</a:t>
            </a:r>
          </a:p>
          <a:p>
            <a:endParaRPr lang="pl-PL" sz="1200" b="0" i="0" kern="1200">
              <a:solidFill>
                <a:schemeClr val="tx1"/>
              </a:solidFill>
              <a:effectLst/>
              <a:latin typeface="+mn-lt"/>
              <a:ea typeface="+mn-ea"/>
              <a:cs typeface="+mn-cs"/>
            </a:endParaRPr>
          </a:p>
        </p:txBody>
      </p:sp>
      <p:sp>
        <p:nvSpPr>
          <p:cNvPr id="4" name="Symbol zastępczy numeru slajdu 3"/>
          <p:cNvSpPr>
            <a:spLocks noGrp="1"/>
          </p:cNvSpPr>
          <p:nvPr>
            <p:ph type="sldNum" sz="quarter" idx="5"/>
          </p:nvPr>
        </p:nvSpPr>
        <p:spPr/>
        <p:txBody>
          <a:bodyPr/>
          <a:lstStyle/>
          <a:p>
            <a:fld id="{8AFB693C-AB16-4BC3-878E-C67601838C26}" type="slidenum">
              <a:rPr lang="pl-PL" smtClean="0"/>
              <a:pPr/>
              <a:t>29</a:t>
            </a:fld>
            <a:endParaRPr lang="pl-PL"/>
          </a:p>
        </p:txBody>
      </p:sp>
    </p:spTree>
    <p:extLst>
      <p:ext uri="{BB962C8B-B14F-4D97-AF65-F5344CB8AC3E}">
        <p14:creationId xmlns:p14="http://schemas.microsoft.com/office/powerpoint/2010/main" val="1484611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solidFill>
                  <a:srgbClr val="666666"/>
                </a:solidFill>
                <a:effectLst/>
              </a:rPr>
              <a:t>Wytyczne dotyczące wykorzystania identyfikacji wizualnej Komisji Europejskiej, w tym emblematu Unii Europejskiej, można znaleźć tutaj </a:t>
            </a:r>
            <a:r>
              <a:rPr lang="pl-PL" u="sng">
                <a:solidFill>
                  <a:srgbClr val="0563C1"/>
                </a:solidFill>
                <a:effectLst/>
                <a:hlinkClick r:id="rId3"/>
              </a:rPr>
              <a:t>https://ec.europa.eu/info/resources-partners/european-commission-visual-identity_en#documents</a:t>
            </a:r>
            <a:r>
              <a:rPr lang="pl-PL">
                <a:solidFill>
                  <a:srgbClr val="666666"/>
                </a:solidFill>
                <a:effectLs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pl-PL"/>
              <a:t>W przypadku gdyby beneficjent chciał oznaczyć stronę internetową lub miejsce, w którym prowadzi działania związane z wykonywanym projektem w ramach programu Erasmus+, zalecamy skorzystanie z materiałów promocyjnych przygotowanych przez Narodową Agencję Programu Erasmus+ i Europejskiego Korpusu Solidarności dla każdego sektora Erasmusa+.</a:t>
            </a:r>
          </a:p>
          <a:p>
            <a:endParaRPr lang="pl-PL"/>
          </a:p>
          <a:p>
            <a:endParaRPr lang="pl-PL"/>
          </a:p>
          <a:p>
            <a:endParaRPr lang="pl-PL"/>
          </a:p>
        </p:txBody>
      </p:sp>
      <p:sp>
        <p:nvSpPr>
          <p:cNvPr id="4" name="Symbol zastępczy numeru slajdu 3"/>
          <p:cNvSpPr>
            <a:spLocks noGrp="1"/>
          </p:cNvSpPr>
          <p:nvPr>
            <p:ph type="sldNum" sz="quarter" idx="10"/>
          </p:nvPr>
        </p:nvSpPr>
        <p:spPr/>
        <p:txBody>
          <a:bodyPr/>
          <a:lstStyle/>
          <a:p>
            <a:fld id="{37749F20-32B0-4C7F-AFEB-7BF161848BEB}" type="slidenum">
              <a:rPr lang="pl-PL" smtClean="0"/>
              <a:t>38</a:t>
            </a:fld>
            <a:endParaRPr lang="pl-PL"/>
          </a:p>
        </p:txBody>
      </p:sp>
    </p:spTree>
    <p:extLst>
      <p:ext uri="{BB962C8B-B14F-4D97-AF65-F5344CB8AC3E}">
        <p14:creationId xmlns:p14="http://schemas.microsoft.com/office/powerpoint/2010/main" val="15616313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ierwszy slajd - foto">
    <p:spTree>
      <p:nvGrpSpPr>
        <p:cNvPr id="1" name=""/>
        <p:cNvGrpSpPr/>
        <p:nvPr/>
      </p:nvGrpSpPr>
      <p:grpSpPr>
        <a:xfrm>
          <a:off x="0" y="0"/>
          <a:ext cx="0" cy="0"/>
          <a:chOff x="0" y="0"/>
          <a:chExt cx="0" cy="0"/>
        </a:xfrm>
      </p:grpSpPr>
      <p:pic>
        <p:nvPicPr>
          <p:cNvPr id="4" name="Obraz 3"/>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386" y="1340"/>
            <a:ext cx="9139226" cy="5140815"/>
          </a:xfrm>
          <a:prstGeom prst="rect">
            <a:avLst/>
          </a:prstGeom>
        </p:spPr>
      </p:pic>
    </p:spTree>
    <p:extLst>
      <p:ext uri="{BB962C8B-B14F-4D97-AF65-F5344CB8AC3E}">
        <p14:creationId xmlns:p14="http://schemas.microsoft.com/office/powerpoint/2010/main" val="1211964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ytuł i zawartość">
    <p:spTree>
      <p:nvGrpSpPr>
        <p:cNvPr id="1" name=""/>
        <p:cNvGrpSpPr/>
        <p:nvPr/>
      </p:nvGrpSpPr>
      <p:grpSpPr>
        <a:xfrm>
          <a:off x="0" y="0"/>
          <a:ext cx="0" cy="0"/>
          <a:chOff x="0" y="0"/>
          <a:chExt cx="0" cy="0"/>
        </a:xfrm>
      </p:grpSpPr>
      <p:sp>
        <p:nvSpPr>
          <p:cNvPr id="8" name="Prostokąt 7">
            <a:extLst>
              <a:ext uri="{FF2B5EF4-FFF2-40B4-BE49-F238E27FC236}">
                <a16:creationId xmlns:a16="http://schemas.microsoft.com/office/drawing/2014/main" id="{9D310965-C3DF-43EF-04D0-8154E2C5AAA7}"/>
              </a:ext>
            </a:extLst>
          </p:cNvPr>
          <p:cNvSpPr/>
          <p:nvPr userDrawn="1"/>
        </p:nvSpPr>
        <p:spPr>
          <a:xfrm>
            <a:off x="868680" y="0"/>
            <a:ext cx="7665720" cy="8839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015936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erwszy slajd - foto">
    <p:spTree>
      <p:nvGrpSpPr>
        <p:cNvPr id="1" name=""/>
        <p:cNvGrpSpPr/>
        <p:nvPr/>
      </p:nvGrpSpPr>
      <p:grpSpPr>
        <a:xfrm>
          <a:off x="0" y="0"/>
          <a:ext cx="0" cy="0"/>
          <a:chOff x="0" y="0"/>
          <a:chExt cx="0" cy="0"/>
        </a:xfrm>
      </p:grpSpPr>
      <p:pic>
        <p:nvPicPr>
          <p:cNvPr id="4" name="Obraz 3"/>
          <p:cNvPicPr>
            <a:picLocks noChangeAspect="1"/>
          </p:cNvPicPr>
          <p:nvPr userDrawn="1"/>
        </p:nvPicPr>
        <p:blipFill>
          <a:blip r:embed="rId2"/>
          <a:stretch>
            <a:fillRect/>
          </a:stretch>
        </p:blipFill>
        <p:spPr>
          <a:xfrm>
            <a:off x="2385" y="1340"/>
            <a:ext cx="9139228" cy="5140816"/>
          </a:xfrm>
          <a:prstGeom prst="rect">
            <a:avLst/>
          </a:prstGeom>
        </p:spPr>
      </p:pic>
    </p:spTree>
    <p:extLst>
      <p:ext uri="{BB962C8B-B14F-4D97-AF65-F5344CB8AC3E}">
        <p14:creationId xmlns:p14="http://schemas.microsoft.com/office/powerpoint/2010/main" val="12119640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Pierwszy slajd - foto">
    <p:spTree>
      <p:nvGrpSpPr>
        <p:cNvPr id="1" name=""/>
        <p:cNvGrpSpPr/>
        <p:nvPr/>
      </p:nvGrpSpPr>
      <p:grpSpPr>
        <a:xfrm>
          <a:off x="0" y="0"/>
          <a:ext cx="0" cy="0"/>
          <a:chOff x="0" y="0"/>
          <a:chExt cx="0" cy="0"/>
        </a:xfrm>
      </p:grpSpPr>
      <p:pic>
        <p:nvPicPr>
          <p:cNvPr id="4" name="Obraz 3"/>
          <p:cNvPicPr>
            <a:picLocks noChangeAspect="1"/>
          </p:cNvPicPr>
          <p:nvPr userDrawn="1"/>
        </p:nvPicPr>
        <p:blipFill>
          <a:blip r:embed="rId2"/>
          <a:stretch>
            <a:fillRect/>
          </a:stretch>
        </p:blipFill>
        <p:spPr>
          <a:xfrm>
            <a:off x="1849" y="1038"/>
            <a:ext cx="9140300" cy="5141419"/>
          </a:xfrm>
          <a:prstGeom prst="rect">
            <a:avLst/>
          </a:prstGeom>
        </p:spPr>
      </p:pic>
    </p:spTree>
    <p:extLst>
      <p:ext uri="{BB962C8B-B14F-4D97-AF65-F5344CB8AC3E}">
        <p14:creationId xmlns:p14="http://schemas.microsoft.com/office/powerpoint/2010/main" val="1719567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pic>
        <p:nvPicPr>
          <p:cNvPr id="9" name="Obraz 8"/>
          <p:cNvPicPr>
            <a:picLocks noChangeAspect="1"/>
          </p:cNvPicPr>
          <p:nvPr userDrawn="1"/>
        </p:nvPicPr>
        <p:blipFill>
          <a:blip r:embed="rId2"/>
          <a:stretch>
            <a:fillRect/>
          </a:stretch>
        </p:blipFill>
        <p:spPr>
          <a:xfrm>
            <a:off x="2385" y="1340"/>
            <a:ext cx="9139228" cy="5140816"/>
          </a:xfrm>
          <a:prstGeom prst="rect">
            <a:avLst/>
          </a:prstGeom>
        </p:spPr>
      </p:pic>
      <p:sp>
        <p:nvSpPr>
          <p:cNvPr id="2" name="Tytuł 1"/>
          <p:cNvSpPr>
            <a:spLocks noGrp="1"/>
          </p:cNvSpPr>
          <p:nvPr>
            <p:ph type="ctrTitle"/>
          </p:nvPr>
        </p:nvSpPr>
        <p:spPr>
          <a:xfrm>
            <a:off x="1259632" y="1597819"/>
            <a:ext cx="7126560" cy="1102519"/>
          </a:xfrm>
        </p:spPr>
        <p:txBody>
          <a:bodyPr>
            <a:normAutofit/>
          </a:bodyPr>
          <a:lstStyle>
            <a:lvl1pPr algn="l">
              <a:defRPr lang="pl-PL" sz="3700" b="1" kern="1200" cap="all" dirty="0">
                <a:solidFill>
                  <a:schemeClr val="bg1"/>
                </a:solidFill>
                <a:latin typeface="Trebuchet MS" pitchFamily="34" charset="0"/>
                <a:ea typeface="+mn-ea"/>
                <a:cs typeface="+mn-cs"/>
              </a:defRPr>
            </a:lvl1pPr>
          </a:lstStyle>
          <a:p>
            <a:r>
              <a:rPr lang="pl-PL"/>
              <a:t>Kliknij, aby edytować styl</a:t>
            </a:r>
          </a:p>
        </p:txBody>
      </p:sp>
      <p:sp>
        <p:nvSpPr>
          <p:cNvPr id="3" name="Podtytuł 2"/>
          <p:cNvSpPr>
            <a:spLocks noGrp="1"/>
          </p:cNvSpPr>
          <p:nvPr>
            <p:ph type="subTitle" idx="1"/>
          </p:nvPr>
        </p:nvSpPr>
        <p:spPr>
          <a:xfrm>
            <a:off x="1299592" y="2914650"/>
            <a:ext cx="7088832" cy="737220"/>
          </a:xfrm>
        </p:spPr>
        <p:txBody>
          <a:bodyPr>
            <a:normAutofit/>
          </a:bodyPr>
          <a:lstStyle>
            <a:lvl1pPr marL="0" indent="0" algn="l">
              <a:buNone/>
              <a:defRPr lang="pl-PL" sz="2200" b="1" kern="1200" dirty="0">
                <a:solidFill>
                  <a:schemeClr val="bg1"/>
                </a:solidFill>
                <a:latin typeface="Trebuchet MS" pitchFamily="34" charset="0"/>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9" name="Obraz 8"/>
          <p:cNvPicPr>
            <a:picLocks noChangeAspect="1"/>
          </p:cNvPicPr>
          <p:nvPr userDrawn="1"/>
        </p:nvPicPr>
        <p:blipFill>
          <a:blip r:embed="rId2"/>
          <a:stretch>
            <a:fillRect/>
          </a:stretch>
        </p:blipFill>
        <p:spPr>
          <a:xfrm>
            <a:off x="1311" y="1038"/>
            <a:ext cx="9141377" cy="5141419"/>
          </a:xfrm>
          <a:prstGeom prst="rect">
            <a:avLst/>
          </a:prstGeom>
        </p:spPr>
      </p:pic>
      <p:sp>
        <p:nvSpPr>
          <p:cNvPr id="2" name="Tytuł 1"/>
          <p:cNvSpPr>
            <a:spLocks noGrp="1"/>
          </p:cNvSpPr>
          <p:nvPr>
            <p:ph type="title"/>
          </p:nvPr>
        </p:nvSpPr>
        <p:spPr>
          <a:xfrm>
            <a:off x="683568" y="571486"/>
            <a:ext cx="7848872" cy="648072"/>
          </a:xfrm>
        </p:spPr>
        <p:txBody>
          <a:bodyPr>
            <a:normAutofit/>
          </a:bodyPr>
          <a:lstStyle>
            <a:lvl1pPr algn="l">
              <a:defRPr lang="pl-PL" sz="2000" b="1" kern="1200" cap="all" dirty="0">
                <a:solidFill>
                  <a:srgbClr val="699F38"/>
                </a:solidFill>
                <a:latin typeface="Trebuchet MS" pitchFamily="34" charset="0"/>
                <a:ea typeface="+mn-ea"/>
                <a:cs typeface="+mn-cs"/>
              </a:defRPr>
            </a:lvl1pPr>
          </a:lstStyle>
          <a:p>
            <a:r>
              <a:rPr lang="pl-PL"/>
              <a:t>Kliknij, aby edytować styl</a:t>
            </a:r>
          </a:p>
        </p:txBody>
      </p:sp>
      <p:sp>
        <p:nvSpPr>
          <p:cNvPr id="3" name="Symbol zastępczy zawartości 2"/>
          <p:cNvSpPr>
            <a:spLocks noGrp="1"/>
          </p:cNvSpPr>
          <p:nvPr>
            <p:ph idx="1"/>
          </p:nvPr>
        </p:nvSpPr>
        <p:spPr>
          <a:xfrm>
            <a:off x="673224" y="1435583"/>
            <a:ext cx="7848872" cy="2493489"/>
          </a:xfrm>
        </p:spPr>
        <p:txBody>
          <a:bodyPr>
            <a:normAutofit/>
          </a:bodyPr>
          <a:lstStyle>
            <a:lvl1pPr marL="0" indent="0">
              <a:buNone/>
              <a:defRPr lang="pl-PL" sz="1600" kern="1200" dirty="0" smtClean="0">
                <a:solidFill>
                  <a:srgbClr val="005061"/>
                </a:solidFill>
                <a:latin typeface="Trebuchet MS" pitchFamily="34" charset="0"/>
                <a:ea typeface="+mn-ea"/>
                <a:cs typeface="+mn-cs"/>
              </a:defRPr>
            </a:lvl1pPr>
            <a:lvl2pPr>
              <a:defRPr lang="pl-PL" sz="1600" kern="1200" dirty="0" smtClean="0">
                <a:solidFill>
                  <a:srgbClr val="005061"/>
                </a:solidFill>
                <a:latin typeface="Trebuchet MS" pitchFamily="34" charset="0"/>
                <a:ea typeface="+mn-ea"/>
                <a:cs typeface="+mn-cs"/>
              </a:defRPr>
            </a:lvl2pPr>
            <a:lvl3pPr>
              <a:defRPr lang="pl-PL" sz="1600" kern="1200" dirty="0" smtClean="0">
                <a:solidFill>
                  <a:srgbClr val="005061"/>
                </a:solidFill>
                <a:latin typeface="Trebuchet MS" pitchFamily="34" charset="0"/>
                <a:ea typeface="+mn-ea"/>
                <a:cs typeface="+mn-cs"/>
              </a:defRPr>
            </a:lvl3pPr>
            <a:lvl4pPr>
              <a:defRPr lang="pl-PL" sz="1600" kern="1200" dirty="0" smtClean="0">
                <a:solidFill>
                  <a:srgbClr val="005061"/>
                </a:solidFill>
                <a:latin typeface="Trebuchet MS" pitchFamily="34" charset="0"/>
                <a:ea typeface="+mn-ea"/>
                <a:cs typeface="+mn-cs"/>
              </a:defRPr>
            </a:lvl4pPr>
            <a:lvl5pPr>
              <a:defRPr lang="pl-PL" sz="1600" kern="1200" dirty="0">
                <a:solidFill>
                  <a:srgbClr val="005061"/>
                </a:solidFill>
                <a:latin typeface="Trebuchet MS" pitchFamily="34" charset="0"/>
                <a:ea typeface="+mn-ea"/>
                <a:cs typeface="+mn-cs"/>
              </a:defRPr>
            </a:lvl5pPr>
          </a:lstStyle>
          <a:p>
            <a:pPr lvl="0"/>
            <a:r>
              <a:rPr lang="pl-PL"/>
              <a:t>Kliknij, aby edytować style wzorca tekstu</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Zdjęcie i zawartość 1/3">
    <p:spTree>
      <p:nvGrpSpPr>
        <p:cNvPr id="1" name=""/>
        <p:cNvGrpSpPr/>
        <p:nvPr/>
      </p:nvGrpSpPr>
      <p:grpSpPr>
        <a:xfrm>
          <a:off x="0" y="0"/>
          <a:ext cx="0" cy="0"/>
          <a:chOff x="0" y="0"/>
          <a:chExt cx="0" cy="0"/>
        </a:xfrm>
      </p:grpSpPr>
      <p:pic>
        <p:nvPicPr>
          <p:cNvPr id="10" name="Obraz 9"/>
          <p:cNvPicPr>
            <a:picLocks noChangeAspect="1"/>
          </p:cNvPicPr>
          <p:nvPr userDrawn="1"/>
        </p:nvPicPr>
        <p:blipFill>
          <a:blip r:embed="rId2"/>
          <a:stretch>
            <a:fillRect/>
          </a:stretch>
        </p:blipFill>
        <p:spPr>
          <a:xfrm>
            <a:off x="1311" y="1038"/>
            <a:ext cx="9141377" cy="5141419"/>
          </a:xfrm>
          <a:prstGeom prst="rect">
            <a:avLst/>
          </a:prstGeom>
        </p:spPr>
      </p:pic>
      <p:sp>
        <p:nvSpPr>
          <p:cNvPr id="12" name="Symbol zastępczy obrazu 11"/>
          <p:cNvSpPr>
            <a:spLocks noGrp="1"/>
          </p:cNvSpPr>
          <p:nvPr>
            <p:ph type="pic" sz="quarter" idx="13"/>
          </p:nvPr>
        </p:nvSpPr>
        <p:spPr>
          <a:xfrm>
            <a:off x="-32292" y="642925"/>
            <a:ext cx="3274322" cy="3357585"/>
          </a:xfrm>
        </p:spPr>
        <p:txBody>
          <a:bodyPr anchor="ctr"/>
          <a:lstStyle>
            <a:lvl1pPr marL="0" indent="0" algn="ctr">
              <a:buNone/>
              <a:defRPr/>
            </a:lvl1pPr>
          </a:lstStyle>
          <a:p>
            <a:r>
              <a:rPr lang="pl-PL"/>
              <a:t>Kliknij ikonę, aby dodać obraz</a:t>
            </a:r>
          </a:p>
        </p:txBody>
      </p:sp>
      <p:sp>
        <p:nvSpPr>
          <p:cNvPr id="2" name="Tytuł 1"/>
          <p:cNvSpPr>
            <a:spLocks noGrp="1"/>
          </p:cNvSpPr>
          <p:nvPr>
            <p:ph type="title"/>
          </p:nvPr>
        </p:nvSpPr>
        <p:spPr>
          <a:xfrm>
            <a:off x="3645960" y="642924"/>
            <a:ext cx="5030497" cy="685524"/>
          </a:xfrm>
        </p:spPr>
        <p:txBody>
          <a:bodyPr>
            <a:normAutofit/>
          </a:bodyPr>
          <a:lstStyle>
            <a:lvl1pPr algn="l">
              <a:defRPr lang="pl-PL" sz="2000" b="1" kern="1200" cap="all" dirty="0">
                <a:solidFill>
                  <a:srgbClr val="699F38"/>
                </a:solidFill>
                <a:latin typeface="Trebuchet MS" pitchFamily="34" charset="0"/>
                <a:ea typeface="+mn-ea"/>
                <a:cs typeface="+mn-cs"/>
              </a:defRPr>
            </a:lvl1pPr>
          </a:lstStyle>
          <a:p>
            <a:r>
              <a:rPr lang="pl-PL"/>
              <a:t>Kliknij, aby edytować styl</a:t>
            </a:r>
          </a:p>
        </p:txBody>
      </p:sp>
      <p:sp>
        <p:nvSpPr>
          <p:cNvPr id="4" name="Symbol zastępczy zawartości 3"/>
          <p:cNvSpPr>
            <a:spLocks noGrp="1"/>
          </p:cNvSpPr>
          <p:nvPr>
            <p:ph sz="half" idx="2"/>
          </p:nvPr>
        </p:nvSpPr>
        <p:spPr>
          <a:xfrm>
            <a:off x="3643838" y="1399009"/>
            <a:ext cx="5032618" cy="2601501"/>
          </a:xfrm>
        </p:spPr>
        <p:txBody>
          <a:bodyPr>
            <a:normAutofit/>
          </a:bodyPr>
          <a:lstStyle>
            <a:lvl1pPr marL="0" indent="0">
              <a:buNone/>
              <a:defRPr lang="pl-PL" sz="1600" kern="1200" dirty="0" smtClean="0">
                <a:solidFill>
                  <a:srgbClr val="005061"/>
                </a:solidFill>
                <a:latin typeface="Trebuchet MS" pitchFamily="34" charset="0"/>
                <a:ea typeface="+mn-ea"/>
                <a:cs typeface="+mn-cs"/>
              </a:defRPr>
            </a:lvl1pPr>
            <a:lvl2pPr marL="457200" indent="0">
              <a:buNone/>
              <a:defRPr lang="pl-PL" sz="1600" kern="1200" dirty="0" smtClean="0">
                <a:solidFill>
                  <a:srgbClr val="005061"/>
                </a:solidFill>
                <a:latin typeface="Trebuchet MS" pitchFamily="34" charset="0"/>
                <a:ea typeface="+mn-ea"/>
                <a:cs typeface="+mn-cs"/>
              </a:defRPr>
            </a:lvl2pPr>
            <a:lvl3pPr marL="914400" indent="0">
              <a:buNone/>
              <a:defRPr lang="pl-PL" sz="1600" kern="1200" dirty="0" smtClean="0">
                <a:solidFill>
                  <a:srgbClr val="005061"/>
                </a:solidFill>
                <a:latin typeface="Trebuchet MS" pitchFamily="34" charset="0"/>
                <a:ea typeface="+mn-ea"/>
                <a:cs typeface="+mn-cs"/>
              </a:defRPr>
            </a:lvl3pPr>
            <a:lvl4pPr marL="1371600" indent="0">
              <a:buNone/>
              <a:defRPr lang="pl-PL" sz="1600" kern="1200" dirty="0" smtClean="0">
                <a:solidFill>
                  <a:srgbClr val="005061"/>
                </a:solidFill>
                <a:latin typeface="Trebuchet MS" pitchFamily="34" charset="0"/>
                <a:ea typeface="+mn-ea"/>
                <a:cs typeface="+mn-cs"/>
              </a:defRPr>
            </a:lvl4pPr>
            <a:lvl5pPr marL="1828800" indent="0">
              <a:buNone/>
              <a:defRPr lang="pl-PL" sz="1600" kern="1200" dirty="0">
                <a:solidFill>
                  <a:srgbClr val="005061"/>
                </a:solidFill>
                <a:latin typeface="Trebuchet MS" pitchFamily="34" charset="0"/>
                <a:ea typeface="+mn-ea"/>
                <a:cs typeface="+mn-cs"/>
              </a:defRPr>
            </a:lvl5pPr>
            <a:lvl6pPr>
              <a:defRPr sz="1800"/>
            </a:lvl6pPr>
            <a:lvl7pPr>
              <a:defRPr sz="1800"/>
            </a:lvl7pPr>
            <a:lvl8pPr>
              <a:defRPr sz="1800"/>
            </a:lvl8pPr>
            <a:lvl9pPr>
              <a:defRPr sz="1800"/>
            </a:lvl9pPr>
          </a:lstStyle>
          <a:p>
            <a:pPr lvl="0"/>
            <a:r>
              <a:rPr lang="pl-PL"/>
              <a:t>Kliknij, aby edytować style wzorca tekstu</a:t>
            </a:r>
          </a:p>
        </p:txBody>
      </p:sp>
    </p:spTree>
    <p:extLst>
      <p:ext uri="{BB962C8B-B14F-4D97-AF65-F5344CB8AC3E}">
        <p14:creationId xmlns:p14="http://schemas.microsoft.com/office/powerpoint/2010/main" val="23576303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Zdjęcie i zawartość 1/2">
    <p:spTree>
      <p:nvGrpSpPr>
        <p:cNvPr id="1" name=""/>
        <p:cNvGrpSpPr/>
        <p:nvPr/>
      </p:nvGrpSpPr>
      <p:grpSpPr>
        <a:xfrm>
          <a:off x="0" y="0"/>
          <a:ext cx="0" cy="0"/>
          <a:chOff x="0" y="0"/>
          <a:chExt cx="0" cy="0"/>
        </a:xfrm>
      </p:grpSpPr>
      <p:pic>
        <p:nvPicPr>
          <p:cNvPr id="10" name="Obraz 9"/>
          <p:cNvPicPr>
            <a:picLocks noChangeAspect="1"/>
          </p:cNvPicPr>
          <p:nvPr userDrawn="1"/>
        </p:nvPicPr>
        <p:blipFill>
          <a:blip r:embed="rId2"/>
          <a:stretch>
            <a:fillRect/>
          </a:stretch>
        </p:blipFill>
        <p:spPr>
          <a:xfrm>
            <a:off x="1311" y="1038"/>
            <a:ext cx="9141377" cy="5141419"/>
          </a:xfrm>
          <a:prstGeom prst="rect">
            <a:avLst/>
          </a:prstGeom>
        </p:spPr>
      </p:pic>
      <p:sp>
        <p:nvSpPr>
          <p:cNvPr id="17" name="Symbol zastępczy obrazu 16"/>
          <p:cNvSpPr>
            <a:spLocks noGrp="1"/>
          </p:cNvSpPr>
          <p:nvPr>
            <p:ph type="pic" sz="quarter" idx="13" hasCustomPrompt="1"/>
          </p:nvPr>
        </p:nvSpPr>
        <p:spPr>
          <a:xfrm>
            <a:off x="-36512" y="897564"/>
            <a:ext cx="4271008" cy="3402378"/>
          </a:xfrm>
        </p:spPr>
        <p:txBody>
          <a:bodyPr anchor="ctr"/>
          <a:lstStyle>
            <a:lvl1pPr marL="0" indent="0" algn="ctr">
              <a:buNone/>
              <a:defRPr/>
            </a:lvl1pPr>
          </a:lstStyle>
          <a:p>
            <a:r>
              <a:rPr lang="pl-PL"/>
              <a:t>Kliknij ikonę aby dodać obraz</a:t>
            </a:r>
          </a:p>
        </p:txBody>
      </p:sp>
      <p:sp>
        <p:nvSpPr>
          <p:cNvPr id="2" name="Tytuł 1"/>
          <p:cNvSpPr>
            <a:spLocks noGrp="1"/>
          </p:cNvSpPr>
          <p:nvPr>
            <p:ph type="title"/>
          </p:nvPr>
        </p:nvSpPr>
        <p:spPr>
          <a:xfrm>
            <a:off x="4644008" y="789552"/>
            <a:ext cx="4042792" cy="624049"/>
          </a:xfrm>
        </p:spPr>
        <p:txBody>
          <a:bodyPr>
            <a:normAutofit/>
          </a:bodyPr>
          <a:lstStyle>
            <a:lvl1pPr algn="l">
              <a:defRPr lang="pl-PL" sz="2000" b="1" kern="1200" cap="all" dirty="0">
                <a:solidFill>
                  <a:srgbClr val="699F38"/>
                </a:solidFill>
                <a:latin typeface="Trebuchet MS" pitchFamily="34" charset="0"/>
                <a:ea typeface="+mn-ea"/>
                <a:cs typeface="+mn-cs"/>
              </a:defRPr>
            </a:lvl1pPr>
          </a:lstStyle>
          <a:p>
            <a:r>
              <a:rPr lang="pl-PL"/>
              <a:t>Kliknij, aby edytować styl</a:t>
            </a:r>
          </a:p>
        </p:txBody>
      </p:sp>
      <p:sp>
        <p:nvSpPr>
          <p:cNvPr id="6" name="Symbol zastępczy zawartości 5"/>
          <p:cNvSpPr>
            <a:spLocks noGrp="1"/>
          </p:cNvSpPr>
          <p:nvPr>
            <p:ph sz="quarter" idx="4"/>
          </p:nvPr>
        </p:nvSpPr>
        <p:spPr>
          <a:xfrm>
            <a:off x="4645026" y="1557327"/>
            <a:ext cx="4041775" cy="2796622"/>
          </a:xfrm>
        </p:spPr>
        <p:txBody>
          <a:bodyPr/>
          <a:lstStyle>
            <a:lvl1pPr marL="0" indent="0">
              <a:buNone/>
              <a:defRPr lang="pl-PL" sz="1600" kern="1200" dirty="0" smtClean="0">
                <a:solidFill>
                  <a:srgbClr val="005061"/>
                </a:solidFill>
                <a:latin typeface="Trebuchet MS" pitchFamily="34" charset="0"/>
                <a:ea typeface="+mn-ea"/>
                <a:cs typeface="+mn-cs"/>
              </a:defRPr>
            </a:lvl1pPr>
            <a:lvl2pPr>
              <a:defRPr lang="pl-PL" sz="1600" kern="1200" dirty="0" smtClean="0">
                <a:solidFill>
                  <a:srgbClr val="005061"/>
                </a:solidFill>
                <a:latin typeface="Trebuchet MS" pitchFamily="34" charset="0"/>
                <a:ea typeface="+mn-ea"/>
                <a:cs typeface="+mn-cs"/>
              </a:defRPr>
            </a:lvl2pPr>
            <a:lvl3pPr>
              <a:defRPr lang="pl-PL" sz="1600" kern="1200" dirty="0" smtClean="0">
                <a:solidFill>
                  <a:srgbClr val="005061"/>
                </a:solidFill>
                <a:latin typeface="Trebuchet MS" pitchFamily="34" charset="0"/>
                <a:ea typeface="+mn-ea"/>
                <a:cs typeface="+mn-cs"/>
              </a:defRPr>
            </a:lvl3pPr>
            <a:lvl4pPr>
              <a:defRPr lang="pl-PL" sz="1600" kern="1200" dirty="0" smtClean="0">
                <a:solidFill>
                  <a:srgbClr val="005061"/>
                </a:solidFill>
                <a:latin typeface="Trebuchet MS" pitchFamily="34" charset="0"/>
                <a:ea typeface="+mn-ea"/>
                <a:cs typeface="+mn-cs"/>
              </a:defRPr>
            </a:lvl4pPr>
            <a:lvl5pPr>
              <a:defRPr lang="pl-PL" sz="1600" kern="1200" dirty="0" smtClean="0">
                <a:solidFill>
                  <a:srgbClr val="005061"/>
                </a:solidFill>
                <a:latin typeface="Trebuchet MS" pitchFamily="34" charset="0"/>
                <a:ea typeface="+mn-ea"/>
                <a:cs typeface="+mn-cs"/>
              </a:defRPr>
            </a:lvl5pPr>
            <a:lvl6pPr>
              <a:defRPr sz="1600"/>
            </a:lvl6pPr>
            <a:lvl7pPr>
              <a:defRPr sz="1600"/>
            </a:lvl7pPr>
            <a:lvl8pPr>
              <a:defRPr sz="1600"/>
            </a:lvl8pPr>
            <a:lvl9pPr>
              <a:defRPr sz="1600"/>
            </a:lvl9pPr>
          </a:lstStyle>
          <a:p>
            <a:pPr lvl="0"/>
            <a:r>
              <a:rPr lang="pl-PL"/>
              <a:t>Kliknij, aby edytować style wzorca tekstu</a:t>
            </a:r>
          </a:p>
        </p:txBody>
      </p:sp>
    </p:spTree>
    <p:extLst>
      <p:ext uri="{BB962C8B-B14F-4D97-AF65-F5344CB8AC3E}">
        <p14:creationId xmlns:p14="http://schemas.microsoft.com/office/powerpoint/2010/main" val="31423738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orównanie">
    <p:spTree>
      <p:nvGrpSpPr>
        <p:cNvPr id="1" name=""/>
        <p:cNvGrpSpPr/>
        <p:nvPr/>
      </p:nvGrpSpPr>
      <p:grpSpPr>
        <a:xfrm>
          <a:off x="0" y="0"/>
          <a:ext cx="0" cy="0"/>
          <a:chOff x="0" y="0"/>
          <a:chExt cx="0" cy="0"/>
        </a:xfrm>
      </p:grpSpPr>
      <p:pic>
        <p:nvPicPr>
          <p:cNvPr id="9" name="Obraz 8"/>
          <p:cNvPicPr>
            <a:picLocks noChangeAspect="1"/>
          </p:cNvPicPr>
          <p:nvPr userDrawn="1"/>
        </p:nvPicPr>
        <p:blipFill>
          <a:blip r:embed="rId2"/>
          <a:stretch>
            <a:fillRect/>
          </a:stretch>
        </p:blipFill>
        <p:spPr>
          <a:xfrm>
            <a:off x="1311" y="1038"/>
            <a:ext cx="9141377" cy="5141419"/>
          </a:xfrm>
          <a:prstGeom prst="rect">
            <a:avLst/>
          </a:prstGeom>
        </p:spPr>
      </p:pic>
      <p:sp>
        <p:nvSpPr>
          <p:cNvPr id="2" name="Tytuł 1"/>
          <p:cNvSpPr>
            <a:spLocks noGrp="1"/>
          </p:cNvSpPr>
          <p:nvPr>
            <p:ph type="title"/>
          </p:nvPr>
        </p:nvSpPr>
        <p:spPr>
          <a:xfrm>
            <a:off x="4644008" y="554369"/>
            <a:ext cx="4042792" cy="589867"/>
          </a:xfrm>
        </p:spPr>
        <p:txBody>
          <a:bodyPr>
            <a:normAutofit/>
          </a:bodyPr>
          <a:lstStyle>
            <a:lvl1pPr algn="l">
              <a:defRPr lang="pl-PL" sz="2000" b="1" kern="1200" cap="all" dirty="0">
                <a:solidFill>
                  <a:srgbClr val="699F38"/>
                </a:solidFill>
                <a:latin typeface="Trebuchet MS" pitchFamily="34" charset="0"/>
                <a:ea typeface="+mn-ea"/>
                <a:cs typeface="+mn-cs"/>
              </a:defRPr>
            </a:lvl1pPr>
          </a:lstStyle>
          <a:p>
            <a:r>
              <a:rPr lang="pl-PL"/>
              <a:t>Kliknij, aby edytować styl</a:t>
            </a:r>
          </a:p>
        </p:txBody>
      </p:sp>
      <p:sp>
        <p:nvSpPr>
          <p:cNvPr id="6" name="Symbol zastępczy zawartości 5"/>
          <p:cNvSpPr>
            <a:spLocks noGrp="1"/>
          </p:cNvSpPr>
          <p:nvPr>
            <p:ph sz="quarter" idx="4"/>
          </p:nvPr>
        </p:nvSpPr>
        <p:spPr>
          <a:xfrm>
            <a:off x="4645026" y="1287962"/>
            <a:ext cx="4041775" cy="2776798"/>
          </a:xfrm>
        </p:spPr>
        <p:txBody>
          <a:bodyPr/>
          <a:lstStyle>
            <a:lvl1pPr marL="0" indent="0">
              <a:buNone/>
              <a:defRPr lang="pl-PL" sz="1600" kern="1200" dirty="0" smtClean="0">
                <a:solidFill>
                  <a:srgbClr val="005061"/>
                </a:solidFill>
                <a:latin typeface="Trebuchet MS" pitchFamily="34" charset="0"/>
                <a:ea typeface="+mn-ea"/>
                <a:cs typeface="+mn-cs"/>
              </a:defRPr>
            </a:lvl1pPr>
            <a:lvl2pPr>
              <a:defRPr lang="pl-PL" sz="1600" kern="1200" dirty="0" smtClean="0">
                <a:solidFill>
                  <a:srgbClr val="005061"/>
                </a:solidFill>
                <a:latin typeface="Trebuchet MS" pitchFamily="34" charset="0"/>
                <a:ea typeface="+mn-ea"/>
                <a:cs typeface="+mn-cs"/>
              </a:defRPr>
            </a:lvl2pPr>
            <a:lvl3pPr>
              <a:defRPr lang="pl-PL" sz="1600" kern="1200" dirty="0" smtClean="0">
                <a:solidFill>
                  <a:srgbClr val="005061"/>
                </a:solidFill>
                <a:latin typeface="Trebuchet MS" pitchFamily="34" charset="0"/>
                <a:ea typeface="+mn-ea"/>
                <a:cs typeface="+mn-cs"/>
              </a:defRPr>
            </a:lvl3pPr>
            <a:lvl4pPr>
              <a:defRPr lang="pl-PL" sz="1600" kern="1200" dirty="0" smtClean="0">
                <a:solidFill>
                  <a:srgbClr val="005061"/>
                </a:solidFill>
                <a:latin typeface="Trebuchet MS" pitchFamily="34" charset="0"/>
                <a:ea typeface="+mn-ea"/>
                <a:cs typeface="+mn-cs"/>
              </a:defRPr>
            </a:lvl4pPr>
            <a:lvl5pPr>
              <a:defRPr lang="pl-PL" sz="1600" kern="1200" dirty="0" smtClean="0">
                <a:solidFill>
                  <a:srgbClr val="005061"/>
                </a:solidFill>
                <a:latin typeface="Trebuchet MS" pitchFamily="34" charset="0"/>
                <a:ea typeface="+mn-ea"/>
                <a:cs typeface="+mn-cs"/>
              </a:defRPr>
            </a:lvl5pPr>
            <a:lvl6pPr>
              <a:defRPr sz="1600"/>
            </a:lvl6pPr>
            <a:lvl7pPr>
              <a:defRPr sz="1600"/>
            </a:lvl7pPr>
            <a:lvl8pPr>
              <a:defRPr sz="1600"/>
            </a:lvl8pPr>
            <a:lvl9pPr>
              <a:defRPr sz="1600"/>
            </a:lvl9pPr>
          </a:lstStyle>
          <a:p>
            <a:pPr lvl="0"/>
            <a:r>
              <a:rPr lang="pl-PL"/>
              <a:t>Kliknij, aby edytować style wzorca tekstu</a:t>
            </a:r>
          </a:p>
        </p:txBody>
      </p:sp>
      <p:sp>
        <p:nvSpPr>
          <p:cNvPr id="10" name="Symbol zastępczy zawartości 5"/>
          <p:cNvSpPr>
            <a:spLocks noGrp="1"/>
          </p:cNvSpPr>
          <p:nvPr>
            <p:ph sz="quarter" idx="10"/>
          </p:nvPr>
        </p:nvSpPr>
        <p:spPr>
          <a:xfrm>
            <a:off x="396554" y="1295150"/>
            <a:ext cx="4041775" cy="2776798"/>
          </a:xfrm>
        </p:spPr>
        <p:txBody>
          <a:bodyPr/>
          <a:lstStyle>
            <a:lvl1pPr marL="0" indent="0">
              <a:buNone/>
              <a:defRPr lang="pl-PL" sz="1600" kern="1200" dirty="0" smtClean="0">
                <a:solidFill>
                  <a:srgbClr val="005061"/>
                </a:solidFill>
                <a:latin typeface="Trebuchet MS" pitchFamily="34" charset="0"/>
                <a:ea typeface="+mn-ea"/>
                <a:cs typeface="+mn-cs"/>
              </a:defRPr>
            </a:lvl1pPr>
            <a:lvl2pPr>
              <a:defRPr lang="pl-PL" sz="1600" kern="1200" dirty="0" smtClean="0">
                <a:solidFill>
                  <a:srgbClr val="005061"/>
                </a:solidFill>
                <a:latin typeface="Trebuchet MS" pitchFamily="34" charset="0"/>
                <a:ea typeface="+mn-ea"/>
                <a:cs typeface="+mn-cs"/>
              </a:defRPr>
            </a:lvl2pPr>
            <a:lvl3pPr>
              <a:defRPr lang="pl-PL" sz="1600" kern="1200" dirty="0" smtClean="0">
                <a:solidFill>
                  <a:srgbClr val="005061"/>
                </a:solidFill>
                <a:latin typeface="Trebuchet MS" pitchFamily="34" charset="0"/>
                <a:ea typeface="+mn-ea"/>
                <a:cs typeface="+mn-cs"/>
              </a:defRPr>
            </a:lvl3pPr>
            <a:lvl4pPr>
              <a:defRPr lang="pl-PL" sz="1600" kern="1200" dirty="0" smtClean="0">
                <a:solidFill>
                  <a:srgbClr val="005061"/>
                </a:solidFill>
                <a:latin typeface="Trebuchet MS" pitchFamily="34" charset="0"/>
                <a:ea typeface="+mn-ea"/>
                <a:cs typeface="+mn-cs"/>
              </a:defRPr>
            </a:lvl4pPr>
            <a:lvl5pPr>
              <a:defRPr lang="pl-PL" sz="1600" kern="1200" dirty="0" smtClean="0">
                <a:solidFill>
                  <a:srgbClr val="005061"/>
                </a:solidFill>
                <a:latin typeface="Trebuchet MS" pitchFamily="34" charset="0"/>
                <a:ea typeface="+mn-ea"/>
                <a:cs typeface="+mn-cs"/>
              </a:defRPr>
            </a:lvl5pPr>
            <a:lvl6pPr>
              <a:defRPr sz="1600"/>
            </a:lvl6pPr>
            <a:lvl7pPr>
              <a:defRPr sz="1600"/>
            </a:lvl7pPr>
            <a:lvl8pPr>
              <a:defRPr sz="1600"/>
            </a:lvl8pPr>
            <a:lvl9pPr>
              <a:defRPr sz="1600"/>
            </a:lvl9pPr>
          </a:lstStyle>
          <a:p>
            <a:pPr lvl="0"/>
            <a:r>
              <a:rPr lang="pl-PL"/>
              <a:t>Kliknij, aby edytować style wzorca tekstu</a:t>
            </a:r>
          </a:p>
        </p:txBody>
      </p:sp>
      <p:sp>
        <p:nvSpPr>
          <p:cNvPr id="4" name="Symbol zastępczy tekstu 3"/>
          <p:cNvSpPr>
            <a:spLocks noGrp="1"/>
          </p:cNvSpPr>
          <p:nvPr>
            <p:ph type="body" sz="quarter" idx="11"/>
          </p:nvPr>
        </p:nvSpPr>
        <p:spPr>
          <a:xfrm>
            <a:off x="395537" y="554537"/>
            <a:ext cx="4032002" cy="594122"/>
          </a:xfrm>
        </p:spPr>
        <p:txBody>
          <a:bodyPr anchor="ctr">
            <a:noAutofit/>
          </a:bodyPr>
          <a:lstStyle>
            <a:lvl1pPr marL="0" indent="0">
              <a:buNone/>
              <a:defRPr lang="pl-PL" sz="2000" b="1" kern="1200" cap="all" baseline="0" dirty="0" smtClean="0">
                <a:solidFill>
                  <a:srgbClr val="699F38"/>
                </a:solidFill>
                <a:latin typeface="Trebuchet MS" pitchFamily="34" charset="0"/>
                <a:ea typeface="+mn-ea"/>
                <a:cs typeface="+mn-cs"/>
              </a:defRPr>
            </a:lvl1pPr>
            <a:lvl2pPr marL="457200" indent="0">
              <a:buNone/>
              <a:defRPr lang="pl-PL" sz="2000" b="1" kern="1200" cap="all" dirty="0" smtClean="0">
                <a:solidFill>
                  <a:srgbClr val="24C4F0"/>
                </a:solidFill>
                <a:latin typeface="Trebuchet MS" pitchFamily="34" charset="0"/>
                <a:ea typeface="+mn-ea"/>
                <a:cs typeface="+mn-cs"/>
              </a:defRPr>
            </a:lvl2pPr>
            <a:lvl3pPr marL="914400" indent="0">
              <a:buNone/>
              <a:defRPr lang="pl-PL" sz="2000" b="1" kern="1200" cap="all" dirty="0" smtClean="0">
                <a:solidFill>
                  <a:srgbClr val="24C4F0"/>
                </a:solidFill>
                <a:latin typeface="Trebuchet MS" pitchFamily="34" charset="0"/>
                <a:ea typeface="+mn-ea"/>
                <a:cs typeface="+mn-cs"/>
              </a:defRPr>
            </a:lvl3pPr>
            <a:lvl4pPr marL="1371600" indent="0">
              <a:buNone/>
              <a:defRPr lang="pl-PL" sz="2000" b="1" kern="1200" cap="all" dirty="0" smtClean="0">
                <a:solidFill>
                  <a:srgbClr val="24C4F0"/>
                </a:solidFill>
                <a:latin typeface="Trebuchet MS" pitchFamily="34" charset="0"/>
                <a:ea typeface="+mn-ea"/>
                <a:cs typeface="+mn-cs"/>
              </a:defRPr>
            </a:lvl4pPr>
            <a:lvl5pPr marL="1828800" indent="0">
              <a:buNone/>
              <a:defRPr lang="pl-PL" sz="2000" b="1" kern="1200" cap="all" dirty="0">
                <a:solidFill>
                  <a:srgbClr val="24C4F0"/>
                </a:solidFill>
                <a:latin typeface="Trebuchet MS" pitchFamily="34" charset="0"/>
                <a:ea typeface="+mn-ea"/>
                <a:cs typeface="+mn-cs"/>
              </a:defRPr>
            </a:lvl5pPr>
          </a:lstStyle>
          <a:p>
            <a:pPr lvl="0"/>
            <a:r>
              <a:rPr lang="pl-PL"/>
              <a:t>Kliknij, aby edytować styl</a:t>
            </a:r>
          </a:p>
        </p:txBody>
      </p:sp>
    </p:spTree>
    <p:extLst>
      <p:ext uri="{BB962C8B-B14F-4D97-AF65-F5344CB8AC3E}">
        <p14:creationId xmlns:p14="http://schemas.microsoft.com/office/powerpoint/2010/main" val="15601971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pic>
        <p:nvPicPr>
          <p:cNvPr id="8" name="Obraz 7"/>
          <p:cNvPicPr>
            <a:picLocks noChangeAspect="1"/>
          </p:cNvPicPr>
          <p:nvPr userDrawn="1"/>
        </p:nvPicPr>
        <p:blipFill>
          <a:blip r:embed="rId2"/>
          <a:stretch>
            <a:fillRect/>
          </a:stretch>
        </p:blipFill>
        <p:spPr>
          <a:xfrm>
            <a:off x="1311" y="1038"/>
            <a:ext cx="9141377" cy="5141419"/>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Zdjęcie i zawartość 1/3 (nie używać)">
    <p:spTree>
      <p:nvGrpSpPr>
        <p:cNvPr id="1" name=""/>
        <p:cNvGrpSpPr/>
        <p:nvPr/>
      </p:nvGrpSpPr>
      <p:grpSpPr>
        <a:xfrm>
          <a:off x="0" y="0"/>
          <a:ext cx="0" cy="0"/>
          <a:chOff x="0" y="0"/>
          <a:chExt cx="0" cy="0"/>
        </a:xfrm>
      </p:grpSpPr>
      <p:pic>
        <p:nvPicPr>
          <p:cNvPr id="13" name="Obraz 12"/>
          <p:cNvPicPr>
            <a:picLocks noChangeAspect="1"/>
          </p:cNvPicPr>
          <p:nvPr userDrawn="1"/>
        </p:nvPicPr>
        <p:blipFill>
          <a:blip r:embed="rId2"/>
          <a:stretch>
            <a:fillRect/>
          </a:stretch>
        </p:blipFill>
        <p:spPr>
          <a:xfrm>
            <a:off x="1311" y="1038"/>
            <a:ext cx="9141377" cy="5141419"/>
          </a:xfrm>
          <a:prstGeom prst="rect">
            <a:avLst/>
          </a:prstGeom>
        </p:spPr>
      </p:pic>
      <p:sp>
        <p:nvSpPr>
          <p:cNvPr id="12" name="Symbol zastępczy obrazu 11"/>
          <p:cNvSpPr>
            <a:spLocks noGrp="1"/>
          </p:cNvSpPr>
          <p:nvPr>
            <p:ph type="pic" sz="quarter" idx="13"/>
          </p:nvPr>
        </p:nvSpPr>
        <p:spPr>
          <a:xfrm>
            <a:off x="-32292" y="516451"/>
            <a:ext cx="3274322" cy="3555497"/>
          </a:xfrm>
        </p:spPr>
        <p:txBody>
          <a:bodyPr anchor="ctr"/>
          <a:lstStyle>
            <a:lvl1pPr marL="0" indent="0" algn="ctr">
              <a:buNone/>
              <a:defRPr/>
            </a:lvl1pPr>
          </a:lstStyle>
          <a:p>
            <a:r>
              <a:rPr lang="pl-PL"/>
              <a:t>Kliknij ikonę, aby dodać obraz</a:t>
            </a:r>
          </a:p>
        </p:txBody>
      </p:sp>
      <p:sp>
        <p:nvSpPr>
          <p:cNvPr id="2" name="Tytuł 1"/>
          <p:cNvSpPr>
            <a:spLocks noGrp="1"/>
          </p:cNvSpPr>
          <p:nvPr>
            <p:ph type="title"/>
          </p:nvPr>
        </p:nvSpPr>
        <p:spPr>
          <a:xfrm>
            <a:off x="3645960" y="630604"/>
            <a:ext cx="5030497" cy="685524"/>
          </a:xfrm>
        </p:spPr>
        <p:txBody>
          <a:bodyPr>
            <a:normAutofit/>
          </a:bodyPr>
          <a:lstStyle>
            <a:lvl1pPr algn="l">
              <a:defRPr lang="pl-PL" sz="2000" b="1" kern="1200" cap="all" dirty="0">
                <a:solidFill>
                  <a:srgbClr val="699F38"/>
                </a:solidFill>
                <a:latin typeface="Trebuchet MS" pitchFamily="34" charset="0"/>
                <a:ea typeface="+mn-ea"/>
                <a:cs typeface="+mn-cs"/>
              </a:defRPr>
            </a:lvl1pPr>
          </a:lstStyle>
          <a:p>
            <a:r>
              <a:rPr lang="pl-PL"/>
              <a:t>Kliknij, aby edytować styl</a:t>
            </a:r>
          </a:p>
        </p:txBody>
      </p:sp>
      <p:sp>
        <p:nvSpPr>
          <p:cNvPr id="4" name="Symbol zastępczy zawartości 3"/>
          <p:cNvSpPr>
            <a:spLocks noGrp="1"/>
          </p:cNvSpPr>
          <p:nvPr>
            <p:ph sz="half" idx="2"/>
          </p:nvPr>
        </p:nvSpPr>
        <p:spPr>
          <a:xfrm>
            <a:off x="3643838" y="1386689"/>
            <a:ext cx="5032618" cy="2685259"/>
          </a:xfrm>
        </p:spPr>
        <p:txBody>
          <a:bodyPr>
            <a:normAutofit/>
          </a:bodyPr>
          <a:lstStyle>
            <a:lvl1pPr marL="0" indent="0">
              <a:buNone/>
              <a:defRPr lang="pl-PL" sz="1600" kern="1200" dirty="0" smtClean="0">
                <a:solidFill>
                  <a:srgbClr val="005061"/>
                </a:solidFill>
                <a:latin typeface="Trebuchet MS" pitchFamily="34" charset="0"/>
                <a:ea typeface="+mn-ea"/>
                <a:cs typeface="+mn-cs"/>
              </a:defRPr>
            </a:lvl1pPr>
            <a:lvl2pPr marL="457200" indent="0">
              <a:buNone/>
              <a:defRPr lang="pl-PL" sz="1600" kern="1200" dirty="0" smtClean="0">
                <a:solidFill>
                  <a:srgbClr val="005061"/>
                </a:solidFill>
                <a:latin typeface="Trebuchet MS" pitchFamily="34" charset="0"/>
                <a:ea typeface="+mn-ea"/>
                <a:cs typeface="+mn-cs"/>
              </a:defRPr>
            </a:lvl2pPr>
            <a:lvl3pPr marL="914400" indent="0">
              <a:buNone/>
              <a:defRPr lang="pl-PL" sz="1600" kern="1200" dirty="0" smtClean="0">
                <a:solidFill>
                  <a:srgbClr val="005061"/>
                </a:solidFill>
                <a:latin typeface="Trebuchet MS" pitchFamily="34" charset="0"/>
                <a:ea typeface="+mn-ea"/>
                <a:cs typeface="+mn-cs"/>
              </a:defRPr>
            </a:lvl3pPr>
            <a:lvl4pPr marL="1371600" indent="0">
              <a:buNone/>
              <a:defRPr lang="pl-PL" sz="1600" kern="1200" dirty="0" smtClean="0">
                <a:solidFill>
                  <a:srgbClr val="005061"/>
                </a:solidFill>
                <a:latin typeface="Trebuchet MS" pitchFamily="34" charset="0"/>
                <a:ea typeface="+mn-ea"/>
                <a:cs typeface="+mn-cs"/>
              </a:defRPr>
            </a:lvl4pPr>
            <a:lvl5pPr marL="1828800" indent="0">
              <a:buNone/>
              <a:defRPr lang="pl-PL" sz="1600" kern="1200" dirty="0">
                <a:solidFill>
                  <a:srgbClr val="005061"/>
                </a:solidFill>
                <a:latin typeface="Trebuchet MS" pitchFamily="34" charset="0"/>
                <a:ea typeface="+mn-ea"/>
                <a:cs typeface="+mn-cs"/>
              </a:defRPr>
            </a:lvl5pPr>
            <a:lvl6pPr>
              <a:defRPr sz="1800"/>
            </a:lvl6pPr>
            <a:lvl7pPr>
              <a:defRPr sz="1800"/>
            </a:lvl7pPr>
            <a:lvl8pPr>
              <a:defRPr sz="1800"/>
            </a:lvl8pPr>
            <a:lvl9pPr>
              <a:defRPr sz="1800"/>
            </a:lvl9pPr>
          </a:lstStyle>
          <a:p>
            <a:pPr lvl="0"/>
            <a:r>
              <a:rPr lang="pl-PL"/>
              <a:t>Kliknij, aby edytować style wzorca tekstu</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Pierwszy slajd - foto">
    <p:spTree>
      <p:nvGrpSpPr>
        <p:cNvPr id="1" name=""/>
        <p:cNvGrpSpPr/>
        <p:nvPr/>
      </p:nvGrpSpPr>
      <p:grpSpPr>
        <a:xfrm>
          <a:off x="0" y="0"/>
          <a:ext cx="0" cy="0"/>
          <a:chOff x="0" y="0"/>
          <a:chExt cx="0" cy="0"/>
        </a:xfrm>
      </p:grpSpPr>
      <p:pic>
        <p:nvPicPr>
          <p:cNvPr id="4" name="Obraz 3"/>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50" y="1038"/>
            <a:ext cx="9140298" cy="5141418"/>
          </a:xfrm>
          <a:prstGeom prst="rect">
            <a:avLst/>
          </a:prstGeom>
        </p:spPr>
      </p:pic>
    </p:spTree>
    <p:extLst>
      <p:ext uri="{BB962C8B-B14F-4D97-AF65-F5344CB8AC3E}">
        <p14:creationId xmlns:p14="http://schemas.microsoft.com/office/powerpoint/2010/main" val="17195671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Zdjęcie i zawartość 1/2 (nie używać)">
    <p:spTree>
      <p:nvGrpSpPr>
        <p:cNvPr id="1" name=""/>
        <p:cNvGrpSpPr/>
        <p:nvPr/>
      </p:nvGrpSpPr>
      <p:grpSpPr>
        <a:xfrm>
          <a:off x="0" y="0"/>
          <a:ext cx="0" cy="0"/>
          <a:chOff x="0" y="0"/>
          <a:chExt cx="0" cy="0"/>
        </a:xfrm>
      </p:grpSpPr>
      <p:pic>
        <p:nvPicPr>
          <p:cNvPr id="11" name="Obraz 10"/>
          <p:cNvPicPr>
            <a:picLocks noChangeAspect="1"/>
          </p:cNvPicPr>
          <p:nvPr userDrawn="1"/>
        </p:nvPicPr>
        <p:blipFill>
          <a:blip r:embed="rId2"/>
          <a:stretch>
            <a:fillRect/>
          </a:stretch>
        </p:blipFill>
        <p:spPr>
          <a:xfrm>
            <a:off x="1311" y="1038"/>
            <a:ext cx="9141377" cy="5141419"/>
          </a:xfrm>
          <a:prstGeom prst="rect">
            <a:avLst/>
          </a:prstGeom>
        </p:spPr>
      </p:pic>
      <p:sp>
        <p:nvSpPr>
          <p:cNvPr id="17" name="Symbol zastępczy obrazu 16"/>
          <p:cNvSpPr>
            <a:spLocks noGrp="1"/>
          </p:cNvSpPr>
          <p:nvPr>
            <p:ph type="pic" sz="quarter" idx="13" hasCustomPrompt="1"/>
          </p:nvPr>
        </p:nvSpPr>
        <p:spPr>
          <a:xfrm>
            <a:off x="-36512" y="555129"/>
            <a:ext cx="4271008" cy="3516820"/>
          </a:xfrm>
        </p:spPr>
        <p:txBody>
          <a:bodyPr anchor="ctr"/>
          <a:lstStyle>
            <a:lvl1pPr marL="0" indent="0" algn="ctr">
              <a:buNone/>
              <a:defRPr/>
            </a:lvl1pPr>
          </a:lstStyle>
          <a:p>
            <a:r>
              <a:rPr lang="pl-PL"/>
              <a:t>Kliknij ikonę aby dodać obraz</a:t>
            </a:r>
          </a:p>
        </p:txBody>
      </p:sp>
      <p:sp>
        <p:nvSpPr>
          <p:cNvPr id="2" name="Tytuł 1"/>
          <p:cNvSpPr>
            <a:spLocks noGrp="1"/>
          </p:cNvSpPr>
          <p:nvPr>
            <p:ph type="title"/>
          </p:nvPr>
        </p:nvSpPr>
        <p:spPr>
          <a:xfrm>
            <a:off x="4644008" y="754688"/>
            <a:ext cx="4042792" cy="589867"/>
          </a:xfrm>
        </p:spPr>
        <p:txBody>
          <a:bodyPr>
            <a:normAutofit/>
          </a:bodyPr>
          <a:lstStyle>
            <a:lvl1pPr algn="l">
              <a:defRPr lang="pl-PL" sz="2000" b="1" kern="1200" cap="all" dirty="0">
                <a:solidFill>
                  <a:srgbClr val="699F38"/>
                </a:solidFill>
                <a:latin typeface="Trebuchet MS" pitchFamily="34" charset="0"/>
                <a:ea typeface="+mn-ea"/>
                <a:cs typeface="+mn-cs"/>
              </a:defRPr>
            </a:lvl1pPr>
          </a:lstStyle>
          <a:p>
            <a:r>
              <a:rPr lang="pl-PL"/>
              <a:t>Kliknij, aby edytować styl</a:t>
            </a:r>
          </a:p>
        </p:txBody>
      </p:sp>
      <p:sp>
        <p:nvSpPr>
          <p:cNvPr id="6" name="Symbol zastępczy zawartości 5"/>
          <p:cNvSpPr>
            <a:spLocks noGrp="1"/>
          </p:cNvSpPr>
          <p:nvPr>
            <p:ph sz="quarter" idx="4"/>
          </p:nvPr>
        </p:nvSpPr>
        <p:spPr>
          <a:xfrm>
            <a:off x="4645026" y="1488281"/>
            <a:ext cx="4041775" cy="2583667"/>
          </a:xfrm>
        </p:spPr>
        <p:txBody>
          <a:bodyPr/>
          <a:lstStyle>
            <a:lvl1pPr marL="0" indent="0">
              <a:buNone/>
              <a:defRPr lang="pl-PL" sz="1600" kern="1200" dirty="0" smtClean="0">
                <a:solidFill>
                  <a:srgbClr val="005061"/>
                </a:solidFill>
                <a:latin typeface="Trebuchet MS" pitchFamily="34" charset="0"/>
                <a:ea typeface="+mn-ea"/>
                <a:cs typeface="+mn-cs"/>
              </a:defRPr>
            </a:lvl1pPr>
            <a:lvl2pPr>
              <a:defRPr lang="pl-PL" sz="1600" kern="1200" dirty="0" smtClean="0">
                <a:solidFill>
                  <a:srgbClr val="005061"/>
                </a:solidFill>
                <a:latin typeface="Trebuchet MS" pitchFamily="34" charset="0"/>
                <a:ea typeface="+mn-ea"/>
                <a:cs typeface="+mn-cs"/>
              </a:defRPr>
            </a:lvl2pPr>
            <a:lvl3pPr>
              <a:defRPr lang="pl-PL" sz="1600" kern="1200" dirty="0" smtClean="0">
                <a:solidFill>
                  <a:srgbClr val="005061"/>
                </a:solidFill>
                <a:latin typeface="Trebuchet MS" pitchFamily="34" charset="0"/>
                <a:ea typeface="+mn-ea"/>
                <a:cs typeface="+mn-cs"/>
              </a:defRPr>
            </a:lvl3pPr>
            <a:lvl4pPr>
              <a:defRPr lang="pl-PL" sz="1600" kern="1200" dirty="0" smtClean="0">
                <a:solidFill>
                  <a:srgbClr val="005061"/>
                </a:solidFill>
                <a:latin typeface="Trebuchet MS" pitchFamily="34" charset="0"/>
                <a:ea typeface="+mn-ea"/>
                <a:cs typeface="+mn-cs"/>
              </a:defRPr>
            </a:lvl4pPr>
            <a:lvl5pPr>
              <a:defRPr lang="pl-PL" sz="1600" kern="1200" dirty="0" smtClean="0">
                <a:solidFill>
                  <a:srgbClr val="005061"/>
                </a:solidFill>
                <a:latin typeface="Trebuchet MS" pitchFamily="34" charset="0"/>
                <a:ea typeface="+mn-ea"/>
                <a:cs typeface="+mn-cs"/>
              </a:defRPr>
            </a:lvl5pPr>
            <a:lvl6pPr>
              <a:defRPr sz="1600"/>
            </a:lvl6pPr>
            <a:lvl7pPr>
              <a:defRPr sz="1600"/>
            </a:lvl7pPr>
            <a:lvl8pPr>
              <a:defRPr sz="1600"/>
            </a:lvl8pPr>
            <a:lvl9pPr>
              <a:defRPr sz="1600"/>
            </a:lvl9pPr>
          </a:lstStyle>
          <a:p>
            <a:pPr lvl="0"/>
            <a:r>
              <a:rPr lang="pl-PL"/>
              <a:t>Kliknij, aby edytować style wzorca tekstu</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pic>
        <p:nvPicPr>
          <p:cNvPr id="9" name="Obraz 8"/>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386" y="1340"/>
            <a:ext cx="9139226" cy="5140815"/>
          </a:xfrm>
          <a:prstGeom prst="rect">
            <a:avLst/>
          </a:prstGeom>
        </p:spPr>
      </p:pic>
      <p:sp>
        <p:nvSpPr>
          <p:cNvPr id="2" name="Tytuł 1"/>
          <p:cNvSpPr>
            <a:spLocks noGrp="1"/>
          </p:cNvSpPr>
          <p:nvPr>
            <p:ph type="ctrTitle"/>
          </p:nvPr>
        </p:nvSpPr>
        <p:spPr>
          <a:xfrm>
            <a:off x="1259632" y="1597819"/>
            <a:ext cx="7126560" cy="1102519"/>
          </a:xfrm>
          <a:prstGeom prst="rect">
            <a:avLst/>
          </a:prstGeom>
        </p:spPr>
        <p:txBody>
          <a:bodyPr>
            <a:normAutofit/>
          </a:bodyPr>
          <a:lstStyle>
            <a:lvl1pPr algn="l">
              <a:defRPr lang="pl-PL" sz="3700" b="1" kern="1200" cap="all" dirty="0">
                <a:solidFill>
                  <a:schemeClr val="bg1"/>
                </a:solidFill>
                <a:latin typeface="Trebuchet MS" pitchFamily="34" charset="0"/>
                <a:ea typeface="+mn-ea"/>
                <a:cs typeface="+mn-cs"/>
              </a:defRPr>
            </a:lvl1pPr>
          </a:lstStyle>
          <a:p>
            <a:r>
              <a:rPr lang="pl-PL"/>
              <a:t>Kliknij, aby edytować styl</a:t>
            </a:r>
          </a:p>
        </p:txBody>
      </p:sp>
      <p:sp>
        <p:nvSpPr>
          <p:cNvPr id="3" name="Podtytuł 2"/>
          <p:cNvSpPr>
            <a:spLocks noGrp="1"/>
          </p:cNvSpPr>
          <p:nvPr>
            <p:ph type="subTitle" idx="1"/>
          </p:nvPr>
        </p:nvSpPr>
        <p:spPr>
          <a:xfrm>
            <a:off x="1299592" y="2914650"/>
            <a:ext cx="7088832" cy="737220"/>
          </a:xfrm>
          <a:prstGeom prst="rect">
            <a:avLst/>
          </a:prstGeom>
        </p:spPr>
        <p:txBody>
          <a:bodyPr>
            <a:normAutofit/>
          </a:bodyPr>
          <a:lstStyle>
            <a:lvl1pPr marL="0" indent="0" algn="l">
              <a:buNone/>
              <a:defRPr lang="pl-PL" sz="2200" b="1" kern="1200" dirty="0">
                <a:solidFill>
                  <a:schemeClr val="bg1"/>
                </a:solidFill>
                <a:latin typeface="Trebuchet MS" pitchFamily="34" charset="0"/>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9" name="Obraz 8"/>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50" y="1038"/>
            <a:ext cx="9140298" cy="5141418"/>
          </a:xfrm>
          <a:prstGeom prst="rect">
            <a:avLst/>
          </a:prstGeom>
        </p:spPr>
      </p:pic>
      <p:sp>
        <p:nvSpPr>
          <p:cNvPr id="2" name="Tytuł 1"/>
          <p:cNvSpPr>
            <a:spLocks noGrp="1"/>
          </p:cNvSpPr>
          <p:nvPr>
            <p:ph type="title"/>
          </p:nvPr>
        </p:nvSpPr>
        <p:spPr>
          <a:xfrm>
            <a:off x="683568" y="571486"/>
            <a:ext cx="7848872" cy="648072"/>
          </a:xfrm>
          <a:prstGeom prst="rect">
            <a:avLst/>
          </a:prstGeom>
        </p:spPr>
        <p:txBody>
          <a:bodyPr>
            <a:normAutofit/>
          </a:bodyPr>
          <a:lstStyle>
            <a:lvl1pPr algn="l">
              <a:defRPr lang="pl-PL" sz="2000" b="1" kern="1200" cap="all" dirty="0">
                <a:solidFill>
                  <a:srgbClr val="699F38"/>
                </a:solidFill>
                <a:latin typeface="Trebuchet MS" pitchFamily="34" charset="0"/>
                <a:ea typeface="+mn-ea"/>
                <a:cs typeface="+mn-cs"/>
              </a:defRPr>
            </a:lvl1pPr>
          </a:lstStyle>
          <a:p>
            <a:r>
              <a:rPr lang="pl-PL"/>
              <a:t>Kliknij, aby edytować styl</a:t>
            </a:r>
          </a:p>
        </p:txBody>
      </p:sp>
      <p:sp>
        <p:nvSpPr>
          <p:cNvPr id="3" name="Symbol zastępczy zawartości 2"/>
          <p:cNvSpPr>
            <a:spLocks noGrp="1"/>
          </p:cNvSpPr>
          <p:nvPr>
            <p:ph idx="1"/>
          </p:nvPr>
        </p:nvSpPr>
        <p:spPr>
          <a:xfrm>
            <a:off x="673224" y="1435583"/>
            <a:ext cx="7848872" cy="2493489"/>
          </a:xfrm>
          <a:prstGeom prst="rect">
            <a:avLst/>
          </a:prstGeom>
        </p:spPr>
        <p:txBody>
          <a:bodyPr>
            <a:normAutofit/>
          </a:bodyPr>
          <a:lstStyle>
            <a:lvl1pPr marL="0" indent="0">
              <a:buNone/>
              <a:defRPr lang="pl-PL" sz="1600" kern="1200" dirty="0" smtClean="0">
                <a:solidFill>
                  <a:srgbClr val="005061"/>
                </a:solidFill>
                <a:latin typeface="Trebuchet MS" pitchFamily="34" charset="0"/>
                <a:ea typeface="+mn-ea"/>
                <a:cs typeface="+mn-cs"/>
              </a:defRPr>
            </a:lvl1pPr>
            <a:lvl2pPr>
              <a:defRPr lang="pl-PL" sz="1600" kern="1200" dirty="0" smtClean="0">
                <a:solidFill>
                  <a:srgbClr val="005061"/>
                </a:solidFill>
                <a:latin typeface="Trebuchet MS" pitchFamily="34" charset="0"/>
                <a:ea typeface="+mn-ea"/>
                <a:cs typeface="+mn-cs"/>
              </a:defRPr>
            </a:lvl2pPr>
            <a:lvl3pPr>
              <a:defRPr lang="pl-PL" sz="1600" kern="1200" dirty="0" smtClean="0">
                <a:solidFill>
                  <a:srgbClr val="005061"/>
                </a:solidFill>
                <a:latin typeface="Trebuchet MS" pitchFamily="34" charset="0"/>
                <a:ea typeface="+mn-ea"/>
                <a:cs typeface="+mn-cs"/>
              </a:defRPr>
            </a:lvl3pPr>
            <a:lvl4pPr>
              <a:defRPr lang="pl-PL" sz="1600" kern="1200" dirty="0" smtClean="0">
                <a:solidFill>
                  <a:srgbClr val="005061"/>
                </a:solidFill>
                <a:latin typeface="Trebuchet MS" pitchFamily="34" charset="0"/>
                <a:ea typeface="+mn-ea"/>
                <a:cs typeface="+mn-cs"/>
              </a:defRPr>
            </a:lvl4pPr>
            <a:lvl5pPr>
              <a:defRPr lang="pl-PL" sz="1600" kern="1200" dirty="0">
                <a:solidFill>
                  <a:srgbClr val="005061"/>
                </a:solidFill>
                <a:latin typeface="Trebuchet MS" pitchFamily="34" charset="0"/>
                <a:ea typeface="+mn-ea"/>
                <a:cs typeface="+mn-cs"/>
              </a:defRPr>
            </a:lvl5pPr>
          </a:lstStyle>
          <a:p>
            <a:pPr lvl="0"/>
            <a:r>
              <a:rPr lang="pl-PL"/>
              <a:t>Kliknij, aby edytować style wzorca tekstu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Zdjęcie i zawartość 1/3">
    <p:spTree>
      <p:nvGrpSpPr>
        <p:cNvPr id="1" name=""/>
        <p:cNvGrpSpPr/>
        <p:nvPr/>
      </p:nvGrpSpPr>
      <p:grpSpPr>
        <a:xfrm>
          <a:off x="0" y="0"/>
          <a:ext cx="0" cy="0"/>
          <a:chOff x="0" y="0"/>
          <a:chExt cx="0" cy="0"/>
        </a:xfrm>
      </p:grpSpPr>
      <p:pic>
        <p:nvPicPr>
          <p:cNvPr id="6" name="Obraz 5"/>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50" y="1038"/>
            <a:ext cx="9140298" cy="5141418"/>
          </a:xfrm>
          <a:prstGeom prst="rect">
            <a:avLst/>
          </a:prstGeom>
        </p:spPr>
      </p:pic>
      <p:sp>
        <p:nvSpPr>
          <p:cNvPr id="12" name="Symbol zastępczy obrazu 11"/>
          <p:cNvSpPr>
            <a:spLocks noGrp="1"/>
          </p:cNvSpPr>
          <p:nvPr>
            <p:ph type="pic" sz="quarter" idx="13"/>
          </p:nvPr>
        </p:nvSpPr>
        <p:spPr>
          <a:xfrm>
            <a:off x="-32292" y="642925"/>
            <a:ext cx="3274322" cy="3357585"/>
          </a:xfrm>
          <a:prstGeom prst="rect">
            <a:avLst/>
          </a:prstGeom>
        </p:spPr>
        <p:txBody>
          <a:bodyPr anchor="ctr"/>
          <a:lstStyle>
            <a:lvl1pPr marL="0" indent="0" algn="ctr">
              <a:buNone/>
              <a:defRPr/>
            </a:lvl1pPr>
          </a:lstStyle>
          <a:p>
            <a:r>
              <a:rPr lang="pl-PL"/>
              <a:t>Kliknij ikonę, aby dodać obraz</a:t>
            </a:r>
          </a:p>
        </p:txBody>
      </p:sp>
      <p:sp>
        <p:nvSpPr>
          <p:cNvPr id="2" name="Tytuł 1"/>
          <p:cNvSpPr>
            <a:spLocks noGrp="1"/>
          </p:cNvSpPr>
          <p:nvPr>
            <p:ph type="title"/>
          </p:nvPr>
        </p:nvSpPr>
        <p:spPr>
          <a:xfrm>
            <a:off x="3645960" y="642924"/>
            <a:ext cx="5030497" cy="685524"/>
          </a:xfrm>
          <a:prstGeom prst="rect">
            <a:avLst/>
          </a:prstGeom>
        </p:spPr>
        <p:txBody>
          <a:bodyPr>
            <a:normAutofit/>
          </a:bodyPr>
          <a:lstStyle>
            <a:lvl1pPr algn="l">
              <a:defRPr lang="pl-PL" sz="2000" b="1" kern="1200" cap="all" dirty="0">
                <a:solidFill>
                  <a:srgbClr val="699F38"/>
                </a:solidFill>
                <a:latin typeface="Trebuchet MS" pitchFamily="34" charset="0"/>
                <a:ea typeface="+mn-ea"/>
                <a:cs typeface="+mn-cs"/>
              </a:defRPr>
            </a:lvl1pPr>
          </a:lstStyle>
          <a:p>
            <a:r>
              <a:rPr lang="pl-PL"/>
              <a:t>Kliknij, aby edytować styl</a:t>
            </a:r>
          </a:p>
        </p:txBody>
      </p:sp>
      <p:sp>
        <p:nvSpPr>
          <p:cNvPr id="4" name="Symbol zastępczy zawartości 3"/>
          <p:cNvSpPr>
            <a:spLocks noGrp="1"/>
          </p:cNvSpPr>
          <p:nvPr>
            <p:ph sz="half" idx="2"/>
          </p:nvPr>
        </p:nvSpPr>
        <p:spPr>
          <a:xfrm>
            <a:off x="3643838" y="1399009"/>
            <a:ext cx="5032618" cy="2601501"/>
          </a:xfrm>
          <a:prstGeom prst="rect">
            <a:avLst/>
          </a:prstGeom>
        </p:spPr>
        <p:txBody>
          <a:bodyPr>
            <a:normAutofit/>
          </a:bodyPr>
          <a:lstStyle>
            <a:lvl1pPr marL="0" indent="0">
              <a:buNone/>
              <a:defRPr lang="pl-PL" sz="1600" kern="1200" dirty="0" smtClean="0">
                <a:solidFill>
                  <a:srgbClr val="005061"/>
                </a:solidFill>
                <a:latin typeface="Trebuchet MS" pitchFamily="34" charset="0"/>
                <a:ea typeface="+mn-ea"/>
                <a:cs typeface="+mn-cs"/>
              </a:defRPr>
            </a:lvl1pPr>
            <a:lvl2pPr marL="457200" indent="0">
              <a:buNone/>
              <a:defRPr lang="pl-PL" sz="1600" kern="1200" dirty="0" smtClean="0">
                <a:solidFill>
                  <a:srgbClr val="005061"/>
                </a:solidFill>
                <a:latin typeface="Trebuchet MS" pitchFamily="34" charset="0"/>
                <a:ea typeface="+mn-ea"/>
                <a:cs typeface="+mn-cs"/>
              </a:defRPr>
            </a:lvl2pPr>
            <a:lvl3pPr marL="914400" indent="0">
              <a:buNone/>
              <a:defRPr lang="pl-PL" sz="1600" kern="1200" dirty="0" smtClean="0">
                <a:solidFill>
                  <a:srgbClr val="005061"/>
                </a:solidFill>
                <a:latin typeface="Trebuchet MS" pitchFamily="34" charset="0"/>
                <a:ea typeface="+mn-ea"/>
                <a:cs typeface="+mn-cs"/>
              </a:defRPr>
            </a:lvl3pPr>
            <a:lvl4pPr marL="1371600" indent="0">
              <a:buNone/>
              <a:defRPr lang="pl-PL" sz="1600" kern="1200" dirty="0" smtClean="0">
                <a:solidFill>
                  <a:srgbClr val="005061"/>
                </a:solidFill>
                <a:latin typeface="Trebuchet MS" pitchFamily="34" charset="0"/>
                <a:ea typeface="+mn-ea"/>
                <a:cs typeface="+mn-cs"/>
              </a:defRPr>
            </a:lvl4pPr>
            <a:lvl5pPr marL="1828800" indent="0">
              <a:buNone/>
              <a:defRPr lang="pl-PL" sz="1600" kern="1200" dirty="0">
                <a:solidFill>
                  <a:srgbClr val="005061"/>
                </a:solidFill>
                <a:latin typeface="Trebuchet MS" pitchFamily="34" charset="0"/>
                <a:ea typeface="+mn-ea"/>
                <a:cs typeface="+mn-cs"/>
              </a:defRPr>
            </a:lvl5pPr>
            <a:lvl6pPr>
              <a:defRPr sz="1800"/>
            </a:lvl6pPr>
            <a:lvl7pPr>
              <a:defRPr sz="1800"/>
            </a:lvl7pPr>
            <a:lvl8pPr>
              <a:defRPr sz="1800"/>
            </a:lvl8pPr>
            <a:lvl9pPr>
              <a:defRPr sz="1800"/>
            </a:lvl9pPr>
          </a:lstStyle>
          <a:p>
            <a:pPr lvl="0"/>
            <a:r>
              <a:rPr lang="pl-PL"/>
              <a:t>Kliknij, aby edytować style wzorca tekstu</a:t>
            </a:r>
          </a:p>
        </p:txBody>
      </p:sp>
    </p:spTree>
    <p:extLst>
      <p:ext uri="{BB962C8B-B14F-4D97-AF65-F5344CB8AC3E}">
        <p14:creationId xmlns:p14="http://schemas.microsoft.com/office/powerpoint/2010/main" val="2357630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Zdjęcie i zawartość 1/2">
    <p:spTree>
      <p:nvGrpSpPr>
        <p:cNvPr id="1" name=""/>
        <p:cNvGrpSpPr/>
        <p:nvPr/>
      </p:nvGrpSpPr>
      <p:grpSpPr>
        <a:xfrm>
          <a:off x="0" y="0"/>
          <a:ext cx="0" cy="0"/>
          <a:chOff x="0" y="0"/>
          <a:chExt cx="0" cy="0"/>
        </a:xfrm>
      </p:grpSpPr>
      <p:pic>
        <p:nvPicPr>
          <p:cNvPr id="7" name="Obraz 6"/>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50" y="1038"/>
            <a:ext cx="9140298" cy="5141418"/>
          </a:xfrm>
          <a:prstGeom prst="rect">
            <a:avLst/>
          </a:prstGeom>
        </p:spPr>
      </p:pic>
      <p:sp>
        <p:nvSpPr>
          <p:cNvPr id="17" name="Symbol zastępczy obrazu 16"/>
          <p:cNvSpPr>
            <a:spLocks noGrp="1"/>
          </p:cNvSpPr>
          <p:nvPr>
            <p:ph type="pic" sz="quarter" idx="13" hasCustomPrompt="1"/>
          </p:nvPr>
        </p:nvSpPr>
        <p:spPr>
          <a:xfrm>
            <a:off x="-36512" y="897564"/>
            <a:ext cx="4271008" cy="3402378"/>
          </a:xfrm>
          <a:prstGeom prst="rect">
            <a:avLst/>
          </a:prstGeom>
        </p:spPr>
        <p:txBody>
          <a:bodyPr anchor="ctr"/>
          <a:lstStyle>
            <a:lvl1pPr marL="0" indent="0" algn="ctr">
              <a:buNone/>
              <a:defRPr/>
            </a:lvl1pPr>
          </a:lstStyle>
          <a:p>
            <a:r>
              <a:rPr lang="pl-PL"/>
              <a:t>Kliknij ikonę aby dodać obraz</a:t>
            </a:r>
          </a:p>
        </p:txBody>
      </p:sp>
      <p:sp>
        <p:nvSpPr>
          <p:cNvPr id="2" name="Tytuł 1"/>
          <p:cNvSpPr>
            <a:spLocks noGrp="1"/>
          </p:cNvSpPr>
          <p:nvPr>
            <p:ph type="title"/>
          </p:nvPr>
        </p:nvSpPr>
        <p:spPr>
          <a:xfrm>
            <a:off x="4644008" y="789552"/>
            <a:ext cx="4042792" cy="624049"/>
          </a:xfrm>
          <a:prstGeom prst="rect">
            <a:avLst/>
          </a:prstGeom>
        </p:spPr>
        <p:txBody>
          <a:bodyPr>
            <a:normAutofit/>
          </a:bodyPr>
          <a:lstStyle>
            <a:lvl1pPr algn="l">
              <a:defRPr lang="pl-PL" sz="2000" b="1" kern="1200" cap="all" dirty="0">
                <a:solidFill>
                  <a:srgbClr val="699F38"/>
                </a:solidFill>
                <a:latin typeface="Trebuchet MS" pitchFamily="34" charset="0"/>
                <a:ea typeface="+mn-ea"/>
                <a:cs typeface="+mn-cs"/>
              </a:defRPr>
            </a:lvl1pPr>
          </a:lstStyle>
          <a:p>
            <a:r>
              <a:rPr lang="pl-PL"/>
              <a:t>Kliknij, aby edytować styl</a:t>
            </a:r>
          </a:p>
        </p:txBody>
      </p:sp>
      <p:sp>
        <p:nvSpPr>
          <p:cNvPr id="6" name="Symbol zastępczy zawartości 5"/>
          <p:cNvSpPr>
            <a:spLocks noGrp="1"/>
          </p:cNvSpPr>
          <p:nvPr>
            <p:ph sz="quarter" idx="4"/>
          </p:nvPr>
        </p:nvSpPr>
        <p:spPr>
          <a:xfrm>
            <a:off x="4645026" y="1557327"/>
            <a:ext cx="4041775" cy="2796622"/>
          </a:xfrm>
          <a:prstGeom prst="rect">
            <a:avLst/>
          </a:prstGeom>
        </p:spPr>
        <p:txBody>
          <a:bodyPr/>
          <a:lstStyle>
            <a:lvl1pPr marL="0" indent="0">
              <a:buNone/>
              <a:defRPr lang="pl-PL" sz="1600" kern="1200" dirty="0" smtClean="0">
                <a:solidFill>
                  <a:srgbClr val="005061"/>
                </a:solidFill>
                <a:latin typeface="Trebuchet MS" pitchFamily="34" charset="0"/>
                <a:ea typeface="+mn-ea"/>
                <a:cs typeface="+mn-cs"/>
              </a:defRPr>
            </a:lvl1pPr>
            <a:lvl2pPr>
              <a:defRPr lang="pl-PL" sz="1600" kern="1200" dirty="0" smtClean="0">
                <a:solidFill>
                  <a:srgbClr val="005061"/>
                </a:solidFill>
                <a:latin typeface="Trebuchet MS" pitchFamily="34" charset="0"/>
                <a:ea typeface="+mn-ea"/>
                <a:cs typeface="+mn-cs"/>
              </a:defRPr>
            </a:lvl2pPr>
            <a:lvl3pPr>
              <a:defRPr lang="pl-PL" sz="1600" kern="1200" dirty="0" smtClean="0">
                <a:solidFill>
                  <a:srgbClr val="005061"/>
                </a:solidFill>
                <a:latin typeface="Trebuchet MS" pitchFamily="34" charset="0"/>
                <a:ea typeface="+mn-ea"/>
                <a:cs typeface="+mn-cs"/>
              </a:defRPr>
            </a:lvl3pPr>
            <a:lvl4pPr>
              <a:defRPr lang="pl-PL" sz="1600" kern="1200" dirty="0" smtClean="0">
                <a:solidFill>
                  <a:srgbClr val="005061"/>
                </a:solidFill>
                <a:latin typeface="Trebuchet MS" pitchFamily="34" charset="0"/>
                <a:ea typeface="+mn-ea"/>
                <a:cs typeface="+mn-cs"/>
              </a:defRPr>
            </a:lvl4pPr>
            <a:lvl5pPr>
              <a:defRPr lang="pl-PL" sz="1600" kern="1200" dirty="0" smtClean="0">
                <a:solidFill>
                  <a:srgbClr val="005061"/>
                </a:solidFill>
                <a:latin typeface="Trebuchet MS" pitchFamily="34" charset="0"/>
                <a:ea typeface="+mn-ea"/>
                <a:cs typeface="+mn-cs"/>
              </a:defRPr>
            </a:lvl5pPr>
            <a:lvl6pPr>
              <a:defRPr sz="1600"/>
            </a:lvl6pPr>
            <a:lvl7pPr>
              <a:defRPr sz="1600"/>
            </a:lvl7pPr>
            <a:lvl8pPr>
              <a:defRPr sz="1600"/>
            </a:lvl8pPr>
            <a:lvl9pPr>
              <a:defRPr sz="1600"/>
            </a:lvl9pPr>
          </a:lstStyle>
          <a:p>
            <a:pPr lvl="0"/>
            <a:r>
              <a:rPr lang="pl-PL"/>
              <a:t>Kliknij, aby edytować style wzorca tekstu</a:t>
            </a:r>
          </a:p>
        </p:txBody>
      </p:sp>
    </p:spTree>
    <p:extLst>
      <p:ext uri="{BB962C8B-B14F-4D97-AF65-F5344CB8AC3E}">
        <p14:creationId xmlns:p14="http://schemas.microsoft.com/office/powerpoint/2010/main" val="3142373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równanie">
    <p:spTree>
      <p:nvGrpSpPr>
        <p:cNvPr id="1" name=""/>
        <p:cNvGrpSpPr/>
        <p:nvPr/>
      </p:nvGrpSpPr>
      <p:grpSpPr>
        <a:xfrm>
          <a:off x="0" y="0"/>
          <a:ext cx="0" cy="0"/>
          <a:chOff x="0" y="0"/>
          <a:chExt cx="0" cy="0"/>
        </a:xfrm>
      </p:grpSpPr>
      <p:pic>
        <p:nvPicPr>
          <p:cNvPr id="7" name="Obraz 6"/>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50" y="1038"/>
            <a:ext cx="9140298" cy="5141418"/>
          </a:xfrm>
          <a:prstGeom prst="rect">
            <a:avLst/>
          </a:prstGeom>
        </p:spPr>
      </p:pic>
      <p:sp>
        <p:nvSpPr>
          <p:cNvPr id="2" name="Tytuł 1"/>
          <p:cNvSpPr>
            <a:spLocks noGrp="1"/>
          </p:cNvSpPr>
          <p:nvPr>
            <p:ph type="title"/>
          </p:nvPr>
        </p:nvSpPr>
        <p:spPr>
          <a:xfrm>
            <a:off x="4644008" y="554369"/>
            <a:ext cx="4042792" cy="589867"/>
          </a:xfrm>
          <a:prstGeom prst="rect">
            <a:avLst/>
          </a:prstGeom>
        </p:spPr>
        <p:txBody>
          <a:bodyPr>
            <a:normAutofit/>
          </a:bodyPr>
          <a:lstStyle>
            <a:lvl1pPr algn="l">
              <a:defRPr lang="pl-PL" sz="2000" b="1" kern="1200" cap="all" dirty="0">
                <a:solidFill>
                  <a:srgbClr val="699F38"/>
                </a:solidFill>
                <a:latin typeface="Trebuchet MS" pitchFamily="34" charset="0"/>
                <a:ea typeface="+mn-ea"/>
                <a:cs typeface="+mn-cs"/>
              </a:defRPr>
            </a:lvl1pPr>
          </a:lstStyle>
          <a:p>
            <a:r>
              <a:rPr lang="pl-PL"/>
              <a:t>Kliknij, aby edytować styl</a:t>
            </a:r>
          </a:p>
        </p:txBody>
      </p:sp>
      <p:sp>
        <p:nvSpPr>
          <p:cNvPr id="6" name="Symbol zastępczy zawartości 5"/>
          <p:cNvSpPr>
            <a:spLocks noGrp="1"/>
          </p:cNvSpPr>
          <p:nvPr>
            <p:ph sz="quarter" idx="4"/>
          </p:nvPr>
        </p:nvSpPr>
        <p:spPr>
          <a:xfrm>
            <a:off x="4645026" y="1287962"/>
            <a:ext cx="4041775" cy="2776798"/>
          </a:xfrm>
          <a:prstGeom prst="rect">
            <a:avLst/>
          </a:prstGeom>
        </p:spPr>
        <p:txBody>
          <a:bodyPr/>
          <a:lstStyle>
            <a:lvl1pPr marL="0" indent="0">
              <a:buNone/>
              <a:defRPr lang="pl-PL" sz="1600" kern="1200" dirty="0" smtClean="0">
                <a:solidFill>
                  <a:srgbClr val="005061"/>
                </a:solidFill>
                <a:latin typeface="Trebuchet MS" pitchFamily="34" charset="0"/>
                <a:ea typeface="+mn-ea"/>
                <a:cs typeface="+mn-cs"/>
              </a:defRPr>
            </a:lvl1pPr>
            <a:lvl2pPr>
              <a:defRPr lang="pl-PL" sz="1600" kern="1200" dirty="0" smtClean="0">
                <a:solidFill>
                  <a:srgbClr val="005061"/>
                </a:solidFill>
                <a:latin typeface="Trebuchet MS" pitchFamily="34" charset="0"/>
                <a:ea typeface="+mn-ea"/>
                <a:cs typeface="+mn-cs"/>
              </a:defRPr>
            </a:lvl2pPr>
            <a:lvl3pPr>
              <a:defRPr lang="pl-PL" sz="1600" kern="1200" dirty="0" smtClean="0">
                <a:solidFill>
                  <a:srgbClr val="005061"/>
                </a:solidFill>
                <a:latin typeface="Trebuchet MS" pitchFamily="34" charset="0"/>
                <a:ea typeface="+mn-ea"/>
                <a:cs typeface="+mn-cs"/>
              </a:defRPr>
            </a:lvl3pPr>
            <a:lvl4pPr>
              <a:defRPr lang="pl-PL" sz="1600" kern="1200" dirty="0" smtClean="0">
                <a:solidFill>
                  <a:srgbClr val="005061"/>
                </a:solidFill>
                <a:latin typeface="Trebuchet MS" pitchFamily="34" charset="0"/>
                <a:ea typeface="+mn-ea"/>
                <a:cs typeface="+mn-cs"/>
              </a:defRPr>
            </a:lvl4pPr>
            <a:lvl5pPr>
              <a:defRPr lang="pl-PL" sz="1600" kern="1200" dirty="0" smtClean="0">
                <a:solidFill>
                  <a:srgbClr val="005061"/>
                </a:solidFill>
                <a:latin typeface="Trebuchet MS" pitchFamily="34" charset="0"/>
                <a:ea typeface="+mn-ea"/>
                <a:cs typeface="+mn-cs"/>
              </a:defRPr>
            </a:lvl5pPr>
            <a:lvl6pPr>
              <a:defRPr sz="1600"/>
            </a:lvl6pPr>
            <a:lvl7pPr>
              <a:defRPr sz="1600"/>
            </a:lvl7pPr>
            <a:lvl8pPr>
              <a:defRPr sz="1600"/>
            </a:lvl8pPr>
            <a:lvl9pPr>
              <a:defRPr sz="1600"/>
            </a:lvl9pPr>
          </a:lstStyle>
          <a:p>
            <a:pPr lvl="0"/>
            <a:r>
              <a:rPr lang="pl-PL"/>
              <a:t>Kliknij, aby edytować style wzorca tekstu</a:t>
            </a:r>
          </a:p>
        </p:txBody>
      </p:sp>
      <p:sp>
        <p:nvSpPr>
          <p:cNvPr id="10" name="Symbol zastępczy zawartości 5"/>
          <p:cNvSpPr>
            <a:spLocks noGrp="1"/>
          </p:cNvSpPr>
          <p:nvPr>
            <p:ph sz="quarter" idx="10"/>
          </p:nvPr>
        </p:nvSpPr>
        <p:spPr>
          <a:xfrm>
            <a:off x="396554" y="1295150"/>
            <a:ext cx="4041775" cy="2776798"/>
          </a:xfrm>
          <a:prstGeom prst="rect">
            <a:avLst/>
          </a:prstGeom>
        </p:spPr>
        <p:txBody>
          <a:bodyPr/>
          <a:lstStyle>
            <a:lvl1pPr marL="0" indent="0">
              <a:buNone/>
              <a:defRPr lang="pl-PL" sz="1600" kern="1200" dirty="0" smtClean="0">
                <a:solidFill>
                  <a:srgbClr val="005061"/>
                </a:solidFill>
                <a:latin typeface="Trebuchet MS" pitchFamily="34" charset="0"/>
                <a:ea typeface="+mn-ea"/>
                <a:cs typeface="+mn-cs"/>
              </a:defRPr>
            </a:lvl1pPr>
            <a:lvl2pPr>
              <a:defRPr lang="pl-PL" sz="1600" kern="1200" dirty="0" smtClean="0">
                <a:solidFill>
                  <a:srgbClr val="005061"/>
                </a:solidFill>
                <a:latin typeface="Trebuchet MS" pitchFamily="34" charset="0"/>
                <a:ea typeface="+mn-ea"/>
                <a:cs typeface="+mn-cs"/>
              </a:defRPr>
            </a:lvl2pPr>
            <a:lvl3pPr>
              <a:defRPr lang="pl-PL" sz="1600" kern="1200" dirty="0" smtClean="0">
                <a:solidFill>
                  <a:srgbClr val="005061"/>
                </a:solidFill>
                <a:latin typeface="Trebuchet MS" pitchFamily="34" charset="0"/>
                <a:ea typeface="+mn-ea"/>
                <a:cs typeface="+mn-cs"/>
              </a:defRPr>
            </a:lvl3pPr>
            <a:lvl4pPr>
              <a:defRPr lang="pl-PL" sz="1600" kern="1200" dirty="0" smtClean="0">
                <a:solidFill>
                  <a:srgbClr val="005061"/>
                </a:solidFill>
                <a:latin typeface="Trebuchet MS" pitchFamily="34" charset="0"/>
                <a:ea typeface="+mn-ea"/>
                <a:cs typeface="+mn-cs"/>
              </a:defRPr>
            </a:lvl4pPr>
            <a:lvl5pPr>
              <a:defRPr lang="pl-PL" sz="1600" kern="1200" dirty="0" smtClean="0">
                <a:solidFill>
                  <a:srgbClr val="005061"/>
                </a:solidFill>
                <a:latin typeface="Trebuchet MS" pitchFamily="34" charset="0"/>
                <a:ea typeface="+mn-ea"/>
                <a:cs typeface="+mn-cs"/>
              </a:defRPr>
            </a:lvl5pPr>
            <a:lvl6pPr>
              <a:defRPr sz="1600"/>
            </a:lvl6pPr>
            <a:lvl7pPr>
              <a:defRPr sz="1600"/>
            </a:lvl7pPr>
            <a:lvl8pPr>
              <a:defRPr sz="1600"/>
            </a:lvl8pPr>
            <a:lvl9pPr>
              <a:defRPr sz="1600"/>
            </a:lvl9pPr>
          </a:lstStyle>
          <a:p>
            <a:pPr lvl="0"/>
            <a:r>
              <a:rPr lang="pl-PL"/>
              <a:t>Kliknij, aby edytować style wzorca tekstu</a:t>
            </a:r>
          </a:p>
        </p:txBody>
      </p:sp>
      <p:sp>
        <p:nvSpPr>
          <p:cNvPr id="4" name="Symbol zastępczy tekstu 3"/>
          <p:cNvSpPr>
            <a:spLocks noGrp="1"/>
          </p:cNvSpPr>
          <p:nvPr>
            <p:ph type="body" sz="quarter" idx="11"/>
          </p:nvPr>
        </p:nvSpPr>
        <p:spPr>
          <a:xfrm>
            <a:off x="395537" y="554537"/>
            <a:ext cx="4032002" cy="594122"/>
          </a:xfrm>
          <a:prstGeom prst="rect">
            <a:avLst/>
          </a:prstGeom>
        </p:spPr>
        <p:txBody>
          <a:bodyPr anchor="ctr">
            <a:noAutofit/>
          </a:bodyPr>
          <a:lstStyle>
            <a:lvl1pPr marL="0" indent="0">
              <a:buNone/>
              <a:defRPr lang="pl-PL" sz="2000" b="1" kern="1200" cap="all" baseline="0" dirty="0" smtClean="0">
                <a:solidFill>
                  <a:srgbClr val="699F38"/>
                </a:solidFill>
                <a:latin typeface="Trebuchet MS" pitchFamily="34" charset="0"/>
                <a:ea typeface="+mn-ea"/>
                <a:cs typeface="+mn-cs"/>
              </a:defRPr>
            </a:lvl1pPr>
            <a:lvl2pPr marL="457200" indent="0">
              <a:buNone/>
              <a:defRPr lang="pl-PL" sz="2000" b="1" kern="1200" cap="all" dirty="0" smtClean="0">
                <a:solidFill>
                  <a:srgbClr val="24C4F0"/>
                </a:solidFill>
                <a:latin typeface="Trebuchet MS" pitchFamily="34" charset="0"/>
                <a:ea typeface="+mn-ea"/>
                <a:cs typeface="+mn-cs"/>
              </a:defRPr>
            </a:lvl2pPr>
            <a:lvl3pPr marL="914400" indent="0">
              <a:buNone/>
              <a:defRPr lang="pl-PL" sz="2000" b="1" kern="1200" cap="all" dirty="0" smtClean="0">
                <a:solidFill>
                  <a:srgbClr val="24C4F0"/>
                </a:solidFill>
                <a:latin typeface="Trebuchet MS" pitchFamily="34" charset="0"/>
                <a:ea typeface="+mn-ea"/>
                <a:cs typeface="+mn-cs"/>
              </a:defRPr>
            </a:lvl3pPr>
            <a:lvl4pPr marL="1371600" indent="0">
              <a:buNone/>
              <a:defRPr lang="pl-PL" sz="2000" b="1" kern="1200" cap="all" dirty="0" smtClean="0">
                <a:solidFill>
                  <a:srgbClr val="24C4F0"/>
                </a:solidFill>
                <a:latin typeface="Trebuchet MS" pitchFamily="34" charset="0"/>
                <a:ea typeface="+mn-ea"/>
                <a:cs typeface="+mn-cs"/>
              </a:defRPr>
            </a:lvl4pPr>
            <a:lvl5pPr marL="1828800" indent="0">
              <a:buNone/>
              <a:defRPr lang="pl-PL" sz="2000" b="1" kern="1200" cap="all" dirty="0">
                <a:solidFill>
                  <a:srgbClr val="24C4F0"/>
                </a:solidFill>
                <a:latin typeface="Trebuchet MS" pitchFamily="34" charset="0"/>
                <a:ea typeface="+mn-ea"/>
                <a:cs typeface="+mn-cs"/>
              </a:defRPr>
            </a:lvl5pPr>
          </a:lstStyle>
          <a:p>
            <a:pPr lvl="0"/>
            <a:r>
              <a:rPr lang="pl-PL"/>
              <a:t>Kliknij, aby edytować styl</a:t>
            </a:r>
          </a:p>
        </p:txBody>
      </p:sp>
    </p:spTree>
    <p:extLst>
      <p:ext uri="{BB962C8B-B14F-4D97-AF65-F5344CB8AC3E}">
        <p14:creationId xmlns:p14="http://schemas.microsoft.com/office/powerpoint/2010/main" val="1560197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pic>
        <p:nvPicPr>
          <p:cNvPr id="3" name="Obraz 2"/>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50" y="1038"/>
            <a:ext cx="9140298" cy="514141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Pusty">
    <p:spTree>
      <p:nvGrpSpPr>
        <p:cNvPr id="1" name=""/>
        <p:cNvGrpSpPr/>
        <p:nvPr/>
      </p:nvGrpSpPr>
      <p:grpSpPr>
        <a:xfrm>
          <a:off x="0" y="0"/>
          <a:ext cx="0" cy="0"/>
          <a:chOff x="0" y="0"/>
          <a:chExt cx="0" cy="0"/>
        </a:xfrm>
      </p:grpSpPr>
      <p:pic>
        <p:nvPicPr>
          <p:cNvPr id="8" name="Obraz 7"/>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50" y="1038"/>
            <a:ext cx="9140298" cy="5141418"/>
          </a:xfrm>
          <a:prstGeom prst="rect">
            <a:avLst/>
          </a:prstGeom>
        </p:spPr>
      </p:pic>
    </p:spTree>
    <p:extLst>
      <p:ext uri="{BB962C8B-B14F-4D97-AF65-F5344CB8AC3E}">
        <p14:creationId xmlns:p14="http://schemas.microsoft.com/office/powerpoint/2010/main" val="4068913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72" r:id="rId2"/>
    <p:sldLayoutId id="2147483661" r:id="rId3"/>
    <p:sldLayoutId id="2147483662" r:id="rId4"/>
    <p:sldLayoutId id="2147483669" r:id="rId5"/>
    <p:sldLayoutId id="2147483670" r:id="rId6"/>
    <p:sldLayoutId id="2147483668" r:id="rId7"/>
    <p:sldLayoutId id="2147483667" r:id="rId8"/>
    <p:sldLayoutId id="2147483673" r:id="rId9"/>
    <p:sldLayoutId id="2147483716" r:id="rId1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1FA5CC2-E3E7-413F-B0B6-13B9E6D1DB68}" type="datetimeFigureOut">
              <a:rPr lang="pl-PL" smtClean="0"/>
              <a:pPr/>
              <a:t>27.08.2026</a:t>
            </a:fld>
            <a:endParaRPr lang="pl-PL"/>
          </a:p>
        </p:txBody>
      </p:sp>
      <p:sp>
        <p:nvSpPr>
          <p:cNvPr id="5" name="Symbol zastępczy stopki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8DD2A60-5688-4C03-9C6D-4B63185E7A27}"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709" r:id="rId1"/>
    <p:sldLayoutId id="2147483707" r:id="rId2"/>
    <p:sldLayoutId id="2147483710" r:id="rId3"/>
    <p:sldLayoutId id="2147483711" r:id="rId4"/>
    <p:sldLayoutId id="2147483712" r:id="rId5"/>
    <p:sldLayoutId id="2147483713" r:id="rId6"/>
    <p:sldLayoutId id="2147483714" r:id="rId7"/>
    <p:sldLayoutId id="2147483715" r:id="rId8"/>
    <p:sldLayoutId id="2147483664" r:id="rId9"/>
    <p:sldLayoutId id="2147483665" r:id="rId1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ebgate.ec.europa.eu/fpfis/wikis/pages/viewpage.action?spaceKey=NAITDOC&amp;title=Beneficiary+module+guide"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ebgate.ec.europa.eu/fpfis/wikis/spaces/NAITDOC/pages/2415170610/How+to+fill+and+submit+the+final+beneficiary+report"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hyperlink" Target="https://webgate.ec.europa.eu/fpfis/wikis/spaces/NAITDOC/pages/1193281544/eLearning+videos+for+the+Beneficiary+module" TargetMode="External"/><Relationship Id="rId4" Type="http://schemas.openxmlformats.org/officeDocument/2006/relationships/hyperlink" Target="https://erasmusplus.org.pl/raportowani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erasmusplus.org.pl/brepo/panel_repo_files/2024/04/16/tb4axz/handbook-on-ka2-lump-sum-2023.pdf" TargetMode="External"/><Relationship Id="rId2" Type="http://schemas.openxmlformats.org/officeDocument/2006/relationships/image" Target="../media/image25.png"/><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hyperlink" Target="https://erasmusplus.org.pl/dla-beneficjentow?sector=2" TargetMode="External"/><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erasmus-plus.ec.europa.eu/projects" TargetMode="External"/><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erasmus-plus.ec.europa.eu/projects" TargetMode="External"/><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webgate.ec.europa.eu/fpfis/wikis/spaces/NAITDOC/pages/1886816185/Beneficiary+overview+of+Project+Results+Platform+for+Erasmus+and+ESC" TargetMode="External"/><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s://erasmusplus.org.pl/perspektywa-2021-2027"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hyperlink" Target="https://ec.europa.eu/regional_policy/information-sources/logo-download-center_en" TargetMode="External"/><Relationship Id="rId4" Type="http://schemas.openxmlformats.org/officeDocument/2006/relationships/hyperlink" Target="https://erasmusplus.org.pl/flaga-europejska" TargetMode="External"/></Relationships>
</file>

<file path=ppt/slides/_rels/slide3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Layout" Target="../diagrams/layout3.xml"/><Relationship Id="rId7" Type="http://schemas.openxmlformats.org/officeDocument/2006/relationships/image" Target="../media/image32.png"/><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hyperlink" Target="https://webgate.ec.europa.eu/fpfis/wikis/spaces/NAITDOC/pages/1922663186/Beneficiary+Dashboard+in+Project+Results+Platform" TargetMode="External"/><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forms.cloud.microsoft/e/UKAdWjCwTu" TargetMode="Externa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hyperlink" Target="mailto:Iwona.fus@frse.org.pl"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hyperlink" Target="https://erasmusplus.org.pl/kontakt" TargetMode="External"/><Relationship Id="rId5" Type="http://schemas.openxmlformats.org/officeDocument/2006/relationships/hyperlink" Target="mailto:agnieszka.wlodarczyk@frse.org.pl" TargetMode="External"/><Relationship Id="rId4" Type="http://schemas.openxmlformats.org/officeDocument/2006/relationships/hyperlink" Target="mailto:agata.certa@frse.org.p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ebgate.ec.europa.eu/beneficiary-module/project/#/project-list" TargetMode="External"/><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572000" y="1112105"/>
            <a:ext cx="4345172" cy="1102519"/>
          </a:xfrm>
        </p:spPr>
        <p:txBody>
          <a:bodyPr>
            <a:normAutofit fontScale="90000"/>
          </a:bodyPr>
          <a:lstStyle/>
          <a:p>
            <a:r>
              <a:rPr lang="pl-PL" dirty="0"/>
              <a:t>Szkolenie </a:t>
            </a:r>
            <a:br>
              <a:rPr lang="pl-PL" dirty="0"/>
            </a:br>
            <a:r>
              <a:rPr lang="pl-PL" dirty="0"/>
              <a:t>dla beneficjentów</a:t>
            </a:r>
            <a:br>
              <a:rPr lang="pl-PL" dirty="0"/>
            </a:br>
            <a:r>
              <a:rPr lang="pl-PL" dirty="0"/>
              <a:t>KA220 </a:t>
            </a:r>
            <a:br>
              <a:rPr lang="pl-PL" dirty="0"/>
            </a:br>
            <a:r>
              <a:rPr lang="pl-PL" dirty="0"/>
              <a:t>KA210 </a:t>
            </a:r>
            <a:br>
              <a:rPr lang="pl-PL" dirty="0"/>
            </a:br>
            <a:r>
              <a:rPr lang="pl-PL" dirty="0"/>
              <a:t>Raport końcowy</a:t>
            </a:r>
          </a:p>
        </p:txBody>
      </p:sp>
      <p:sp>
        <p:nvSpPr>
          <p:cNvPr id="3" name="Podtytuł 2"/>
          <p:cNvSpPr>
            <a:spLocks noGrp="1"/>
          </p:cNvSpPr>
          <p:nvPr>
            <p:ph type="subTitle" idx="1"/>
          </p:nvPr>
        </p:nvSpPr>
        <p:spPr>
          <a:xfrm>
            <a:off x="6593632" y="3829040"/>
            <a:ext cx="2481095" cy="542069"/>
          </a:xfrm>
        </p:spPr>
        <p:txBody>
          <a:bodyPr/>
          <a:lstStyle/>
          <a:p>
            <a:r>
              <a:rPr lang="pl-PL" dirty="0"/>
              <a:t>27 sierpnia 2026</a:t>
            </a:r>
          </a:p>
        </p:txBody>
      </p:sp>
    </p:spTree>
    <p:extLst>
      <p:ext uri="{BB962C8B-B14F-4D97-AF65-F5344CB8AC3E}">
        <p14:creationId xmlns:p14="http://schemas.microsoft.com/office/powerpoint/2010/main" val="897248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F27A64FD-ACBC-C511-71D1-922951551980}"/>
              </a:ext>
            </a:extLst>
          </p:cNvPr>
          <p:cNvPicPr>
            <a:picLocks noChangeAspect="1"/>
          </p:cNvPicPr>
          <p:nvPr/>
        </p:nvPicPr>
        <p:blipFill>
          <a:blip r:embed="rId2"/>
          <a:stretch>
            <a:fillRect/>
          </a:stretch>
        </p:blipFill>
        <p:spPr>
          <a:xfrm>
            <a:off x="0" y="1113168"/>
            <a:ext cx="9144000" cy="3815236"/>
          </a:xfrm>
          <a:prstGeom prst="rect">
            <a:avLst/>
          </a:prstGeom>
        </p:spPr>
      </p:pic>
      <p:sp>
        <p:nvSpPr>
          <p:cNvPr id="4" name="TextBox 9">
            <a:extLst>
              <a:ext uri="{FF2B5EF4-FFF2-40B4-BE49-F238E27FC236}">
                <a16:creationId xmlns:a16="http://schemas.microsoft.com/office/drawing/2014/main" id="{D097EE29-11BE-900D-DB5A-C127D9CA3B3B}"/>
              </a:ext>
            </a:extLst>
          </p:cNvPr>
          <p:cNvSpPr txBox="1">
            <a:spLocks/>
          </p:cNvSpPr>
          <p:nvPr/>
        </p:nvSpPr>
        <p:spPr>
          <a:xfrm>
            <a:off x="456558" y="264022"/>
            <a:ext cx="8230883" cy="40011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0"/>
              </a:spcBef>
              <a:defRPr/>
            </a:pPr>
            <a:r>
              <a:rPr lang="pl-PL" sz="2000" b="1">
                <a:solidFill>
                  <a:srgbClr val="699F38"/>
                </a:solidFill>
              </a:rPr>
              <a:t>Edycja pól: Działania</a:t>
            </a:r>
            <a:endParaRPr lang="en-US"/>
          </a:p>
        </p:txBody>
      </p:sp>
    </p:spTree>
    <p:extLst>
      <p:ext uri="{BB962C8B-B14F-4D97-AF65-F5344CB8AC3E}">
        <p14:creationId xmlns:p14="http://schemas.microsoft.com/office/powerpoint/2010/main" val="807529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2E401-1BC2-CCAE-1C5F-19E1DD0B54C5}"/>
            </a:ext>
          </a:extLst>
        </p:cNvPr>
        <p:cNvGrpSpPr/>
        <p:nvPr/>
      </p:nvGrpSpPr>
      <p:grpSpPr>
        <a:xfrm>
          <a:off x="0" y="0"/>
          <a:ext cx="0" cy="0"/>
          <a:chOff x="0" y="0"/>
          <a:chExt cx="0" cy="0"/>
        </a:xfrm>
      </p:grpSpPr>
      <p:sp>
        <p:nvSpPr>
          <p:cNvPr id="19" name="Title 2">
            <a:extLst>
              <a:ext uri="{FF2B5EF4-FFF2-40B4-BE49-F238E27FC236}">
                <a16:creationId xmlns:a16="http://schemas.microsoft.com/office/drawing/2014/main" id="{B6EAAC06-84FC-3BBA-DCDB-4F9634E736BA}"/>
              </a:ext>
            </a:extLst>
          </p:cNvPr>
          <p:cNvSpPr>
            <a:spLocks noGrp="1"/>
          </p:cNvSpPr>
          <p:nvPr>
            <p:ph type="title"/>
          </p:nvPr>
        </p:nvSpPr>
        <p:spPr>
          <a:xfrm>
            <a:off x="254451" y="717227"/>
            <a:ext cx="3997459" cy="648072"/>
          </a:xfrm>
        </p:spPr>
        <p:txBody>
          <a:bodyPr anchor="ctr">
            <a:normAutofit fontScale="90000"/>
          </a:bodyPr>
          <a:lstStyle/>
          <a:p>
            <a:r>
              <a:rPr lang="pl-PL" cap="none">
                <a:latin typeface="Trebuchet MS"/>
              </a:rPr>
              <a:t>Struktura sprawozdania </a:t>
            </a:r>
            <a:br>
              <a:rPr lang="pl-PL" cap="none">
                <a:latin typeface="Trebuchet MS"/>
              </a:rPr>
            </a:br>
            <a:r>
              <a:rPr lang="pl-PL" cap="none">
                <a:latin typeface="Trebuchet MS"/>
              </a:rPr>
              <a:t>końcowego KA220 w BM</a:t>
            </a:r>
            <a:endParaRPr lang="en-US" cap="none">
              <a:latin typeface="Trebuchet MS"/>
            </a:endParaRPr>
          </a:p>
        </p:txBody>
      </p:sp>
      <p:sp>
        <p:nvSpPr>
          <p:cNvPr id="6" name="Prostokąt 5">
            <a:extLst>
              <a:ext uri="{FF2B5EF4-FFF2-40B4-BE49-F238E27FC236}">
                <a16:creationId xmlns:a16="http://schemas.microsoft.com/office/drawing/2014/main" id="{B5AAA9DB-3AA9-35F9-FD8F-F7B2214DF8EE}"/>
              </a:ext>
            </a:extLst>
          </p:cNvPr>
          <p:cNvSpPr/>
          <p:nvPr/>
        </p:nvSpPr>
        <p:spPr>
          <a:xfrm>
            <a:off x="1680117" y="185854"/>
            <a:ext cx="5806068" cy="4460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Content Placeholder 4">
            <a:extLst>
              <a:ext uri="{FF2B5EF4-FFF2-40B4-BE49-F238E27FC236}">
                <a16:creationId xmlns:a16="http://schemas.microsoft.com/office/drawing/2014/main" id="{968A137A-9DE5-7C77-AD6E-BB085BFFFFC1}"/>
              </a:ext>
            </a:extLst>
          </p:cNvPr>
          <p:cNvPicPr>
            <a:picLocks noGrp="1" noChangeAspect="1"/>
          </p:cNvPicPr>
          <p:nvPr>
            <p:ph idx="1"/>
          </p:nvPr>
        </p:nvPicPr>
        <p:blipFill>
          <a:blip r:embed="rId3"/>
          <a:stretch>
            <a:fillRect/>
          </a:stretch>
        </p:blipFill>
        <p:spPr>
          <a:xfrm>
            <a:off x="4426891" y="-15037"/>
            <a:ext cx="4462658" cy="5293010"/>
          </a:xfrm>
          <a:prstGeom prst="rect">
            <a:avLst/>
          </a:prstGeom>
        </p:spPr>
      </p:pic>
    </p:spTree>
    <p:extLst>
      <p:ext uri="{BB962C8B-B14F-4D97-AF65-F5344CB8AC3E}">
        <p14:creationId xmlns:p14="http://schemas.microsoft.com/office/powerpoint/2010/main" val="2438242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D9F4BA9-7711-1516-28D0-F481B73519FF}"/>
              </a:ext>
            </a:extLst>
          </p:cNvPr>
          <p:cNvPicPr>
            <a:picLocks noChangeAspect="1"/>
          </p:cNvPicPr>
          <p:nvPr/>
        </p:nvPicPr>
        <p:blipFill>
          <a:blip r:embed="rId3"/>
          <a:stretch>
            <a:fillRect/>
          </a:stretch>
        </p:blipFill>
        <p:spPr>
          <a:xfrm>
            <a:off x="344361" y="906922"/>
            <a:ext cx="8001000" cy="3195245"/>
          </a:xfrm>
          <a:prstGeom prst="rect">
            <a:avLst/>
          </a:prstGeom>
        </p:spPr>
      </p:pic>
      <p:sp>
        <p:nvSpPr>
          <p:cNvPr id="5" name="TextBox 9">
            <a:extLst>
              <a:ext uri="{FF2B5EF4-FFF2-40B4-BE49-F238E27FC236}">
                <a16:creationId xmlns:a16="http://schemas.microsoft.com/office/drawing/2014/main" id="{534E18CD-97EF-C476-8155-A2BB092979C7}"/>
              </a:ext>
            </a:extLst>
          </p:cNvPr>
          <p:cNvSpPr txBox="1">
            <a:spLocks/>
          </p:cNvSpPr>
          <p:nvPr/>
        </p:nvSpPr>
        <p:spPr>
          <a:xfrm>
            <a:off x="452717" y="262208"/>
            <a:ext cx="8230883" cy="40011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0"/>
              </a:spcBef>
              <a:defRPr/>
            </a:pPr>
            <a:r>
              <a:rPr lang="pl-PL" sz="2000" b="1">
                <a:solidFill>
                  <a:srgbClr val="699F38"/>
                </a:solidFill>
              </a:rPr>
              <a:t>Edycja pól: Pakiet prac</a:t>
            </a:r>
            <a:endParaRPr lang="en-US"/>
          </a:p>
        </p:txBody>
      </p:sp>
    </p:spTree>
    <p:extLst>
      <p:ext uri="{BB962C8B-B14F-4D97-AF65-F5344CB8AC3E}">
        <p14:creationId xmlns:p14="http://schemas.microsoft.com/office/powerpoint/2010/main" val="459292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06028E5A-447D-0606-DEBF-BDE9A19FEB8A}"/>
              </a:ext>
            </a:extLst>
          </p:cNvPr>
          <p:cNvPicPr>
            <a:picLocks noChangeAspect="1"/>
          </p:cNvPicPr>
          <p:nvPr/>
        </p:nvPicPr>
        <p:blipFill>
          <a:blip r:embed="rId2"/>
          <a:stretch>
            <a:fillRect/>
          </a:stretch>
        </p:blipFill>
        <p:spPr>
          <a:xfrm>
            <a:off x="1040144" y="1041119"/>
            <a:ext cx="7365393" cy="3857010"/>
          </a:xfrm>
          <a:prstGeom prst="rect">
            <a:avLst/>
          </a:prstGeom>
          <a:noFill/>
        </p:spPr>
      </p:pic>
      <p:sp>
        <p:nvSpPr>
          <p:cNvPr id="3" name="TextBox 9">
            <a:extLst>
              <a:ext uri="{FF2B5EF4-FFF2-40B4-BE49-F238E27FC236}">
                <a16:creationId xmlns:a16="http://schemas.microsoft.com/office/drawing/2014/main" id="{B4122CEB-507D-CEDD-4C1F-70AAAE0C1564}"/>
              </a:ext>
            </a:extLst>
          </p:cNvPr>
          <p:cNvSpPr txBox="1">
            <a:spLocks/>
          </p:cNvSpPr>
          <p:nvPr/>
        </p:nvSpPr>
        <p:spPr>
          <a:xfrm>
            <a:off x="456558" y="245371"/>
            <a:ext cx="8230883" cy="677108"/>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r>
              <a:rPr lang="pl-PL" sz="2000" b="1">
                <a:solidFill>
                  <a:srgbClr val="699F38"/>
                </a:solidFill>
              </a:rPr>
              <a:t>Oświadczenie Beneficjenta – </a:t>
            </a:r>
            <a:r>
              <a:rPr lang="pl-PL" sz="2000" b="1" err="1">
                <a:solidFill>
                  <a:srgbClr val="699F38"/>
                </a:solidFill>
              </a:rPr>
              <a:t>Declaration</a:t>
            </a:r>
            <a:r>
              <a:rPr lang="pl-PL" sz="2000" b="1">
                <a:solidFill>
                  <a:srgbClr val="699F38"/>
                </a:solidFill>
              </a:rPr>
              <a:t> on </a:t>
            </a:r>
            <a:r>
              <a:rPr lang="pl-PL" sz="2000" b="1" err="1">
                <a:solidFill>
                  <a:srgbClr val="699F38"/>
                </a:solidFill>
              </a:rPr>
              <a:t>Honour</a:t>
            </a:r>
            <a:endParaRPr lang="pl-PL" sz="2000" b="1">
              <a:solidFill>
                <a:srgbClr val="699F38"/>
              </a:solidFill>
            </a:endParaRPr>
          </a:p>
          <a:p>
            <a:pPr>
              <a:spcBef>
                <a:spcPts val="0"/>
              </a:spcBef>
              <a:defRPr/>
            </a:pPr>
            <a:endParaRPr lang="en-US"/>
          </a:p>
        </p:txBody>
      </p:sp>
    </p:spTree>
    <p:extLst>
      <p:ext uri="{BB962C8B-B14F-4D97-AF65-F5344CB8AC3E}">
        <p14:creationId xmlns:p14="http://schemas.microsoft.com/office/powerpoint/2010/main" val="2548750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D326E327-4CA1-A871-C628-707766153B25}"/>
              </a:ext>
            </a:extLst>
          </p:cNvPr>
          <p:cNvPicPr>
            <a:picLocks noChangeAspect="1"/>
          </p:cNvPicPr>
          <p:nvPr/>
        </p:nvPicPr>
        <p:blipFill>
          <a:blip r:embed="rId2"/>
          <a:stretch>
            <a:fillRect/>
          </a:stretch>
        </p:blipFill>
        <p:spPr>
          <a:xfrm>
            <a:off x="1291093" y="0"/>
            <a:ext cx="6991304" cy="5143500"/>
          </a:xfrm>
          <a:prstGeom prst="rect">
            <a:avLst/>
          </a:prstGeom>
        </p:spPr>
      </p:pic>
      <p:sp>
        <p:nvSpPr>
          <p:cNvPr id="6" name="TextBox 9">
            <a:extLst>
              <a:ext uri="{FF2B5EF4-FFF2-40B4-BE49-F238E27FC236}">
                <a16:creationId xmlns:a16="http://schemas.microsoft.com/office/drawing/2014/main" id="{09936FF3-966D-83DD-EBDE-7E0746F3B3D1}"/>
              </a:ext>
            </a:extLst>
          </p:cNvPr>
          <p:cNvSpPr txBox="1">
            <a:spLocks/>
          </p:cNvSpPr>
          <p:nvPr/>
        </p:nvSpPr>
        <p:spPr>
          <a:xfrm>
            <a:off x="1076348" y="0"/>
            <a:ext cx="4186190" cy="40011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0"/>
              </a:spcBef>
              <a:defRPr/>
            </a:pPr>
            <a:r>
              <a:rPr lang="pl-PL" sz="2000" b="1">
                <a:solidFill>
                  <a:srgbClr val="699F38"/>
                </a:solidFill>
              </a:rPr>
              <a:t>Lista kontrolna</a:t>
            </a:r>
            <a:endParaRPr lang="en-US"/>
          </a:p>
        </p:txBody>
      </p:sp>
    </p:spTree>
    <p:extLst>
      <p:ext uri="{BB962C8B-B14F-4D97-AF65-F5344CB8AC3E}">
        <p14:creationId xmlns:p14="http://schemas.microsoft.com/office/powerpoint/2010/main" val="2037115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descr="Obraz zawierający tekst, zrzut ekranu, oprogramowanie, Strona internetowa&#10;&#10;Zawartość wygenerowana przez AI może być niepoprawna.">
            <a:extLst>
              <a:ext uri="{FF2B5EF4-FFF2-40B4-BE49-F238E27FC236}">
                <a16:creationId xmlns:a16="http://schemas.microsoft.com/office/drawing/2014/main" id="{9B6AA51A-CA3A-21F4-84B0-57DD136DE410}"/>
              </a:ext>
            </a:extLst>
          </p:cNvPr>
          <p:cNvPicPr>
            <a:picLocks noGrp="1" noChangeAspect="1"/>
          </p:cNvPicPr>
          <p:nvPr>
            <p:ph idx="1"/>
          </p:nvPr>
        </p:nvPicPr>
        <p:blipFill>
          <a:blip r:embed="rId2"/>
          <a:srcRect t="6857" r="-1" b="22935"/>
          <a:stretch>
            <a:fillRect/>
          </a:stretch>
        </p:blipFill>
        <p:spPr>
          <a:xfrm>
            <a:off x="647564" y="1248915"/>
            <a:ext cx="7848872" cy="2493489"/>
          </a:xfrm>
          <a:prstGeom prst="rect">
            <a:avLst/>
          </a:prstGeom>
          <a:noFill/>
        </p:spPr>
      </p:pic>
      <p:sp>
        <p:nvSpPr>
          <p:cNvPr id="5" name="TextBox 9">
            <a:extLst>
              <a:ext uri="{FF2B5EF4-FFF2-40B4-BE49-F238E27FC236}">
                <a16:creationId xmlns:a16="http://schemas.microsoft.com/office/drawing/2014/main" id="{7846C5F6-0D46-D831-304F-8B3C78AC6FBB}"/>
              </a:ext>
            </a:extLst>
          </p:cNvPr>
          <p:cNvSpPr txBox="1">
            <a:spLocks/>
          </p:cNvSpPr>
          <p:nvPr/>
        </p:nvSpPr>
        <p:spPr>
          <a:xfrm>
            <a:off x="397299" y="227571"/>
            <a:ext cx="8230883" cy="677108"/>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r>
              <a:rPr lang="pl-PL" sz="2000" b="1">
                <a:solidFill>
                  <a:srgbClr val="699F38"/>
                </a:solidFill>
              </a:rPr>
              <a:t>Pobieranie raportu po przesłaniu</a:t>
            </a:r>
          </a:p>
          <a:p>
            <a:pPr algn="ctr">
              <a:spcBef>
                <a:spcPts val="0"/>
              </a:spcBef>
              <a:defRPr/>
            </a:pPr>
            <a:endParaRPr lang="en-US"/>
          </a:p>
        </p:txBody>
      </p:sp>
    </p:spTree>
    <p:extLst>
      <p:ext uri="{BB962C8B-B14F-4D97-AF65-F5344CB8AC3E}">
        <p14:creationId xmlns:p14="http://schemas.microsoft.com/office/powerpoint/2010/main" val="1898350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9">
            <a:extLst>
              <a:ext uri="{FF2B5EF4-FFF2-40B4-BE49-F238E27FC236}">
                <a16:creationId xmlns:a16="http://schemas.microsoft.com/office/drawing/2014/main" id="{EAF49477-8075-5114-41AC-441395554388}"/>
              </a:ext>
            </a:extLst>
          </p:cNvPr>
          <p:cNvSpPr txBox="1">
            <a:spLocks/>
          </p:cNvSpPr>
          <p:nvPr/>
        </p:nvSpPr>
        <p:spPr>
          <a:xfrm>
            <a:off x="452717" y="262208"/>
            <a:ext cx="8230883" cy="369332"/>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0"/>
              </a:spcBef>
              <a:defRPr/>
            </a:pPr>
            <a:endParaRPr lang="en-US"/>
          </a:p>
        </p:txBody>
      </p:sp>
      <p:sp>
        <p:nvSpPr>
          <p:cNvPr id="2" name="Tytuł 1"/>
          <p:cNvSpPr>
            <a:spLocks noGrp="1"/>
          </p:cNvSpPr>
          <p:nvPr>
            <p:ph type="title"/>
          </p:nvPr>
        </p:nvSpPr>
        <p:spPr>
          <a:xfrm>
            <a:off x="1104843" y="446874"/>
            <a:ext cx="6210357" cy="648072"/>
          </a:xfrm>
        </p:spPr>
        <p:txBody>
          <a:bodyPr>
            <a:normAutofit/>
          </a:bodyPr>
          <a:lstStyle/>
          <a:p>
            <a:pPr algn="ctr"/>
            <a:r>
              <a:rPr lang="pl-PL" sz="1800" cap="none" dirty="0"/>
              <a:t>Instrukcja obsługi Modułu Beneficjenta</a:t>
            </a:r>
            <a:endParaRPr lang="pl-PL" sz="2100" cap="none" dirty="0">
              <a:solidFill>
                <a:srgbClr val="005061"/>
              </a:solidFill>
            </a:endParaRPr>
          </a:p>
        </p:txBody>
      </p:sp>
      <p:sp>
        <p:nvSpPr>
          <p:cNvPr id="7" name="pole tekstowe 6">
            <a:extLst>
              <a:ext uri="{FF2B5EF4-FFF2-40B4-BE49-F238E27FC236}">
                <a16:creationId xmlns:a16="http://schemas.microsoft.com/office/drawing/2014/main" id="{8B338E6C-CFA3-A45B-38F6-14D5772DFDEA}"/>
              </a:ext>
            </a:extLst>
          </p:cNvPr>
          <p:cNvSpPr txBox="1"/>
          <p:nvPr/>
        </p:nvSpPr>
        <p:spPr>
          <a:xfrm>
            <a:off x="716487" y="3003798"/>
            <a:ext cx="6030416" cy="646331"/>
          </a:xfrm>
          <a:prstGeom prst="rect">
            <a:avLst/>
          </a:prstGeom>
          <a:noFill/>
        </p:spPr>
        <p:txBody>
          <a:bodyPr wrap="square">
            <a:spAutoFit/>
          </a:bodyPr>
          <a:lstStyle/>
          <a:p>
            <a:r>
              <a:rPr lang="pl-PL" err="1">
                <a:hlinkClick r:id="rId2"/>
              </a:rPr>
              <a:t>Beneficiary</a:t>
            </a:r>
            <a:r>
              <a:rPr lang="pl-PL">
                <a:hlinkClick r:id="rId2"/>
              </a:rPr>
              <a:t> module </a:t>
            </a:r>
            <a:r>
              <a:rPr lang="pl-PL" err="1">
                <a:hlinkClick r:id="rId2"/>
              </a:rPr>
              <a:t>guide</a:t>
            </a:r>
            <a:r>
              <a:rPr lang="pl-PL">
                <a:hlinkClick r:id="rId2"/>
              </a:rPr>
              <a:t> - Erasmus+ &amp; European </a:t>
            </a:r>
            <a:r>
              <a:rPr lang="pl-PL" err="1">
                <a:hlinkClick r:id="rId2"/>
              </a:rPr>
              <a:t>Solidarity</a:t>
            </a:r>
            <a:r>
              <a:rPr lang="pl-PL">
                <a:hlinkClick r:id="rId2"/>
              </a:rPr>
              <a:t> </a:t>
            </a:r>
            <a:r>
              <a:rPr lang="pl-PL" err="1">
                <a:hlinkClick r:id="rId2"/>
              </a:rPr>
              <a:t>Corps</a:t>
            </a:r>
            <a:r>
              <a:rPr lang="pl-PL">
                <a:hlinkClick r:id="rId2"/>
              </a:rPr>
              <a:t> IT </a:t>
            </a:r>
            <a:r>
              <a:rPr lang="pl-PL" err="1">
                <a:hlinkClick r:id="rId2"/>
              </a:rPr>
              <a:t>Documentation</a:t>
            </a:r>
            <a:r>
              <a:rPr lang="pl-PL">
                <a:hlinkClick r:id="rId2"/>
              </a:rPr>
              <a:t> - EC Extranet Wiki</a:t>
            </a:r>
            <a:endParaRPr lang="pl-PL"/>
          </a:p>
        </p:txBody>
      </p:sp>
      <p:pic>
        <p:nvPicPr>
          <p:cNvPr id="9" name="Obraz 8" descr="Obraz zawierający tekst, Czcionka, oprogramowanie, Strona internetowa&#10;&#10;Opis wygenerowany automatycznie">
            <a:extLst>
              <a:ext uri="{FF2B5EF4-FFF2-40B4-BE49-F238E27FC236}">
                <a16:creationId xmlns:a16="http://schemas.microsoft.com/office/drawing/2014/main" id="{C13E0196-04F9-47BB-1BD3-3786F5BF71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1282430"/>
            <a:ext cx="7236296" cy="1721368"/>
          </a:xfrm>
          <a:prstGeom prst="rect">
            <a:avLst/>
          </a:prstGeom>
        </p:spPr>
      </p:pic>
    </p:spTree>
    <p:extLst>
      <p:ext uri="{BB962C8B-B14F-4D97-AF65-F5344CB8AC3E}">
        <p14:creationId xmlns:p14="http://schemas.microsoft.com/office/powerpoint/2010/main" val="1248055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51B0D22-3925-7DB9-438C-6C22C5C4AA83}"/>
              </a:ext>
            </a:extLst>
          </p:cNvPr>
          <p:cNvSpPr>
            <a:spLocks noGrp="1"/>
          </p:cNvSpPr>
          <p:nvPr>
            <p:ph type="title"/>
          </p:nvPr>
        </p:nvSpPr>
        <p:spPr>
          <a:xfrm>
            <a:off x="738570" y="787511"/>
            <a:ext cx="7848872" cy="648072"/>
          </a:xfrm>
        </p:spPr>
        <p:txBody>
          <a:bodyPr/>
          <a:lstStyle/>
          <a:p>
            <a:endParaRPr lang="pl-PL"/>
          </a:p>
        </p:txBody>
      </p:sp>
      <p:sp>
        <p:nvSpPr>
          <p:cNvPr id="3" name="Symbol zastępczy zawartości 2">
            <a:extLst>
              <a:ext uri="{FF2B5EF4-FFF2-40B4-BE49-F238E27FC236}">
                <a16:creationId xmlns:a16="http://schemas.microsoft.com/office/drawing/2014/main" id="{D1297A71-1079-CEE1-1F99-B0066A30C2EF}"/>
              </a:ext>
            </a:extLst>
          </p:cNvPr>
          <p:cNvSpPr>
            <a:spLocks noGrp="1"/>
          </p:cNvSpPr>
          <p:nvPr>
            <p:ph idx="1"/>
          </p:nvPr>
        </p:nvSpPr>
        <p:spPr>
          <a:xfrm>
            <a:off x="580441" y="2571750"/>
            <a:ext cx="7848872" cy="2493489"/>
          </a:xfrm>
        </p:spPr>
        <p:txBody>
          <a:bodyPr/>
          <a:lstStyle/>
          <a:p>
            <a:r>
              <a:rPr lang="pl-PL">
                <a:hlinkClick r:id="rId2"/>
              </a:rPr>
              <a:t>How to </a:t>
            </a:r>
            <a:r>
              <a:rPr lang="pl-PL" err="1">
                <a:hlinkClick r:id="rId2"/>
              </a:rPr>
              <a:t>fill</a:t>
            </a:r>
            <a:r>
              <a:rPr lang="pl-PL">
                <a:hlinkClick r:id="rId2"/>
              </a:rPr>
              <a:t> and </a:t>
            </a:r>
            <a:r>
              <a:rPr lang="pl-PL" err="1">
                <a:hlinkClick r:id="rId2"/>
              </a:rPr>
              <a:t>submit</a:t>
            </a:r>
            <a:r>
              <a:rPr lang="pl-PL">
                <a:hlinkClick r:id="rId2"/>
              </a:rPr>
              <a:t> the </a:t>
            </a:r>
            <a:r>
              <a:rPr lang="pl-PL" err="1">
                <a:hlinkClick r:id="rId2"/>
              </a:rPr>
              <a:t>final</a:t>
            </a:r>
            <a:r>
              <a:rPr lang="pl-PL">
                <a:hlinkClick r:id="rId2"/>
              </a:rPr>
              <a:t> </a:t>
            </a:r>
            <a:r>
              <a:rPr lang="pl-PL" err="1">
                <a:hlinkClick r:id="rId2"/>
              </a:rPr>
              <a:t>beneficiary</a:t>
            </a:r>
            <a:r>
              <a:rPr lang="pl-PL">
                <a:hlinkClick r:id="rId2"/>
              </a:rPr>
              <a:t> report - Erasmus+ &amp; European </a:t>
            </a:r>
            <a:r>
              <a:rPr lang="pl-PL" err="1">
                <a:hlinkClick r:id="rId2"/>
              </a:rPr>
              <a:t>Solidarity</a:t>
            </a:r>
            <a:r>
              <a:rPr lang="pl-PL">
                <a:hlinkClick r:id="rId2"/>
              </a:rPr>
              <a:t> </a:t>
            </a:r>
            <a:r>
              <a:rPr lang="pl-PL" err="1">
                <a:hlinkClick r:id="rId2"/>
              </a:rPr>
              <a:t>Corps</a:t>
            </a:r>
            <a:r>
              <a:rPr lang="pl-PL">
                <a:hlinkClick r:id="rId2"/>
              </a:rPr>
              <a:t> IT </a:t>
            </a:r>
            <a:r>
              <a:rPr lang="pl-PL" err="1">
                <a:hlinkClick r:id="rId2"/>
              </a:rPr>
              <a:t>Documentation</a:t>
            </a:r>
            <a:r>
              <a:rPr lang="pl-PL">
                <a:hlinkClick r:id="rId2"/>
              </a:rPr>
              <a:t> - EC Extranet Wiki</a:t>
            </a:r>
            <a:endParaRPr lang="pl-PL"/>
          </a:p>
        </p:txBody>
      </p:sp>
      <p:pic>
        <p:nvPicPr>
          <p:cNvPr id="5" name="Obraz 4">
            <a:extLst>
              <a:ext uri="{FF2B5EF4-FFF2-40B4-BE49-F238E27FC236}">
                <a16:creationId xmlns:a16="http://schemas.microsoft.com/office/drawing/2014/main" id="{4A9F1E28-AFC5-B3F1-5788-7F78499D35F2}"/>
              </a:ext>
            </a:extLst>
          </p:cNvPr>
          <p:cNvPicPr>
            <a:picLocks noChangeAspect="1"/>
          </p:cNvPicPr>
          <p:nvPr/>
        </p:nvPicPr>
        <p:blipFill>
          <a:blip r:embed="rId3"/>
          <a:stretch>
            <a:fillRect/>
          </a:stretch>
        </p:blipFill>
        <p:spPr>
          <a:xfrm>
            <a:off x="0" y="415278"/>
            <a:ext cx="9144000" cy="2040610"/>
          </a:xfrm>
          <a:prstGeom prst="rect">
            <a:avLst/>
          </a:prstGeom>
        </p:spPr>
      </p:pic>
      <p:sp>
        <p:nvSpPr>
          <p:cNvPr id="6" name="TextBox 9">
            <a:extLst>
              <a:ext uri="{FF2B5EF4-FFF2-40B4-BE49-F238E27FC236}">
                <a16:creationId xmlns:a16="http://schemas.microsoft.com/office/drawing/2014/main" id="{9367FCEA-03DA-2D03-D92A-FD219CE8CB8C}"/>
              </a:ext>
            </a:extLst>
          </p:cNvPr>
          <p:cNvSpPr txBox="1">
            <a:spLocks/>
          </p:cNvSpPr>
          <p:nvPr/>
        </p:nvSpPr>
        <p:spPr>
          <a:xfrm>
            <a:off x="456558" y="215223"/>
            <a:ext cx="8230883" cy="40011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r>
              <a:rPr lang="pl-PL" sz="2000" b="1" dirty="0">
                <a:solidFill>
                  <a:srgbClr val="699F38"/>
                </a:solidFill>
              </a:rPr>
              <a:t>Instrukcja składania sprawozdania końcowego</a:t>
            </a:r>
            <a:endParaRPr lang="en-US" dirty="0"/>
          </a:p>
        </p:txBody>
      </p:sp>
    </p:spTree>
    <p:extLst>
      <p:ext uri="{BB962C8B-B14F-4D97-AF65-F5344CB8AC3E}">
        <p14:creationId xmlns:p14="http://schemas.microsoft.com/office/powerpoint/2010/main" val="3842507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D9A89D79-58AE-E31A-11F4-FEE3DF393644}"/>
              </a:ext>
            </a:extLst>
          </p:cNvPr>
          <p:cNvPicPr>
            <a:picLocks noChangeAspect="1"/>
          </p:cNvPicPr>
          <p:nvPr/>
        </p:nvPicPr>
        <p:blipFill rotWithShape="1">
          <a:blip r:embed="rId3"/>
          <a:srcRect l="-117" r="-117" b="1742"/>
          <a:stretch/>
        </p:blipFill>
        <p:spPr>
          <a:xfrm>
            <a:off x="5444531" y="1452039"/>
            <a:ext cx="3472966" cy="1936500"/>
          </a:xfrm>
          <a:prstGeom prst="rect">
            <a:avLst/>
          </a:prstGeom>
        </p:spPr>
      </p:pic>
      <p:sp>
        <p:nvSpPr>
          <p:cNvPr id="2" name="TextBox 1">
            <a:extLst>
              <a:ext uri="{FF2B5EF4-FFF2-40B4-BE49-F238E27FC236}">
                <a16:creationId xmlns:a16="http://schemas.microsoft.com/office/drawing/2014/main" id="{C9A33099-B00F-4633-13CF-91368C93637E}"/>
              </a:ext>
            </a:extLst>
          </p:cNvPr>
          <p:cNvSpPr txBox="1"/>
          <p:nvPr/>
        </p:nvSpPr>
        <p:spPr>
          <a:xfrm>
            <a:off x="516698" y="1741900"/>
            <a:ext cx="4744233" cy="20749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lnSpc>
                <a:spcPts val="1875"/>
              </a:lnSpc>
            </a:pPr>
            <a:r>
              <a:rPr lang="en-US" sz="1600" b="0" i="0" u="sng" strike="noStrike" baseline="0" err="1">
                <a:solidFill>
                  <a:srgbClr val="7791CA"/>
                </a:solidFill>
                <a:latin typeface="Trebuchet MS"/>
                <a:ea typeface="Segoe UI"/>
                <a:cs typeface="Segoe UI"/>
                <a:hlinkClick r:id="rId4"/>
              </a:rPr>
              <a:t>Raportowanie</a:t>
            </a:r>
            <a:r>
              <a:rPr lang="en-US" sz="1600" b="0" i="0" u="sng" strike="noStrike" baseline="0">
                <a:solidFill>
                  <a:srgbClr val="7791CA"/>
                </a:solidFill>
                <a:latin typeface="Trebuchet MS"/>
                <a:ea typeface="Segoe UI"/>
                <a:cs typeface="Segoe UI"/>
                <a:hlinkClick r:id="rId4"/>
              </a:rPr>
              <a:t> – Beneficiary Module | </a:t>
            </a:r>
            <a:r>
              <a:rPr lang="en-US" sz="1600" b="0" i="0" u="sng" strike="noStrike" baseline="0" err="1">
                <a:solidFill>
                  <a:srgbClr val="7791CA"/>
                </a:solidFill>
                <a:latin typeface="Trebuchet MS"/>
                <a:ea typeface="Segoe UI"/>
                <a:cs typeface="Segoe UI"/>
                <a:hlinkClick r:id="rId4"/>
              </a:rPr>
              <a:t>Narodowa</a:t>
            </a:r>
            <a:r>
              <a:rPr lang="en-US" sz="1600" b="0" i="0" u="sng" strike="noStrike" baseline="0">
                <a:solidFill>
                  <a:srgbClr val="7791CA"/>
                </a:solidFill>
                <a:latin typeface="Trebuchet MS"/>
                <a:ea typeface="Segoe UI"/>
                <a:cs typeface="Segoe UI"/>
                <a:hlinkClick r:id="rId4"/>
              </a:rPr>
              <a:t> </a:t>
            </a:r>
            <a:r>
              <a:rPr lang="en-US" sz="1600" b="0" i="0" u="sng" strike="noStrike" baseline="0" err="1">
                <a:solidFill>
                  <a:srgbClr val="7791CA"/>
                </a:solidFill>
                <a:latin typeface="Trebuchet MS"/>
                <a:ea typeface="Segoe UI"/>
                <a:cs typeface="Segoe UI"/>
                <a:hlinkClick r:id="rId4"/>
              </a:rPr>
              <a:t>Agencja</a:t>
            </a:r>
            <a:r>
              <a:rPr lang="en-US" sz="1600" b="0" i="0" u="sng" strike="noStrike" baseline="0">
                <a:solidFill>
                  <a:srgbClr val="7791CA"/>
                </a:solidFill>
                <a:latin typeface="Trebuchet MS"/>
                <a:ea typeface="Segoe UI"/>
                <a:cs typeface="Segoe UI"/>
                <a:hlinkClick r:id="rId4"/>
              </a:rPr>
              <a:t> Erasmus+</a:t>
            </a:r>
            <a:r>
              <a:rPr lang="en-US" sz="1600" b="0" i="0">
                <a:solidFill>
                  <a:srgbClr val="005061"/>
                </a:solidFill>
                <a:latin typeface="Trebuchet MS"/>
                <a:ea typeface="Segoe UI"/>
                <a:cs typeface="Segoe UI"/>
              </a:rPr>
              <a:t>​</a:t>
            </a:r>
          </a:p>
          <a:p>
            <a:pPr algn="l" rtl="0">
              <a:lnSpc>
                <a:spcPts val="1875"/>
              </a:lnSpc>
            </a:pPr>
            <a:r>
              <a:rPr lang="en-US" sz="1600" b="0" i="0">
                <a:solidFill>
                  <a:srgbClr val="005061"/>
                </a:solidFill>
                <a:latin typeface="Trebuchet MS"/>
                <a:ea typeface="Segoe UI"/>
                <a:cs typeface="Segoe UI"/>
              </a:rPr>
              <a:t>​</a:t>
            </a:r>
          </a:p>
          <a:p>
            <a:pPr>
              <a:lnSpc>
                <a:spcPts val="1875"/>
              </a:lnSpc>
            </a:pPr>
            <a:r>
              <a:rPr lang="pl-PL" sz="1600" err="1">
                <a:hlinkClick r:id="rId5"/>
              </a:rPr>
              <a:t>eLearning</a:t>
            </a:r>
            <a:r>
              <a:rPr lang="pl-PL" sz="1600">
                <a:hlinkClick r:id="rId5"/>
              </a:rPr>
              <a:t> </a:t>
            </a:r>
            <a:r>
              <a:rPr lang="pl-PL" sz="1600" err="1">
                <a:hlinkClick r:id="rId5"/>
              </a:rPr>
              <a:t>videos</a:t>
            </a:r>
            <a:r>
              <a:rPr lang="pl-PL" sz="1600">
                <a:hlinkClick r:id="rId5"/>
              </a:rPr>
              <a:t> for the </a:t>
            </a:r>
            <a:r>
              <a:rPr lang="pl-PL" sz="1600" err="1">
                <a:hlinkClick r:id="rId5"/>
              </a:rPr>
              <a:t>Beneficiary</a:t>
            </a:r>
            <a:r>
              <a:rPr lang="pl-PL" sz="1600">
                <a:hlinkClick r:id="rId5"/>
              </a:rPr>
              <a:t> module - Erasmus+ &amp; European </a:t>
            </a:r>
            <a:r>
              <a:rPr lang="pl-PL" sz="1600" err="1">
                <a:hlinkClick r:id="rId5"/>
              </a:rPr>
              <a:t>Solidarity</a:t>
            </a:r>
            <a:r>
              <a:rPr lang="pl-PL" sz="1600">
                <a:hlinkClick r:id="rId5"/>
              </a:rPr>
              <a:t> </a:t>
            </a:r>
            <a:r>
              <a:rPr lang="pl-PL" sz="1600" err="1">
                <a:hlinkClick r:id="rId5"/>
              </a:rPr>
              <a:t>Corps</a:t>
            </a:r>
            <a:r>
              <a:rPr lang="pl-PL" sz="1600">
                <a:hlinkClick r:id="rId5"/>
              </a:rPr>
              <a:t> IT </a:t>
            </a:r>
            <a:r>
              <a:rPr lang="pl-PL" sz="1600" err="1">
                <a:hlinkClick r:id="rId5"/>
              </a:rPr>
              <a:t>Documentation</a:t>
            </a:r>
            <a:r>
              <a:rPr lang="pl-PL" sz="1600">
                <a:hlinkClick r:id="rId5"/>
              </a:rPr>
              <a:t> - EC Extranet Wiki</a:t>
            </a:r>
            <a:r>
              <a:rPr lang="en-US" sz="1600" b="0" i="0">
                <a:solidFill>
                  <a:srgbClr val="005061"/>
                </a:solidFill>
                <a:latin typeface="Trebuchet MS"/>
                <a:ea typeface="Segoe UI"/>
                <a:cs typeface="Segoe UI"/>
              </a:rPr>
              <a:t>​</a:t>
            </a:r>
          </a:p>
          <a:p>
            <a:pPr algn="l" rtl="0">
              <a:lnSpc>
                <a:spcPts val="1875"/>
              </a:lnSpc>
            </a:pPr>
            <a:r>
              <a:rPr lang="en-US" sz="1600" b="0" i="0">
                <a:solidFill>
                  <a:srgbClr val="005061"/>
                </a:solidFill>
                <a:latin typeface="Trebuchet MS"/>
                <a:ea typeface="Segoe UI"/>
                <a:cs typeface="Segoe UI"/>
              </a:rPr>
              <a:t>​</a:t>
            </a:r>
          </a:p>
          <a:p>
            <a:pPr algn="ctr"/>
            <a:endParaRPr lang="en-US"/>
          </a:p>
        </p:txBody>
      </p:sp>
      <p:sp>
        <p:nvSpPr>
          <p:cNvPr id="6" name="Title 1">
            <a:extLst>
              <a:ext uri="{FF2B5EF4-FFF2-40B4-BE49-F238E27FC236}">
                <a16:creationId xmlns:a16="http://schemas.microsoft.com/office/drawing/2014/main" id="{DCF4398D-7194-174A-FAC5-8EC31C2F7449}"/>
              </a:ext>
            </a:extLst>
          </p:cNvPr>
          <p:cNvSpPr txBox="1">
            <a:spLocks/>
          </p:cNvSpPr>
          <p:nvPr/>
        </p:nvSpPr>
        <p:spPr>
          <a:xfrm>
            <a:off x="513521" y="694009"/>
            <a:ext cx="6211942" cy="589867"/>
          </a:xfrm>
          <a:prstGeom prst="rect">
            <a:avLst/>
          </a:prstGeom>
        </p:spPr>
        <p:txBody>
          <a:bodyPr lIns="91440" tIns="45720" rIns="91440" bIns="4572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2400" b="1">
                <a:solidFill>
                  <a:srgbClr val="699F38"/>
                </a:solidFill>
                <a:latin typeface="Trebuchet MS"/>
                <a:ea typeface="+mn-ea"/>
                <a:cs typeface="+mn-cs"/>
              </a:rPr>
              <a:t>Wsparcie dla beneficjenta</a:t>
            </a:r>
          </a:p>
        </p:txBody>
      </p:sp>
      <p:sp>
        <p:nvSpPr>
          <p:cNvPr id="5" name="TextBox 9">
            <a:extLst>
              <a:ext uri="{FF2B5EF4-FFF2-40B4-BE49-F238E27FC236}">
                <a16:creationId xmlns:a16="http://schemas.microsoft.com/office/drawing/2014/main" id="{6FD11A0D-868F-995D-BCE4-E04C54DD3724}"/>
              </a:ext>
            </a:extLst>
          </p:cNvPr>
          <p:cNvSpPr txBox="1">
            <a:spLocks/>
          </p:cNvSpPr>
          <p:nvPr/>
        </p:nvSpPr>
        <p:spPr>
          <a:xfrm>
            <a:off x="456558" y="248709"/>
            <a:ext cx="8230883" cy="369332"/>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0"/>
              </a:spcBef>
              <a:defRPr/>
            </a:pPr>
            <a:endParaRPr lang="en-US"/>
          </a:p>
        </p:txBody>
      </p:sp>
    </p:spTree>
    <p:extLst>
      <p:ext uri="{BB962C8B-B14F-4D97-AF65-F5344CB8AC3E}">
        <p14:creationId xmlns:p14="http://schemas.microsoft.com/office/powerpoint/2010/main" val="3473275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9">
            <a:extLst>
              <a:ext uri="{FF2B5EF4-FFF2-40B4-BE49-F238E27FC236}">
                <a16:creationId xmlns:a16="http://schemas.microsoft.com/office/drawing/2014/main" id="{7D00BAE2-59D7-7440-B8AE-F12B07631A50}"/>
              </a:ext>
            </a:extLst>
          </p:cNvPr>
          <p:cNvSpPr txBox="1">
            <a:spLocks/>
          </p:cNvSpPr>
          <p:nvPr/>
        </p:nvSpPr>
        <p:spPr>
          <a:xfrm>
            <a:off x="452717" y="262208"/>
            <a:ext cx="8230883" cy="707886"/>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endParaRPr lang="pl-PL" sz="2000" b="1">
              <a:solidFill>
                <a:srgbClr val="699F38"/>
              </a:solidFill>
            </a:endParaRPr>
          </a:p>
          <a:p>
            <a:pPr>
              <a:spcBef>
                <a:spcPts val="0"/>
              </a:spcBef>
              <a:defRPr/>
            </a:pPr>
            <a:r>
              <a:rPr lang="pl-PL" sz="2000" b="1">
                <a:solidFill>
                  <a:srgbClr val="699F38"/>
                </a:solidFill>
              </a:rPr>
              <a:t>Ocena formalna</a:t>
            </a:r>
            <a:endParaRPr lang="en-US"/>
          </a:p>
        </p:txBody>
      </p:sp>
      <p:sp>
        <p:nvSpPr>
          <p:cNvPr id="3" name="Symbol zastępczy zawartości 2"/>
          <p:cNvSpPr>
            <a:spLocks noGrp="1"/>
          </p:cNvSpPr>
          <p:nvPr>
            <p:ph idx="1"/>
          </p:nvPr>
        </p:nvSpPr>
        <p:spPr>
          <a:xfrm>
            <a:off x="348063" y="1217365"/>
            <a:ext cx="8335537" cy="2896156"/>
          </a:xfrm>
        </p:spPr>
        <p:txBody>
          <a:bodyPr lIns="91440" tIns="45720" rIns="91440" bIns="45720" anchor="t">
            <a:normAutofit fontScale="92500" lnSpcReduction="20000"/>
          </a:bodyPr>
          <a:lstStyle/>
          <a:p>
            <a:pPr marL="342900" indent="-342900">
              <a:buAutoNum type="arabicPeriod"/>
            </a:pPr>
            <a:r>
              <a:rPr lang="pl-PL" b="1">
                <a:latin typeface="Trebuchet MS"/>
              </a:rPr>
              <a:t>Terminowość</a:t>
            </a:r>
            <a:r>
              <a:rPr lang="pl-PL">
                <a:latin typeface="Trebuchet MS"/>
              </a:rPr>
              <a:t> złożenia sprawozdania.</a:t>
            </a:r>
          </a:p>
          <a:p>
            <a:pPr marL="342900" indent="-342900">
              <a:buAutoNum type="arabicPeriod"/>
            </a:pPr>
            <a:r>
              <a:rPr lang="pl-PL" b="1">
                <a:latin typeface="Trebuchet MS"/>
              </a:rPr>
              <a:t>Kompletność</a:t>
            </a:r>
            <a:r>
              <a:rPr lang="pl-PL">
                <a:latin typeface="Trebuchet MS"/>
              </a:rPr>
              <a:t> raportu w zakresie wypełnienie wszystkich rubryk.</a:t>
            </a:r>
          </a:p>
          <a:p>
            <a:pPr marL="342900" indent="-342900">
              <a:buAutoNum type="arabicPeriod"/>
            </a:pPr>
            <a:r>
              <a:rPr lang="pl-PL" b="1">
                <a:latin typeface="Trebuchet MS"/>
              </a:rPr>
              <a:t>Oświadczenie</a:t>
            </a:r>
            <a:r>
              <a:rPr lang="pl-PL">
                <a:latin typeface="Trebuchet MS"/>
              </a:rPr>
              <a:t> podpisane przez prawnego przedstawiciela.</a:t>
            </a:r>
          </a:p>
          <a:p>
            <a:pPr marL="342900" indent="-342900">
              <a:buAutoNum type="arabicPeriod"/>
            </a:pPr>
            <a:r>
              <a:rPr lang="pl-PL" b="1">
                <a:latin typeface="Trebuchet MS"/>
              </a:rPr>
              <a:t>Załączniki dodatkowe (jeśli dotyczy)</a:t>
            </a:r>
            <a:endParaRPr lang="pl-PL"/>
          </a:p>
          <a:p>
            <a:pPr lvl="1"/>
            <a:r>
              <a:rPr lang="pl-PL">
                <a:latin typeface="Trebuchet MS"/>
              </a:rPr>
              <a:t>15 MB to max. rozmiar jednego pliku</a:t>
            </a:r>
            <a:endParaRPr lang="pl-PL"/>
          </a:p>
          <a:p>
            <a:pPr lvl="1"/>
            <a:r>
              <a:rPr lang="pl-PL">
                <a:latin typeface="Trebuchet MS"/>
              </a:rPr>
              <a:t>100 MB to max. łączny rozmiar wszystkich plików</a:t>
            </a:r>
            <a:endParaRPr lang="pl-PL"/>
          </a:p>
          <a:p>
            <a:pPr lvl="1"/>
            <a:r>
              <a:rPr lang="pl-PL">
                <a:latin typeface="Trebuchet MS"/>
              </a:rPr>
              <a:t>100 to max. ilość załączników</a:t>
            </a:r>
            <a:endParaRPr lang="pl-PL"/>
          </a:p>
          <a:p>
            <a:pPr marL="342900" indent="-342900">
              <a:buAutoNum type="arabicPeriod"/>
            </a:pPr>
            <a:r>
              <a:rPr lang="pl-PL" b="1">
                <a:latin typeface="Trebuchet MS"/>
              </a:rPr>
              <a:t>Daty projektu </a:t>
            </a:r>
            <a:r>
              <a:rPr lang="pl-PL">
                <a:latin typeface="Trebuchet MS"/>
              </a:rPr>
              <a:t>zgodne z umową finansową.</a:t>
            </a:r>
          </a:p>
          <a:p>
            <a:pPr marL="342900" indent="-342900">
              <a:buAutoNum type="arabicPeriod"/>
            </a:pPr>
            <a:r>
              <a:rPr lang="pl-PL" b="1">
                <a:latin typeface="Trebuchet MS"/>
              </a:rPr>
              <a:t>Skład partnerstwa </a:t>
            </a:r>
            <a:r>
              <a:rPr lang="pl-PL">
                <a:latin typeface="Trebuchet MS"/>
              </a:rPr>
              <a:t>zgodny w umową finansową z uwzględnieniem ewentualnych aneksów.</a:t>
            </a:r>
          </a:p>
          <a:p>
            <a:pPr marL="342900" indent="-342900">
              <a:buAutoNum type="arabicPeriod"/>
            </a:pPr>
            <a:r>
              <a:rPr lang="pl-PL" b="1">
                <a:latin typeface="Trebuchet MS"/>
              </a:rPr>
              <a:t>Umieszczenie materiałów na Platformie Rezultatów Projektów Erasmus+</a:t>
            </a:r>
          </a:p>
          <a:p>
            <a:pPr lvl="1"/>
            <a:r>
              <a:rPr lang="pl-PL">
                <a:latin typeface="Trebuchet MS"/>
              </a:rPr>
              <a:t> rezultaty muszą spełniać wymagania Programu i być zgodnymi z założeniami </a:t>
            </a:r>
            <a:br>
              <a:rPr lang="pl-PL">
                <a:latin typeface="Trebuchet MS"/>
              </a:rPr>
            </a:br>
            <a:r>
              <a:rPr lang="pl-PL">
                <a:latin typeface="Trebuchet MS"/>
              </a:rPr>
              <a:t>z wniosku!</a:t>
            </a:r>
          </a:p>
          <a:p>
            <a:endParaRPr lang="pl-PL">
              <a:latin typeface="Trebuchet MS"/>
            </a:endParaRPr>
          </a:p>
        </p:txBody>
      </p:sp>
      <p:sp>
        <p:nvSpPr>
          <p:cNvPr id="4" name="TextBox 3">
            <a:extLst>
              <a:ext uri="{FF2B5EF4-FFF2-40B4-BE49-F238E27FC236}">
                <a16:creationId xmlns:a16="http://schemas.microsoft.com/office/drawing/2014/main" id="{82BA2F0E-73BE-F591-323F-800EAD13FE4E}"/>
              </a:ext>
            </a:extLst>
          </p:cNvPr>
          <p:cNvSpPr txBox="1"/>
          <p:nvPr/>
        </p:nvSpPr>
        <p:spPr>
          <a:xfrm>
            <a:off x="6341512" y="876050"/>
            <a:ext cx="2735035" cy="1785104"/>
          </a:xfrm>
          <a:prstGeom prst="rect">
            <a:avLst/>
          </a:prstGeom>
          <a:solidFill>
            <a:srgbClr val="EFF7ED"/>
          </a:solidFill>
          <a:ln>
            <a:solidFill>
              <a:srgbClr val="8AC19D"/>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u="sng"/>
              <a:t>UWAGA!</a:t>
            </a:r>
            <a:endParaRPr lang="en-US" u="sng"/>
          </a:p>
          <a:p>
            <a:endParaRPr lang="en-US" sz="1200" b="1" u="sng"/>
          </a:p>
          <a:p>
            <a:r>
              <a:rPr lang="en-US" sz="1200" b="1" dirty="0" err="1"/>
              <a:t>Aktualizacja</a:t>
            </a:r>
            <a:r>
              <a:rPr lang="en-US" sz="1200" b="1" dirty="0"/>
              <a:t> </a:t>
            </a:r>
            <a:r>
              <a:rPr lang="en-US" sz="1200" b="1" dirty="0" err="1"/>
              <a:t>danych</a:t>
            </a:r>
            <a:r>
              <a:rPr lang="en-US" sz="1200" b="1" dirty="0"/>
              <a:t>​</a:t>
            </a:r>
            <a:endParaRPr lang="en-US" dirty="0"/>
          </a:p>
          <a:p>
            <a:r>
              <a:rPr lang="en-US" sz="1200" b="1" dirty="0"/>
              <a:t>w </a:t>
            </a:r>
            <a:r>
              <a:rPr lang="en-US" sz="1200" b="1" dirty="0" err="1"/>
              <a:t>systemach</a:t>
            </a:r>
            <a:r>
              <a:rPr lang="en-US" sz="1200" b="1" dirty="0"/>
              <a:t> </a:t>
            </a:r>
            <a:r>
              <a:rPr lang="en-US" sz="1200" b="1" dirty="0" err="1"/>
              <a:t>Komisji</a:t>
            </a:r>
            <a:r>
              <a:rPr lang="en-US" sz="1200" b="1" dirty="0"/>
              <a:t> </a:t>
            </a:r>
            <a:r>
              <a:rPr lang="en-US" sz="1200" b="1" dirty="0" err="1"/>
              <a:t>Europejskiej</a:t>
            </a:r>
            <a:r>
              <a:rPr lang="en-US" sz="1200" b="1" dirty="0"/>
              <a:t>​:</a:t>
            </a:r>
          </a:p>
          <a:p>
            <a:endParaRPr lang="en-US" sz="1200" b="1"/>
          </a:p>
          <a:p>
            <a:pPr marL="171450" indent="-171450">
              <a:buFont typeface="Wingdings"/>
              <a:buChar char="Ø"/>
            </a:pPr>
            <a:r>
              <a:rPr lang="en-US" sz="1000" b="1" i="1"/>
              <a:t>BENEFICJENT</a:t>
            </a:r>
            <a:endParaRPr lang="en-US"/>
          </a:p>
          <a:p>
            <a:pPr marL="628650" lvl="1" indent="-171450">
              <a:buFont typeface="Wingdings"/>
              <a:buChar char="ü"/>
            </a:pPr>
            <a:r>
              <a:rPr lang="en-US" sz="1000" b="1" i="1" dirty="0"/>
              <a:t>Dane dot. </a:t>
            </a:r>
            <a:r>
              <a:rPr lang="en-US" sz="1000" b="1" i="1" dirty="0" err="1"/>
              <a:t>organizacji</a:t>
            </a:r>
            <a:r>
              <a:rPr lang="en-US" sz="1000" b="1" i="1" dirty="0"/>
              <a:t> (ORS)​</a:t>
            </a:r>
          </a:p>
          <a:p>
            <a:pPr marL="628650" lvl="1" indent="-171450">
              <a:buFont typeface="Wingdings"/>
              <a:buChar char="ü"/>
            </a:pPr>
            <a:r>
              <a:rPr lang="en-US" sz="1000" b="1" i="1" dirty="0"/>
              <a:t>Dane dot. </a:t>
            </a:r>
            <a:r>
              <a:rPr lang="en-US" sz="1000" b="1" i="1" dirty="0" err="1"/>
              <a:t>projektu</a:t>
            </a:r>
            <a:r>
              <a:rPr lang="en-US" sz="1000" b="1" i="1" dirty="0"/>
              <a:t> (BM)</a:t>
            </a:r>
            <a:endParaRPr lang="pl-PL" sz="1000" b="1" i="1" dirty="0"/>
          </a:p>
          <a:p>
            <a:pPr marL="171450" indent="-171450">
              <a:buFont typeface="Wingdings" panose="05000000000000000000" pitchFamily="2" charset="2"/>
              <a:buChar char="Ø"/>
            </a:pPr>
            <a:r>
              <a:rPr lang="en-US" sz="1000" b="1" i="1"/>
              <a:t>PRACOWNIK NA</a:t>
            </a:r>
          </a:p>
          <a:p>
            <a:pPr marL="628650" lvl="1" indent="-171450">
              <a:buFont typeface="Wingdings"/>
              <a:buChar char="ü"/>
            </a:pPr>
            <a:r>
              <a:rPr lang="en-US" sz="1000" b="1" i="1" dirty="0"/>
              <a:t>Dane dot. </a:t>
            </a:r>
            <a:r>
              <a:rPr lang="en-US" sz="1000" b="1" i="1" dirty="0" err="1"/>
              <a:t>projektu</a:t>
            </a:r>
            <a:r>
              <a:rPr lang="en-US" sz="1000" b="1" i="1" dirty="0"/>
              <a:t> (PMM)</a:t>
            </a:r>
            <a:endParaRPr lang="en-US" dirty="0"/>
          </a:p>
        </p:txBody>
      </p:sp>
    </p:spTree>
    <p:extLst>
      <p:ext uri="{BB962C8B-B14F-4D97-AF65-F5344CB8AC3E}">
        <p14:creationId xmlns:p14="http://schemas.microsoft.com/office/powerpoint/2010/main" val="13062765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225F517-1967-1741-54DA-330B35232C10}"/>
              </a:ext>
            </a:extLst>
          </p:cNvPr>
          <p:cNvSpPr>
            <a:spLocks noGrp="1"/>
          </p:cNvSpPr>
          <p:nvPr>
            <p:ph type="title"/>
          </p:nvPr>
        </p:nvSpPr>
        <p:spPr>
          <a:xfrm>
            <a:off x="683568" y="571486"/>
            <a:ext cx="7848872" cy="648072"/>
          </a:xfrm>
        </p:spPr>
        <p:txBody>
          <a:bodyPr anchor="ctr">
            <a:normAutofit/>
          </a:bodyPr>
          <a:lstStyle/>
          <a:p>
            <a:r>
              <a:rPr lang="pl-PL" cap="none"/>
              <a:t>Plan spotkania</a:t>
            </a:r>
          </a:p>
        </p:txBody>
      </p:sp>
      <p:sp>
        <p:nvSpPr>
          <p:cNvPr id="12" name="Symbol zastępczy zawartości 2">
            <a:extLst>
              <a:ext uri="{FF2B5EF4-FFF2-40B4-BE49-F238E27FC236}">
                <a16:creationId xmlns:a16="http://schemas.microsoft.com/office/drawing/2014/main" id="{5F3E1AA7-535F-2C08-6024-AB2CDB2DCA68}"/>
              </a:ext>
            </a:extLst>
          </p:cNvPr>
          <p:cNvSpPr>
            <a:spLocks noGrp="1"/>
          </p:cNvSpPr>
          <p:nvPr>
            <p:ph idx="1"/>
          </p:nvPr>
        </p:nvSpPr>
        <p:spPr>
          <a:xfrm>
            <a:off x="673224" y="1435583"/>
            <a:ext cx="7848872" cy="2493489"/>
          </a:xfrm>
        </p:spPr>
        <p:txBody>
          <a:bodyPr vert="horz" lIns="91440" tIns="45720" rIns="91440" bIns="45720" rtlCol="0">
            <a:normAutofit/>
          </a:bodyPr>
          <a:lstStyle/>
          <a:p>
            <a:r>
              <a:rPr lang="pl-PL"/>
              <a:t>Sprawozdanie końcowe – cel</a:t>
            </a:r>
          </a:p>
          <a:p>
            <a:r>
              <a:rPr lang="pl-PL"/>
              <a:t>Proces oceny</a:t>
            </a:r>
          </a:p>
          <a:p>
            <a:r>
              <a:rPr lang="pl-PL"/>
              <a:t>Wymogi wynikające z umowy</a:t>
            </a:r>
          </a:p>
          <a:p>
            <a:r>
              <a:rPr lang="pl-PL"/>
              <a:t>Aplikacja Moduł Beneficjenta</a:t>
            </a:r>
          </a:p>
          <a:p>
            <a:r>
              <a:rPr lang="pl-PL"/>
              <a:t>Ocena jakościowa sprawozdania</a:t>
            </a:r>
          </a:p>
          <a:p>
            <a:r>
              <a:rPr lang="pl-PL"/>
              <a:t>Platforma Rezultatów Projektów Erasmus+</a:t>
            </a:r>
          </a:p>
          <a:p>
            <a:r>
              <a:rPr lang="pl-PL"/>
              <a:t>Identyfikacja wizualna</a:t>
            </a:r>
          </a:p>
          <a:p>
            <a:r>
              <a:rPr lang="pl-PL"/>
              <a:t>Ocena finansowa</a:t>
            </a:r>
          </a:p>
        </p:txBody>
      </p:sp>
    </p:spTree>
    <p:extLst>
      <p:ext uri="{BB962C8B-B14F-4D97-AF65-F5344CB8AC3E}">
        <p14:creationId xmlns:p14="http://schemas.microsoft.com/office/powerpoint/2010/main" val="2752409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9">
            <a:extLst>
              <a:ext uri="{FF2B5EF4-FFF2-40B4-BE49-F238E27FC236}">
                <a16:creationId xmlns:a16="http://schemas.microsoft.com/office/drawing/2014/main" id="{E26B91C4-F5B3-C340-3A2C-66A9BBFA26F8}"/>
              </a:ext>
            </a:extLst>
          </p:cNvPr>
          <p:cNvSpPr txBox="1">
            <a:spLocks/>
          </p:cNvSpPr>
          <p:nvPr/>
        </p:nvSpPr>
        <p:spPr>
          <a:xfrm>
            <a:off x="566647" y="753243"/>
            <a:ext cx="7848872" cy="648072"/>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defRPr/>
            </a:pPr>
            <a:r>
              <a:rPr lang="pl-PL" sz="2000" b="1">
                <a:solidFill>
                  <a:srgbClr val="699F38"/>
                </a:solidFill>
                <a:latin typeface="Trebuchet MS" pitchFamily="34" charset="0"/>
              </a:rPr>
              <a:t>O</a:t>
            </a:r>
            <a:r>
              <a:rPr lang="pl-PL" sz="2000" b="1" kern="1200">
                <a:solidFill>
                  <a:srgbClr val="699F38"/>
                </a:solidFill>
                <a:latin typeface="Trebuchet MS" pitchFamily="34" charset="0"/>
                <a:ea typeface="+mn-ea"/>
                <a:cs typeface="+mn-cs"/>
              </a:rPr>
              <a:t>cena jakościowa sprawozdania końcowego</a:t>
            </a:r>
          </a:p>
          <a:p>
            <a:pPr>
              <a:spcAft>
                <a:spcPts val="600"/>
              </a:spcAft>
              <a:defRPr/>
            </a:pPr>
            <a:endParaRPr lang="pl-PL" sz="2000" b="1" kern="1200" cap="all">
              <a:solidFill>
                <a:srgbClr val="699F38"/>
              </a:solidFill>
              <a:latin typeface="Trebuchet MS" pitchFamily="34" charset="0"/>
              <a:ea typeface="+mn-ea"/>
              <a:cs typeface="+mn-cs"/>
            </a:endParaRPr>
          </a:p>
        </p:txBody>
      </p:sp>
      <p:graphicFrame>
        <p:nvGraphicFramePr>
          <p:cNvPr id="26" name="pole tekstowe 17">
            <a:extLst>
              <a:ext uri="{FF2B5EF4-FFF2-40B4-BE49-F238E27FC236}">
                <a16:creationId xmlns:a16="http://schemas.microsoft.com/office/drawing/2014/main" id="{2EAB57EE-202D-8959-FE81-AB44E4182747}"/>
              </a:ext>
            </a:extLst>
          </p:cNvPr>
          <p:cNvGraphicFramePr/>
          <p:nvPr>
            <p:extLst>
              <p:ext uri="{D42A27DB-BD31-4B8C-83A1-F6EECF244321}">
                <p14:modId xmlns:p14="http://schemas.microsoft.com/office/powerpoint/2010/main" val="1473864366"/>
              </p:ext>
            </p:extLst>
          </p:nvPr>
        </p:nvGraphicFramePr>
        <p:xfrm>
          <a:off x="468352" y="954989"/>
          <a:ext cx="8192429" cy="2902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pole tekstowe 18">
            <a:extLst>
              <a:ext uri="{FF2B5EF4-FFF2-40B4-BE49-F238E27FC236}">
                <a16:creationId xmlns:a16="http://schemas.microsoft.com/office/drawing/2014/main" id="{8682F916-C615-5A8D-153D-91D3C4B8E57F}"/>
              </a:ext>
            </a:extLst>
          </p:cNvPr>
          <p:cNvSpPr txBox="1"/>
          <p:nvPr/>
        </p:nvSpPr>
        <p:spPr>
          <a:xfrm>
            <a:off x="321385" y="3593362"/>
            <a:ext cx="8339396" cy="646331"/>
          </a:xfrm>
          <a:prstGeom prst="rect">
            <a:avLst/>
          </a:prstGeom>
          <a:noFill/>
        </p:spPr>
        <p:txBody>
          <a:bodyPr wrap="square" rtlCol="0">
            <a:spAutoFit/>
          </a:bodyPr>
          <a:lstStyle/>
          <a:p>
            <a:r>
              <a:rPr lang="pl-PL"/>
              <a:t>💡 Ocenie podlegają jakość realizacji projektu, osiągnięte rezultaty </a:t>
            </a:r>
            <a:br>
              <a:rPr lang="pl-PL"/>
            </a:br>
            <a:r>
              <a:rPr lang="pl-PL"/>
              <a:t>	oraz wpływ na uczestników, organizacje i szersze otoczenie.</a:t>
            </a:r>
          </a:p>
        </p:txBody>
      </p:sp>
    </p:spTree>
    <p:extLst>
      <p:ext uri="{BB962C8B-B14F-4D97-AF65-F5344CB8AC3E}">
        <p14:creationId xmlns:p14="http://schemas.microsoft.com/office/powerpoint/2010/main" val="35044125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51337F1-7B6F-B13C-C287-08B768659B4C}"/>
            </a:ext>
          </a:extLst>
        </p:cNvPr>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613932BC-DC75-ADDF-FACB-60E1C9684CDA}"/>
              </a:ext>
            </a:extLst>
          </p:cNvPr>
          <p:cNvSpPr>
            <a:spLocks noGrp="1"/>
          </p:cNvSpPr>
          <p:nvPr>
            <p:ph idx="1"/>
          </p:nvPr>
        </p:nvSpPr>
        <p:spPr>
          <a:xfrm>
            <a:off x="810439" y="1622758"/>
            <a:ext cx="8333561" cy="3520742"/>
          </a:xfrm>
        </p:spPr>
        <p:txBody>
          <a:bodyPr lIns="91440" tIns="45720" rIns="91440" bIns="45720" anchor="t">
            <a:normAutofit/>
          </a:bodyPr>
          <a:lstStyle/>
          <a:p>
            <a:pPr>
              <a:lnSpc>
                <a:spcPct val="110000"/>
              </a:lnSpc>
              <a:spcBef>
                <a:spcPts val="20"/>
              </a:spcBef>
            </a:pPr>
            <a:r>
              <a:rPr lang="pl-PL" sz="1400">
                <a:latin typeface="Trebuchet MS"/>
                <a:cs typeface="Times New Roman"/>
              </a:rPr>
              <a:t>Zbiór kryteriów jakościowych koncentrujących się na:</a:t>
            </a:r>
            <a:endParaRPr lang="pl-PL">
              <a:latin typeface="Trebuchet MS"/>
            </a:endParaRPr>
          </a:p>
          <a:p>
            <a:pPr>
              <a:lnSpc>
                <a:spcPct val="110000"/>
              </a:lnSpc>
              <a:spcBef>
                <a:spcPts val="20"/>
              </a:spcBef>
            </a:pPr>
            <a:endParaRPr lang="pl-PL" sz="1400">
              <a:latin typeface="Trebuchet MS"/>
              <a:cs typeface="Times New Roman"/>
            </a:endParaRPr>
          </a:p>
          <a:p>
            <a:pPr marL="285750" indent="-285750">
              <a:lnSpc>
                <a:spcPct val="110000"/>
              </a:lnSpc>
              <a:spcBef>
                <a:spcPts val="20"/>
              </a:spcBef>
              <a:buFont typeface="Wingdings" pitchFamily="34" charset="0"/>
              <a:buChar char="ü"/>
            </a:pPr>
            <a:r>
              <a:rPr lang="pl-PL" sz="1400">
                <a:latin typeface="Trebuchet MS"/>
                <a:cs typeface="Times New Roman"/>
              </a:rPr>
              <a:t>stopniu, w jakim projekt został zrealizowany zgodnie z zatwierdzonym wnioskiem o dotację;</a:t>
            </a:r>
            <a:endParaRPr lang="pl-PL">
              <a:latin typeface="Trebuchet MS"/>
            </a:endParaRPr>
          </a:p>
          <a:p>
            <a:pPr marL="285750" indent="-285750">
              <a:lnSpc>
                <a:spcPct val="110000"/>
              </a:lnSpc>
              <a:spcBef>
                <a:spcPts val="20"/>
              </a:spcBef>
              <a:buFont typeface="Wingdings" pitchFamily="34" charset="0"/>
              <a:buChar char="ü"/>
            </a:pPr>
            <a:r>
              <a:rPr lang="pl-PL" sz="1400">
                <a:latin typeface="Trebuchet MS"/>
                <a:cs typeface="Times New Roman"/>
              </a:rPr>
              <a:t>jakości podejmowanych działań i ich zgodności z celami projektu;</a:t>
            </a:r>
            <a:endParaRPr lang="pl-PL">
              <a:latin typeface="Trebuchet MS"/>
            </a:endParaRPr>
          </a:p>
          <a:p>
            <a:pPr marL="285750" indent="-285750">
              <a:lnSpc>
                <a:spcPct val="110000"/>
              </a:lnSpc>
              <a:spcBef>
                <a:spcPts val="20"/>
              </a:spcBef>
              <a:buFont typeface="Wingdings" pitchFamily="34" charset="0"/>
              <a:buChar char="ü"/>
            </a:pPr>
            <a:r>
              <a:rPr lang="pl-PL" sz="1400">
                <a:latin typeface="Trebuchet MS"/>
                <a:cs typeface="Times New Roman"/>
              </a:rPr>
              <a:t>jakości uzyskanych produktów i rezultatów;</a:t>
            </a:r>
            <a:endParaRPr lang="pl-PL">
              <a:latin typeface="Trebuchet MS"/>
            </a:endParaRPr>
          </a:p>
          <a:p>
            <a:pPr marL="285750" indent="-285750">
              <a:lnSpc>
                <a:spcPct val="110000"/>
              </a:lnSpc>
              <a:spcBef>
                <a:spcPts val="20"/>
              </a:spcBef>
              <a:buFont typeface="Wingdings" pitchFamily="34" charset="0"/>
              <a:buChar char="ü"/>
            </a:pPr>
            <a:r>
              <a:rPr lang="pl-PL" sz="1400">
                <a:latin typeface="Trebuchet MS"/>
                <a:cs typeface="Times New Roman"/>
              </a:rPr>
              <a:t>jakości efektów uczenia się i ich wpływie na uczestników;</a:t>
            </a:r>
          </a:p>
          <a:p>
            <a:pPr marL="285750" indent="-285750">
              <a:lnSpc>
                <a:spcPct val="110000"/>
              </a:lnSpc>
              <a:spcBef>
                <a:spcPts val="20"/>
              </a:spcBef>
              <a:buFont typeface="Wingdings" pitchFamily="34" charset="0"/>
              <a:buChar char="ü"/>
            </a:pPr>
            <a:r>
              <a:rPr lang="pl-PL" sz="1400">
                <a:latin typeface="Trebuchet MS"/>
                <a:cs typeface="Times New Roman"/>
              </a:rPr>
              <a:t>stopniu, w jakim projekt okazał się innowacyjny/uzupełniający względem innych inicjatyw;</a:t>
            </a:r>
            <a:endParaRPr lang="pl-PL">
              <a:latin typeface="Trebuchet MS"/>
            </a:endParaRPr>
          </a:p>
          <a:p>
            <a:pPr marL="285750" indent="-285750">
              <a:lnSpc>
                <a:spcPct val="110000"/>
              </a:lnSpc>
              <a:spcBef>
                <a:spcPts val="20"/>
              </a:spcBef>
              <a:buFont typeface="Wingdings" pitchFamily="34" charset="0"/>
              <a:buChar char="ü"/>
            </a:pPr>
            <a:r>
              <a:rPr lang="pl-PL" sz="1400">
                <a:latin typeface="Trebuchet MS"/>
                <a:cs typeface="Times New Roman"/>
              </a:rPr>
              <a:t>stopniu, w jakim projekt wniósł wartość dodaną na szczeblu UE;</a:t>
            </a:r>
            <a:endParaRPr lang="pl-PL">
              <a:latin typeface="Trebuchet MS"/>
            </a:endParaRPr>
          </a:p>
          <a:p>
            <a:pPr marL="285750" indent="-285750">
              <a:lnSpc>
                <a:spcPct val="110000"/>
              </a:lnSpc>
              <a:spcBef>
                <a:spcPts val="20"/>
              </a:spcBef>
              <a:buFont typeface="Wingdings" pitchFamily="34" charset="0"/>
              <a:buChar char="ü"/>
            </a:pPr>
            <a:r>
              <a:rPr lang="pl-PL" sz="1400">
                <a:latin typeface="Trebuchet MS"/>
                <a:cs typeface="Times New Roman"/>
              </a:rPr>
              <a:t>stopniu, w jakim w ramach projektu wdrożono skuteczne środki dotyczące oceny jakości oraz środki zapewniające możliwość ewaluacji rezultatów projektu;</a:t>
            </a:r>
            <a:endParaRPr lang="pl-PL">
              <a:latin typeface="Trebuchet MS"/>
            </a:endParaRPr>
          </a:p>
        </p:txBody>
      </p:sp>
      <p:sp>
        <p:nvSpPr>
          <p:cNvPr id="5" name="TextBox 9">
            <a:extLst>
              <a:ext uri="{FF2B5EF4-FFF2-40B4-BE49-F238E27FC236}">
                <a16:creationId xmlns:a16="http://schemas.microsoft.com/office/drawing/2014/main" id="{EEE2C3ED-2858-0A57-E860-F27D17B3E19A}"/>
              </a:ext>
            </a:extLst>
          </p:cNvPr>
          <p:cNvSpPr txBox="1">
            <a:spLocks/>
          </p:cNvSpPr>
          <p:nvPr/>
        </p:nvSpPr>
        <p:spPr>
          <a:xfrm>
            <a:off x="452717" y="262208"/>
            <a:ext cx="8230883" cy="677108"/>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r>
              <a:rPr lang="pl-PL" sz="2000" b="1">
                <a:solidFill>
                  <a:srgbClr val="699F38"/>
                </a:solidFill>
              </a:rPr>
              <a:t>Ocena jakościowa sprawozdania końcowego</a:t>
            </a:r>
          </a:p>
          <a:p>
            <a:pPr algn="ctr">
              <a:spcBef>
                <a:spcPts val="0"/>
              </a:spcBef>
              <a:defRPr/>
            </a:pPr>
            <a:endParaRPr lang="en-US"/>
          </a:p>
        </p:txBody>
      </p:sp>
    </p:spTree>
    <p:extLst>
      <p:ext uri="{BB962C8B-B14F-4D97-AF65-F5344CB8AC3E}">
        <p14:creationId xmlns:p14="http://schemas.microsoft.com/office/powerpoint/2010/main" val="911107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28FF816-4413-D4A6-B2C2-061C682D0F5F}"/>
              </a:ext>
            </a:extLst>
          </p:cNvPr>
          <p:cNvSpPr>
            <a:spLocks noGrp="1"/>
          </p:cNvSpPr>
          <p:nvPr>
            <p:ph type="title"/>
          </p:nvPr>
        </p:nvSpPr>
        <p:spPr>
          <a:xfrm>
            <a:off x="676334" y="723403"/>
            <a:ext cx="7848872" cy="677009"/>
          </a:xfrm>
        </p:spPr>
        <p:txBody>
          <a:bodyPr lIns="91440" tIns="45720" rIns="91440" bIns="45720" anchor="t">
            <a:normAutofit fontScale="90000"/>
          </a:bodyPr>
          <a:lstStyle/>
          <a:p>
            <a:r>
              <a:rPr lang="pl-PL">
                <a:latin typeface="Trebuchet MS"/>
                <a:cs typeface="Times New Roman"/>
              </a:rPr>
              <a:t>ocena jakościowa sprawozdania końcowego PROJEKTÓW KA2</a:t>
            </a:r>
            <a:br>
              <a:rPr lang="pl-PL">
                <a:latin typeface="Trebuchet MS"/>
                <a:cs typeface="Times New Roman"/>
              </a:rPr>
            </a:br>
            <a:r>
              <a:rPr lang="pl-PL">
                <a:latin typeface="Trebuchet MS"/>
                <a:cs typeface="Times New Roman"/>
              </a:rPr>
              <a:t>ZAŁĄCZNIK III – POSTANOWIENIA FINANSOWE i UMOWNE  2/2</a:t>
            </a:r>
            <a:endParaRPr lang="pl-PL" b="0">
              <a:latin typeface="Trebuchet MS"/>
              <a:cs typeface="Times New Roman"/>
            </a:endParaRPr>
          </a:p>
          <a:p>
            <a:endParaRPr lang="pl-PL">
              <a:latin typeface="Trebuchet MS"/>
              <a:cs typeface="Times New Roman"/>
            </a:endParaRPr>
          </a:p>
        </p:txBody>
      </p:sp>
      <p:sp>
        <p:nvSpPr>
          <p:cNvPr id="3" name="Symbol zastępczy zawartości 2">
            <a:extLst>
              <a:ext uri="{FF2B5EF4-FFF2-40B4-BE49-F238E27FC236}">
                <a16:creationId xmlns:a16="http://schemas.microsoft.com/office/drawing/2014/main" id="{0C076AA4-FB3C-937A-2357-022361D1E81A}"/>
              </a:ext>
            </a:extLst>
          </p:cNvPr>
          <p:cNvSpPr>
            <a:spLocks noGrp="1"/>
          </p:cNvSpPr>
          <p:nvPr>
            <p:ph idx="1"/>
          </p:nvPr>
        </p:nvSpPr>
        <p:spPr>
          <a:xfrm>
            <a:off x="754897" y="1490101"/>
            <a:ext cx="7848872" cy="2616470"/>
          </a:xfrm>
        </p:spPr>
        <p:txBody>
          <a:bodyPr lIns="91440" tIns="45720" rIns="91440" bIns="45720" anchor="t">
            <a:normAutofit fontScale="92500" lnSpcReduction="10000"/>
          </a:bodyPr>
          <a:lstStyle/>
          <a:p>
            <a:pPr>
              <a:spcBef>
                <a:spcPts val="20"/>
              </a:spcBef>
            </a:pPr>
            <a:r>
              <a:rPr lang="pl-PL" sz="1400">
                <a:latin typeface="Trebuchet MS"/>
                <a:cs typeface="Times New Roman"/>
              </a:rPr>
              <a:t>Zbiór kryteriów jakościowych koncentrujących się na (c.d.):</a:t>
            </a:r>
            <a:endParaRPr lang="pl-PL" sz="1400">
              <a:latin typeface="Trebuchet MS"/>
            </a:endParaRPr>
          </a:p>
          <a:p>
            <a:pPr>
              <a:spcBef>
                <a:spcPts val="20"/>
              </a:spcBef>
            </a:pPr>
            <a:endParaRPr lang="pl-PL" sz="1400">
              <a:latin typeface="Trebuchet MS"/>
              <a:cs typeface="Times New Roman"/>
            </a:endParaRPr>
          </a:p>
          <a:p>
            <a:pPr marL="285750" indent="-285750">
              <a:spcBef>
                <a:spcPts val="20"/>
              </a:spcBef>
              <a:buFont typeface="Wingdings" pitchFamily="34" charset="0"/>
              <a:buChar char="ü"/>
            </a:pPr>
            <a:r>
              <a:rPr lang="pl-PL" sz="1400">
                <a:latin typeface="Trebuchet MS"/>
                <a:cs typeface="Times New Roman"/>
              </a:rPr>
              <a:t>wpływie na organizacje uczestniczące;</a:t>
            </a:r>
            <a:endParaRPr lang="pl-PL" sz="1400">
              <a:latin typeface="Trebuchet MS"/>
            </a:endParaRPr>
          </a:p>
          <a:p>
            <a:pPr marL="285750" indent="-285750">
              <a:lnSpc>
                <a:spcPct val="110000"/>
              </a:lnSpc>
              <a:spcBef>
                <a:spcPts val="20"/>
              </a:spcBef>
              <a:buFont typeface="Wingdings" pitchFamily="34" charset="0"/>
              <a:buChar char="ü"/>
            </a:pPr>
            <a:r>
              <a:rPr lang="pl-PL" sz="1400">
                <a:latin typeface="Trebuchet MS"/>
                <a:cs typeface="Times New Roman"/>
              </a:rPr>
              <a:t>jakości i zasięgu podjętych działań w zakresie upowszechniania;</a:t>
            </a:r>
            <a:endParaRPr lang="pl-PL" sz="1400">
              <a:latin typeface="Trebuchet MS"/>
            </a:endParaRPr>
          </a:p>
          <a:p>
            <a:pPr marL="285750" indent="-285750">
              <a:lnSpc>
                <a:spcPct val="110000"/>
              </a:lnSpc>
              <a:spcBef>
                <a:spcPts val="20"/>
              </a:spcBef>
              <a:buFont typeface="Wingdings" pitchFamily="34" charset="0"/>
              <a:buChar char="ü"/>
            </a:pPr>
            <a:r>
              <a:rPr lang="pl-PL" sz="1400">
                <a:latin typeface="Trebuchet MS"/>
                <a:cs typeface="Times New Roman"/>
              </a:rPr>
              <a:t>potencjalnym szerszym wpływie projektu na osoby fizyczne i organizacje niebędące beneficjentami.</a:t>
            </a:r>
            <a:endParaRPr lang="pl-PL" sz="1400">
              <a:latin typeface="Trebuchet MS"/>
            </a:endParaRPr>
          </a:p>
          <a:p>
            <a:pPr marL="285750" indent="-285750">
              <a:lnSpc>
                <a:spcPct val="110000"/>
              </a:lnSpc>
              <a:spcBef>
                <a:spcPts val="20"/>
              </a:spcBef>
              <a:buFont typeface="Wingdings" pitchFamily="34" charset="0"/>
              <a:buChar char="ü"/>
            </a:pPr>
            <a:endParaRPr lang="pl-PL" sz="1400">
              <a:latin typeface="Trebuchet MS"/>
              <a:cs typeface="Times New Roman"/>
            </a:endParaRPr>
          </a:p>
          <a:p>
            <a:pPr>
              <a:spcBef>
                <a:spcPts val="20"/>
              </a:spcBef>
            </a:pPr>
            <a:r>
              <a:rPr lang="pl-PL" sz="1400">
                <a:latin typeface="Trebuchet MS"/>
                <a:cs typeface="Times New Roman"/>
              </a:rPr>
              <a:t>[W przypadku partnerstw współpracy KA220] </a:t>
            </a:r>
          </a:p>
          <a:p>
            <a:pPr marL="285750" indent="-285750">
              <a:spcBef>
                <a:spcPts val="20"/>
              </a:spcBef>
              <a:buFont typeface="Arial" pitchFamily="34" charset="0"/>
              <a:buChar char="•"/>
            </a:pPr>
            <a:endParaRPr lang="pl-PL" sz="1400">
              <a:latin typeface="Trebuchet MS"/>
              <a:cs typeface="Times New Roman"/>
            </a:endParaRPr>
          </a:p>
          <a:p>
            <a:pPr marL="285750" indent="-285750">
              <a:lnSpc>
                <a:spcPct val="110000"/>
              </a:lnSpc>
              <a:spcBef>
                <a:spcPts val="20"/>
              </a:spcBef>
              <a:buFont typeface="Wingdings,Sans-Serif" pitchFamily="34" charset="0"/>
              <a:buChar char="ü"/>
            </a:pPr>
            <a:r>
              <a:rPr lang="pl-PL" sz="1400">
                <a:latin typeface="Trebuchet MS"/>
                <a:cs typeface="Times New Roman"/>
              </a:rPr>
              <a:t>W przypadku działań w zakresie uczenia się, nauczania i szkolenia: jakości praktycznych ustaleń przyjętych w celu wsparcia mobilności pod względem przygotowywania, monitorowania i wspierania uczestników podczas realizacji mobilności oraz ustaleń dotyczących jakości w obszarze uznawania/walidacji efektów uczenia się uczestników.</a:t>
            </a:r>
          </a:p>
          <a:p>
            <a:pPr marL="285750" indent="-285750">
              <a:lnSpc>
                <a:spcPct val="110000"/>
              </a:lnSpc>
              <a:spcBef>
                <a:spcPts val="20"/>
              </a:spcBef>
              <a:buFont typeface="Wingdings" pitchFamily="34" charset="0"/>
              <a:buChar char="ü"/>
            </a:pPr>
            <a:endParaRPr lang="pl-PL" sz="1400">
              <a:solidFill>
                <a:srgbClr val="000000"/>
              </a:solidFill>
              <a:latin typeface="Trebuchet MS"/>
              <a:cs typeface="Times New Roman"/>
            </a:endParaRPr>
          </a:p>
          <a:p>
            <a:pPr>
              <a:lnSpc>
                <a:spcPct val="110000"/>
              </a:lnSpc>
            </a:pPr>
            <a:endParaRPr lang="pl-PL" sz="1400">
              <a:solidFill>
                <a:srgbClr val="000000"/>
              </a:solidFill>
              <a:latin typeface="Trebuchet MS"/>
              <a:cs typeface="Times New Roman"/>
            </a:endParaRPr>
          </a:p>
        </p:txBody>
      </p:sp>
      <p:sp>
        <p:nvSpPr>
          <p:cNvPr id="5" name="TextBox 9">
            <a:extLst>
              <a:ext uri="{FF2B5EF4-FFF2-40B4-BE49-F238E27FC236}">
                <a16:creationId xmlns:a16="http://schemas.microsoft.com/office/drawing/2014/main" id="{838DF31B-3C85-1844-F942-8D2EA3A032FA}"/>
              </a:ext>
            </a:extLst>
          </p:cNvPr>
          <p:cNvSpPr txBox="1">
            <a:spLocks/>
          </p:cNvSpPr>
          <p:nvPr/>
        </p:nvSpPr>
        <p:spPr>
          <a:xfrm>
            <a:off x="452717" y="262208"/>
            <a:ext cx="8230883" cy="40011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0"/>
              </a:spcBef>
              <a:defRPr/>
            </a:pPr>
            <a:r>
              <a:rPr lang="en-US" sz="2000" b="1">
                <a:solidFill>
                  <a:srgbClr val="699F38"/>
                </a:solidFill>
              </a:rPr>
              <a:t>...</a:t>
            </a:r>
            <a:endParaRPr lang="en-US"/>
          </a:p>
        </p:txBody>
      </p:sp>
    </p:spTree>
    <p:extLst>
      <p:ext uri="{BB962C8B-B14F-4D97-AF65-F5344CB8AC3E}">
        <p14:creationId xmlns:p14="http://schemas.microsoft.com/office/powerpoint/2010/main" val="37088454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4082D52-FE07-FC21-E8AF-BF88CBBB518F}"/>
              </a:ext>
            </a:extLst>
          </p:cNvPr>
          <p:cNvSpPr>
            <a:spLocks noGrp="1"/>
          </p:cNvSpPr>
          <p:nvPr>
            <p:ph idx="1"/>
          </p:nvPr>
        </p:nvSpPr>
        <p:spPr>
          <a:xfrm>
            <a:off x="332012" y="939316"/>
            <a:ext cx="3790626" cy="3287929"/>
          </a:xfrm>
        </p:spPr>
        <p:txBody>
          <a:bodyPr lIns="91440" tIns="45720" rIns="91440" bIns="45720" anchor="t">
            <a:normAutofit/>
          </a:bodyPr>
          <a:lstStyle/>
          <a:p>
            <a:pPr>
              <a:lnSpc>
                <a:spcPct val="90000"/>
              </a:lnSpc>
            </a:pPr>
            <a:r>
              <a:rPr lang="pl-PL" sz="1200" b="1">
                <a:latin typeface="Trebuchet MS"/>
              </a:rPr>
              <a:t>Maksymalna ocena</a:t>
            </a:r>
            <a:r>
              <a:rPr lang="pl-PL" sz="1200">
                <a:latin typeface="Trebuchet MS"/>
              </a:rPr>
              <a:t> sprawozdania końcowego: </a:t>
            </a:r>
            <a:endParaRPr lang="en-US" sz="1200">
              <a:latin typeface="Trebuchet MS"/>
            </a:endParaRPr>
          </a:p>
          <a:p>
            <a:pPr>
              <a:lnSpc>
                <a:spcPct val="90000"/>
              </a:lnSpc>
            </a:pPr>
            <a:r>
              <a:rPr lang="pl-PL" sz="1200" b="1">
                <a:latin typeface="Trebuchet MS"/>
              </a:rPr>
              <a:t>100 punktów</a:t>
            </a:r>
            <a:endParaRPr lang="en-US" sz="1200">
              <a:latin typeface="Trebuchet MS"/>
            </a:endParaRPr>
          </a:p>
          <a:p>
            <a:pPr>
              <a:lnSpc>
                <a:spcPct val="90000"/>
              </a:lnSpc>
            </a:pPr>
            <a:endParaRPr lang="pl-PL" sz="1200" b="1"/>
          </a:p>
          <a:p>
            <a:pPr>
              <a:lnSpc>
                <a:spcPct val="90000"/>
              </a:lnSpc>
            </a:pPr>
            <a:r>
              <a:rPr lang="pl-PL" sz="1200" b="1">
                <a:latin typeface="Trebuchet MS"/>
              </a:rPr>
              <a:t>Eksperci zewnętrzni</a:t>
            </a:r>
            <a:r>
              <a:rPr lang="pl-PL" sz="1200">
                <a:latin typeface="Trebuchet MS"/>
              </a:rPr>
              <a:t> oceniają raport końcowy projektu według kryteriów: </a:t>
            </a:r>
          </a:p>
          <a:p>
            <a:pPr>
              <a:lnSpc>
                <a:spcPct val="90000"/>
              </a:lnSpc>
            </a:pPr>
            <a:endParaRPr lang="pl-PL" sz="1200"/>
          </a:p>
          <a:p>
            <a:pPr marL="342900" indent="-342900">
              <a:lnSpc>
                <a:spcPct val="120000"/>
              </a:lnSpc>
              <a:buFont typeface="Wingdings" pitchFamily="34" charset="0"/>
              <a:buChar char="ü"/>
            </a:pPr>
            <a:r>
              <a:rPr lang="pl-PL" sz="1200" b="1">
                <a:latin typeface="Trebuchet MS"/>
              </a:rPr>
              <a:t>ISTOTNOŚĆ/ADEKWATNOŚĆ PROJEKTU </a:t>
            </a:r>
            <a:r>
              <a:rPr lang="pl-PL" sz="1200">
                <a:latin typeface="Trebuchet MS"/>
              </a:rPr>
              <a:t>(</a:t>
            </a:r>
            <a:r>
              <a:rPr lang="pl-PL" sz="1200" err="1">
                <a:latin typeface="Trebuchet MS"/>
              </a:rPr>
              <a:t>Relevance</a:t>
            </a:r>
            <a:r>
              <a:rPr lang="pl-PL" sz="1200">
                <a:latin typeface="Trebuchet MS"/>
              </a:rPr>
              <a:t> of the </a:t>
            </a:r>
            <a:r>
              <a:rPr lang="pl-PL" sz="1200" err="1">
                <a:latin typeface="Trebuchet MS"/>
              </a:rPr>
              <a:t>project</a:t>
            </a:r>
            <a:r>
              <a:rPr lang="pl-PL" sz="1200">
                <a:latin typeface="Trebuchet MS"/>
              </a:rPr>
              <a:t>) </a:t>
            </a:r>
            <a:endParaRPr lang="pl-PL"/>
          </a:p>
          <a:p>
            <a:pPr marL="342900" indent="-342900">
              <a:lnSpc>
                <a:spcPct val="120000"/>
              </a:lnSpc>
              <a:buFont typeface="Wingdings" pitchFamily="34" charset="0"/>
              <a:buChar char="ü"/>
            </a:pPr>
            <a:r>
              <a:rPr lang="pl-PL" sz="1200" b="1">
                <a:latin typeface="Trebuchet MS"/>
              </a:rPr>
              <a:t>JAKOŚĆ REALIZACJI PROJEKTU</a:t>
            </a:r>
            <a:r>
              <a:rPr lang="pl-PL" sz="1200">
                <a:latin typeface="Trebuchet MS"/>
              </a:rPr>
              <a:t> (</a:t>
            </a:r>
            <a:r>
              <a:rPr lang="pl-PL" sz="1200" err="1">
                <a:latin typeface="Trebuchet MS"/>
              </a:rPr>
              <a:t>Quality</a:t>
            </a:r>
            <a:r>
              <a:rPr lang="pl-PL" sz="1200">
                <a:latin typeface="Trebuchet MS"/>
              </a:rPr>
              <a:t> of the </a:t>
            </a:r>
            <a:r>
              <a:rPr lang="pl-PL" sz="1200" err="1">
                <a:latin typeface="Trebuchet MS"/>
              </a:rPr>
              <a:t>project</a:t>
            </a:r>
            <a:r>
              <a:rPr lang="pl-PL" sz="1200">
                <a:latin typeface="Trebuchet MS"/>
              </a:rPr>
              <a:t> </a:t>
            </a:r>
            <a:r>
              <a:rPr lang="pl-PL" sz="1200" err="1">
                <a:latin typeface="Trebuchet MS"/>
              </a:rPr>
              <a:t>implementation</a:t>
            </a:r>
            <a:r>
              <a:rPr lang="pl-PL" sz="1200">
                <a:latin typeface="Trebuchet MS"/>
              </a:rPr>
              <a:t>) </a:t>
            </a:r>
          </a:p>
          <a:p>
            <a:pPr marL="342900" indent="-342900">
              <a:lnSpc>
                <a:spcPct val="120000"/>
              </a:lnSpc>
              <a:buFont typeface="Wingdings" pitchFamily="34" charset="0"/>
              <a:buChar char="ü"/>
            </a:pPr>
            <a:r>
              <a:rPr lang="pl-PL" sz="1200" b="1">
                <a:latin typeface="Trebuchet MS"/>
              </a:rPr>
              <a:t>JAKOŚĆ PARTNERSTWA </a:t>
            </a:r>
            <a:r>
              <a:rPr lang="pl-PL" sz="1200">
                <a:latin typeface="Trebuchet MS"/>
              </a:rPr>
              <a:t>(</a:t>
            </a:r>
            <a:r>
              <a:rPr lang="pl-PL" sz="1200" err="1">
                <a:latin typeface="Trebuchet MS"/>
              </a:rPr>
              <a:t>Quality</a:t>
            </a:r>
            <a:r>
              <a:rPr lang="pl-PL" sz="1200">
                <a:latin typeface="Trebuchet MS"/>
              </a:rPr>
              <a:t> of the </a:t>
            </a:r>
            <a:r>
              <a:rPr lang="pl-PL" sz="1200" err="1">
                <a:latin typeface="Trebuchet MS"/>
              </a:rPr>
              <a:t>partnership</a:t>
            </a:r>
            <a:r>
              <a:rPr lang="pl-PL" sz="1200">
                <a:latin typeface="Trebuchet MS"/>
              </a:rPr>
              <a:t>) </a:t>
            </a:r>
          </a:p>
          <a:p>
            <a:pPr marL="342900" indent="-342900">
              <a:lnSpc>
                <a:spcPct val="120000"/>
              </a:lnSpc>
              <a:buFont typeface="Wingdings" pitchFamily="34" charset="0"/>
              <a:buChar char="ü"/>
            </a:pPr>
            <a:r>
              <a:rPr lang="pl-PL" sz="1200" b="1">
                <a:latin typeface="Trebuchet MS"/>
              </a:rPr>
              <a:t>WPŁYW</a:t>
            </a:r>
            <a:r>
              <a:rPr lang="pl-PL" sz="1200">
                <a:latin typeface="Trebuchet MS"/>
              </a:rPr>
              <a:t> (</a:t>
            </a:r>
            <a:r>
              <a:rPr lang="pl-PL" sz="1200" err="1">
                <a:latin typeface="Trebuchet MS"/>
              </a:rPr>
              <a:t>Impact</a:t>
            </a:r>
            <a:r>
              <a:rPr lang="pl-PL" sz="1200">
                <a:latin typeface="Trebuchet MS"/>
              </a:rPr>
              <a:t>) </a:t>
            </a:r>
            <a:endParaRPr lang="pl-PL" sz="1200"/>
          </a:p>
        </p:txBody>
      </p:sp>
      <p:pic>
        <p:nvPicPr>
          <p:cNvPr id="5" name="Obraz 4">
            <a:extLst>
              <a:ext uri="{FF2B5EF4-FFF2-40B4-BE49-F238E27FC236}">
                <a16:creationId xmlns:a16="http://schemas.microsoft.com/office/drawing/2014/main" id="{C845DB9F-6FA3-A189-503A-14430AC07DF0}"/>
              </a:ext>
            </a:extLst>
          </p:cNvPr>
          <p:cNvPicPr>
            <a:picLocks noChangeAspect="1"/>
          </p:cNvPicPr>
          <p:nvPr/>
        </p:nvPicPr>
        <p:blipFill rotWithShape="1">
          <a:blip r:embed="rId2"/>
          <a:srcRect b="4589"/>
          <a:stretch/>
        </p:blipFill>
        <p:spPr>
          <a:xfrm>
            <a:off x="4073264" y="916255"/>
            <a:ext cx="5070736" cy="3287929"/>
          </a:xfrm>
          <a:prstGeom prst="rect">
            <a:avLst/>
          </a:prstGeom>
          <a:noFill/>
        </p:spPr>
      </p:pic>
      <p:sp>
        <p:nvSpPr>
          <p:cNvPr id="6" name="TextBox 9">
            <a:extLst>
              <a:ext uri="{FF2B5EF4-FFF2-40B4-BE49-F238E27FC236}">
                <a16:creationId xmlns:a16="http://schemas.microsoft.com/office/drawing/2014/main" id="{B892937A-3DF2-3146-17C3-A5A66752B4AC}"/>
              </a:ext>
            </a:extLst>
          </p:cNvPr>
          <p:cNvSpPr txBox="1">
            <a:spLocks/>
          </p:cNvSpPr>
          <p:nvPr/>
        </p:nvSpPr>
        <p:spPr>
          <a:xfrm>
            <a:off x="456558" y="239147"/>
            <a:ext cx="8230883" cy="677108"/>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r>
              <a:rPr lang="pl-PL" sz="2000" b="1">
                <a:solidFill>
                  <a:srgbClr val="699F38"/>
                </a:solidFill>
              </a:rPr>
              <a:t>Ocena jakościowa KA210</a:t>
            </a:r>
          </a:p>
          <a:p>
            <a:pPr algn="ctr">
              <a:spcBef>
                <a:spcPts val="0"/>
              </a:spcBef>
              <a:defRPr/>
            </a:pPr>
            <a:endParaRPr lang="en-US"/>
          </a:p>
        </p:txBody>
      </p:sp>
    </p:spTree>
    <p:extLst>
      <p:ext uri="{BB962C8B-B14F-4D97-AF65-F5344CB8AC3E}">
        <p14:creationId xmlns:p14="http://schemas.microsoft.com/office/powerpoint/2010/main" val="20766306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7CE5A0F5-29E7-F090-469C-849C82DEA2CB}"/>
              </a:ext>
            </a:extLst>
          </p:cNvPr>
          <p:cNvSpPr>
            <a:spLocks noGrp="1"/>
          </p:cNvSpPr>
          <p:nvPr>
            <p:ph idx="1"/>
          </p:nvPr>
        </p:nvSpPr>
        <p:spPr>
          <a:xfrm>
            <a:off x="686135" y="1259897"/>
            <a:ext cx="7845544" cy="2871231"/>
          </a:xfrm>
        </p:spPr>
        <p:txBody>
          <a:bodyPr lIns="91440" tIns="45720" rIns="91440" bIns="45720" anchor="t">
            <a:normAutofit/>
          </a:bodyPr>
          <a:lstStyle/>
          <a:p>
            <a:pPr marL="285750" indent="-285750">
              <a:lnSpc>
                <a:spcPct val="120000"/>
              </a:lnSpc>
              <a:spcBef>
                <a:spcPts val="0"/>
              </a:spcBef>
              <a:buFont typeface="Wingdings" pitchFamily="34" charset="0"/>
              <a:buChar char="Ø"/>
            </a:pPr>
            <a:r>
              <a:rPr lang="pl-PL">
                <a:latin typeface="Trebuchet MS"/>
              </a:rPr>
              <a:t>Ocena koncentruje się na produktach projektu, ich jakości, poziomie osiągnięcia wskaźników, wpływie i trwałości projektu. </a:t>
            </a:r>
            <a:endParaRPr lang="en-US">
              <a:latin typeface="Trebuchet MS"/>
            </a:endParaRPr>
          </a:p>
          <a:p>
            <a:pPr marL="285750" indent="-285750">
              <a:lnSpc>
                <a:spcPct val="120000"/>
              </a:lnSpc>
              <a:spcBef>
                <a:spcPts val="0"/>
              </a:spcBef>
              <a:buFont typeface="Wingdings" pitchFamily="34" charset="0"/>
              <a:buChar char="Ø"/>
            </a:pPr>
            <a:r>
              <a:rPr lang="pl-PL">
                <a:latin typeface="Trebuchet MS"/>
              </a:rPr>
              <a:t>Każdy pakiet roboczy jest oceniany oddzielnie zgodnie z określonymi kryteriami jakości.</a:t>
            </a:r>
            <a:endParaRPr lang="pl-PL"/>
          </a:p>
          <a:p>
            <a:pPr marL="285750" indent="-285750">
              <a:lnSpc>
                <a:spcPct val="120000"/>
              </a:lnSpc>
              <a:spcBef>
                <a:spcPts val="0"/>
              </a:spcBef>
              <a:buFont typeface="Wingdings" pitchFamily="34" charset="0"/>
              <a:buChar char="Ø"/>
            </a:pPr>
            <a:r>
              <a:rPr lang="pl-PL">
                <a:latin typeface="Trebuchet MS"/>
              </a:rPr>
              <a:t>Pakiet roboczy dotyczący zarządzania projektem (WP1 – PM) nie jest oceniany. Wynik tego pakietu jest osadzony w poziomie osiągnięć innych pakietów roboczych.</a:t>
            </a:r>
          </a:p>
          <a:p>
            <a:pPr marL="285750" indent="-285750">
              <a:lnSpc>
                <a:spcPct val="120000"/>
              </a:lnSpc>
              <a:spcBef>
                <a:spcPts val="0"/>
              </a:spcBef>
              <a:buFont typeface="Wingdings" pitchFamily="34" charset="0"/>
              <a:buChar char="Ø"/>
            </a:pPr>
            <a:r>
              <a:rPr lang="pl-PL">
                <a:latin typeface="Trebuchet MS"/>
              </a:rPr>
              <a:t>Ogólny wynik projektu jest obliczany jako średnia ważona wyników dla każdego pakietu roboczego. Jest to wskaźnik ogólnej jakości zarządzania projektem.</a:t>
            </a:r>
            <a:r>
              <a:rPr lang="en-US">
                <a:latin typeface="Trebuchet MS"/>
              </a:rPr>
              <a:t> </a:t>
            </a:r>
            <a:endParaRPr lang="pl-PL">
              <a:latin typeface="Trebuchet MS"/>
            </a:endParaRPr>
          </a:p>
        </p:txBody>
      </p:sp>
      <p:sp>
        <p:nvSpPr>
          <p:cNvPr id="5" name="TextBox 9">
            <a:extLst>
              <a:ext uri="{FF2B5EF4-FFF2-40B4-BE49-F238E27FC236}">
                <a16:creationId xmlns:a16="http://schemas.microsoft.com/office/drawing/2014/main" id="{60EE74D6-8AF5-C59E-0390-38790E326B89}"/>
              </a:ext>
            </a:extLst>
          </p:cNvPr>
          <p:cNvSpPr txBox="1">
            <a:spLocks/>
          </p:cNvSpPr>
          <p:nvPr/>
        </p:nvSpPr>
        <p:spPr>
          <a:xfrm>
            <a:off x="455342" y="221387"/>
            <a:ext cx="8230883" cy="984885"/>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0"/>
              </a:spcBef>
              <a:defRPr/>
            </a:pPr>
            <a:endParaRPr lang="pl-PL" sz="2000" b="1">
              <a:solidFill>
                <a:srgbClr val="699F38"/>
              </a:solidFill>
            </a:endParaRPr>
          </a:p>
          <a:p>
            <a:pPr algn="ctr">
              <a:spcBef>
                <a:spcPts val="0"/>
              </a:spcBef>
              <a:defRPr/>
            </a:pPr>
            <a:r>
              <a:rPr lang="pl-PL" sz="2000" b="1">
                <a:solidFill>
                  <a:srgbClr val="699F38"/>
                </a:solidFill>
              </a:rPr>
              <a:t>Ocena jakościowa KA220</a:t>
            </a:r>
          </a:p>
          <a:p>
            <a:pPr>
              <a:spcBef>
                <a:spcPts val="0"/>
              </a:spcBef>
              <a:defRPr/>
            </a:pPr>
            <a:endParaRPr lang="en-US"/>
          </a:p>
        </p:txBody>
      </p:sp>
    </p:spTree>
    <p:extLst>
      <p:ext uri="{BB962C8B-B14F-4D97-AF65-F5344CB8AC3E}">
        <p14:creationId xmlns:p14="http://schemas.microsoft.com/office/powerpoint/2010/main" val="1025814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zawartości 4">
            <a:extLst>
              <a:ext uri="{FF2B5EF4-FFF2-40B4-BE49-F238E27FC236}">
                <a16:creationId xmlns:a16="http://schemas.microsoft.com/office/drawing/2014/main" id="{E1CAFC99-B7A6-F054-3378-068F2D1C7255}"/>
              </a:ext>
            </a:extLst>
          </p:cNvPr>
          <p:cNvSpPr>
            <a:spLocks noGrp="1"/>
          </p:cNvSpPr>
          <p:nvPr>
            <p:ph idx="1"/>
          </p:nvPr>
        </p:nvSpPr>
        <p:spPr/>
        <p:txBody>
          <a:bodyPr/>
          <a:lstStyle/>
          <a:p>
            <a:endParaRPr lang="pl-PL"/>
          </a:p>
        </p:txBody>
      </p:sp>
      <p:sp>
        <p:nvSpPr>
          <p:cNvPr id="4" name="TextBox 9">
            <a:extLst>
              <a:ext uri="{FF2B5EF4-FFF2-40B4-BE49-F238E27FC236}">
                <a16:creationId xmlns:a16="http://schemas.microsoft.com/office/drawing/2014/main" id="{91A7A703-C473-9017-A452-9F48468FBEAA}"/>
              </a:ext>
            </a:extLst>
          </p:cNvPr>
          <p:cNvSpPr txBox="1">
            <a:spLocks/>
          </p:cNvSpPr>
          <p:nvPr/>
        </p:nvSpPr>
        <p:spPr>
          <a:xfrm>
            <a:off x="455959" y="82594"/>
            <a:ext cx="8230883" cy="984885"/>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endParaRPr lang="pl-PL" sz="2000" b="1">
              <a:solidFill>
                <a:srgbClr val="699F38"/>
              </a:solidFill>
            </a:endParaRPr>
          </a:p>
          <a:p>
            <a:pPr algn="ctr">
              <a:spcBef>
                <a:spcPts val="0"/>
              </a:spcBef>
              <a:defRPr/>
            </a:pPr>
            <a:r>
              <a:rPr lang="pl-PL" sz="2000" b="1">
                <a:solidFill>
                  <a:srgbClr val="699F38"/>
                </a:solidFill>
              </a:rPr>
              <a:t>Schemat oceny jakościowej KA220</a:t>
            </a:r>
          </a:p>
          <a:p>
            <a:pPr algn="ctr">
              <a:spcBef>
                <a:spcPts val="0"/>
              </a:spcBef>
              <a:defRPr/>
            </a:pPr>
            <a:endParaRPr lang="en-US"/>
          </a:p>
        </p:txBody>
      </p:sp>
      <p:pic>
        <p:nvPicPr>
          <p:cNvPr id="7" name="Obraz 6">
            <a:extLst>
              <a:ext uri="{FF2B5EF4-FFF2-40B4-BE49-F238E27FC236}">
                <a16:creationId xmlns:a16="http://schemas.microsoft.com/office/drawing/2014/main" id="{907C2042-D043-86F8-991F-EA5778B6A2A3}"/>
              </a:ext>
            </a:extLst>
          </p:cNvPr>
          <p:cNvPicPr>
            <a:picLocks noChangeAspect="1"/>
          </p:cNvPicPr>
          <p:nvPr/>
        </p:nvPicPr>
        <p:blipFill>
          <a:blip r:embed="rId3"/>
          <a:stretch>
            <a:fillRect/>
          </a:stretch>
        </p:blipFill>
        <p:spPr>
          <a:xfrm>
            <a:off x="673224" y="930011"/>
            <a:ext cx="8014817" cy="3951281"/>
          </a:xfrm>
          <a:prstGeom prst="rect">
            <a:avLst/>
          </a:prstGeom>
        </p:spPr>
      </p:pic>
    </p:spTree>
    <p:extLst>
      <p:ext uri="{BB962C8B-B14F-4D97-AF65-F5344CB8AC3E}">
        <p14:creationId xmlns:p14="http://schemas.microsoft.com/office/powerpoint/2010/main" val="2098748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ymbol zastępczy zawartości 3">
            <a:extLst>
              <a:ext uri="{FF2B5EF4-FFF2-40B4-BE49-F238E27FC236}">
                <a16:creationId xmlns:a16="http://schemas.microsoft.com/office/drawing/2014/main" id="{EFB4C427-35F5-66F1-1529-2E676D2F39A2}"/>
              </a:ext>
            </a:extLst>
          </p:cNvPr>
          <p:cNvGraphicFramePr>
            <a:graphicFrameLocks noGrp="1"/>
          </p:cNvGraphicFramePr>
          <p:nvPr>
            <p:ph idx="1"/>
            <p:extLst>
              <p:ext uri="{D42A27DB-BD31-4B8C-83A1-F6EECF244321}">
                <p14:modId xmlns:p14="http://schemas.microsoft.com/office/powerpoint/2010/main" val="2351994503"/>
              </p:ext>
            </p:extLst>
          </p:nvPr>
        </p:nvGraphicFramePr>
        <p:xfrm>
          <a:off x="679173" y="1167847"/>
          <a:ext cx="7996945" cy="2917634"/>
        </p:xfrm>
        <a:graphic>
          <a:graphicData uri="http://schemas.openxmlformats.org/drawingml/2006/table">
            <a:tbl>
              <a:tblPr firstRow="1" bandRow="1">
                <a:tableStyleId>{BC89EF96-8CEA-46FF-86C4-4CE0E7609802}</a:tableStyleId>
              </a:tblPr>
              <a:tblGrid>
                <a:gridCol w="1889364">
                  <a:extLst>
                    <a:ext uri="{9D8B030D-6E8A-4147-A177-3AD203B41FA5}">
                      <a16:colId xmlns:a16="http://schemas.microsoft.com/office/drawing/2014/main" val="3504272110"/>
                    </a:ext>
                  </a:extLst>
                </a:gridCol>
                <a:gridCol w="3136344">
                  <a:extLst>
                    <a:ext uri="{9D8B030D-6E8A-4147-A177-3AD203B41FA5}">
                      <a16:colId xmlns:a16="http://schemas.microsoft.com/office/drawing/2014/main" val="4082599404"/>
                    </a:ext>
                  </a:extLst>
                </a:gridCol>
                <a:gridCol w="2971237">
                  <a:extLst>
                    <a:ext uri="{9D8B030D-6E8A-4147-A177-3AD203B41FA5}">
                      <a16:colId xmlns:a16="http://schemas.microsoft.com/office/drawing/2014/main" val="2385517065"/>
                    </a:ext>
                  </a:extLst>
                </a:gridCol>
              </a:tblGrid>
              <a:tr h="823316">
                <a:tc>
                  <a:txBody>
                    <a:bodyPr/>
                    <a:lstStyle/>
                    <a:p>
                      <a:pPr algn="l"/>
                      <a:r>
                        <a:rPr lang="pl-PL"/>
                        <a:t>Typ projektu  </a:t>
                      </a:r>
                    </a:p>
                    <a:p>
                      <a:pPr lvl="0" algn="l">
                        <a:buNone/>
                      </a:pPr>
                      <a:r>
                        <a:rPr lang="pl-PL"/>
                        <a:t>  Etap oceny  </a:t>
                      </a:r>
                    </a:p>
                  </a:txBody>
                  <a:tcPr anchor="ctr"/>
                </a:tc>
                <a:tc>
                  <a:txBody>
                    <a:bodyPr/>
                    <a:lstStyle/>
                    <a:p>
                      <a:pPr algn="ctr"/>
                      <a:r>
                        <a:rPr lang="pl-PL"/>
                        <a:t>Partnerstwa na małą skalę</a:t>
                      </a:r>
                    </a:p>
                    <a:p>
                      <a:pPr lvl="0" algn="ctr">
                        <a:buNone/>
                      </a:pPr>
                      <a:r>
                        <a:rPr lang="pl-PL"/>
                        <a:t>KA210</a:t>
                      </a:r>
                    </a:p>
                  </a:txBody>
                  <a:tcPr anchor="ctr"/>
                </a:tc>
                <a:tc>
                  <a:txBody>
                    <a:bodyPr/>
                    <a:lstStyle/>
                    <a:p>
                      <a:pPr algn="ctr"/>
                      <a:r>
                        <a:rPr lang="pl-PL"/>
                        <a:t>Partnerstwa współpracy </a:t>
                      </a:r>
                    </a:p>
                    <a:p>
                      <a:pPr lvl="0" algn="ctr">
                        <a:buNone/>
                      </a:pPr>
                      <a:r>
                        <a:rPr lang="pl-PL"/>
                        <a:t>KA220</a:t>
                      </a:r>
                    </a:p>
                  </a:txBody>
                  <a:tcPr anchor="ctr"/>
                </a:tc>
                <a:extLst>
                  <a:ext uri="{0D108BD9-81ED-4DB2-BD59-A6C34878D82A}">
                    <a16:rowId xmlns:a16="http://schemas.microsoft.com/office/drawing/2014/main" val="930453894"/>
                  </a:ext>
                </a:extLst>
              </a:tr>
              <a:tr h="1490869">
                <a:tc>
                  <a:txBody>
                    <a:bodyPr/>
                    <a:lstStyle/>
                    <a:p>
                      <a:pPr algn="l"/>
                      <a:r>
                        <a:rPr lang="pl-PL" b="1"/>
                        <a:t>SPRAWOZDANIE/ RAPORT </a:t>
                      </a:r>
                    </a:p>
                    <a:p>
                      <a:pPr lvl="0" algn="l">
                        <a:buNone/>
                      </a:pPr>
                      <a:r>
                        <a:rPr lang="pl-PL" b="1"/>
                        <a:t>KOŃCOWY</a:t>
                      </a:r>
                    </a:p>
                  </a:txBody>
                  <a:tcPr anchor="ctr"/>
                </a:tc>
                <a:tc>
                  <a:txBody>
                    <a:bodyPr/>
                    <a:lstStyle/>
                    <a:p>
                      <a:pPr algn="ctr"/>
                      <a:r>
                        <a:rPr lang="pl-PL"/>
                        <a:t>Próg: </a:t>
                      </a:r>
                      <a:r>
                        <a:rPr lang="pl-PL" b="1"/>
                        <a:t>60 punktów </a:t>
                      </a:r>
                    </a:p>
                    <a:p>
                      <a:pPr lvl="0" algn="ctr">
                        <a:buNone/>
                      </a:pPr>
                      <a:endParaRPr lang="pl-PL" b="1"/>
                    </a:p>
                    <a:p>
                      <a:pPr lvl="0" algn="ctr">
                        <a:buNone/>
                      </a:pPr>
                      <a:r>
                        <a:rPr lang="pl-PL" sz="1400" u="sng"/>
                        <a:t>Redukcje dofinansowania:</a:t>
                      </a:r>
                      <a:r>
                        <a:rPr lang="pl-PL" sz="1400"/>
                        <a:t> </a:t>
                      </a:r>
                    </a:p>
                    <a:p>
                      <a:pPr marL="0" lvl="0" indent="0" algn="ctr">
                        <a:lnSpc>
                          <a:spcPct val="100000"/>
                        </a:lnSpc>
                        <a:buNone/>
                      </a:pPr>
                      <a:r>
                        <a:rPr lang="pl-PL" sz="1400" b="0" i="0" u="none" strike="noStrike" noProof="0">
                          <a:solidFill>
                            <a:srgbClr val="005061"/>
                          </a:solidFill>
                          <a:latin typeface="Trebuchet MS"/>
                        </a:rPr>
                        <a:t>59-45 pkt - 10%</a:t>
                      </a:r>
                      <a:endParaRPr lang="en-US" sz="1400" b="0" i="0" u="none" strike="noStrike" noProof="0">
                        <a:solidFill>
                          <a:srgbClr val="005061"/>
                        </a:solidFill>
                        <a:latin typeface="Trebuchet MS"/>
                      </a:endParaRPr>
                    </a:p>
                    <a:p>
                      <a:pPr marL="0" lvl="0" indent="0" algn="ctr">
                        <a:lnSpc>
                          <a:spcPct val="100000"/>
                        </a:lnSpc>
                        <a:buNone/>
                      </a:pPr>
                      <a:r>
                        <a:rPr lang="pl-PL" sz="1400" b="0" i="0" u="none" strike="noStrike" noProof="0">
                          <a:solidFill>
                            <a:srgbClr val="005061"/>
                          </a:solidFill>
                          <a:latin typeface="Trebuchet MS"/>
                        </a:rPr>
                        <a:t>44-30 pkt - 30%</a:t>
                      </a:r>
                      <a:endParaRPr lang="en-US" sz="1400" b="0" i="0" u="none" strike="noStrike" noProof="0">
                        <a:solidFill>
                          <a:srgbClr val="005061"/>
                        </a:solidFill>
                        <a:latin typeface="Trebuchet MS"/>
                      </a:endParaRPr>
                    </a:p>
                    <a:p>
                      <a:pPr lvl="0" algn="ctr">
                        <a:buNone/>
                      </a:pPr>
                      <a:r>
                        <a:rPr lang="pl-PL" sz="1400" b="0" i="0" u="none" strike="noStrike" noProof="0">
                          <a:solidFill>
                            <a:srgbClr val="005061"/>
                          </a:solidFill>
                          <a:latin typeface="Trebuchet MS"/>
                        </a:rPr>
                        <a:t>29-0 pkt - 70%</a:t>
                      </a:r>
                    </a:p>
                  </a:txBody>
                  <a:tcPr anchor="ctr"/>
                </a:tc>
                <a:tc>
                  <a:txBody>
                    <a:bodyPr/>
                    <a:lstStyle/>
                    <a:p>
                      <a:pPr algn="ctr"/>
                      <a:r>
                        <a:rPr lang="pl-PL"/>
                        <a:t>Próg: </a:t>
                      </a:r>
                      <a:r>
                        <a:rPr lang="pl-PL" b="1"/>
                        <a:t>70 punktów </a:t>
                      </a:r>
                    </a:p>
                    <a:p>
                      <a:pPr lvl="0" algn="ctr">
                        <a:buNone/>
                      </a:pPr>
                      <a:endParaRPr lang="pl-PL" b="1"/>
                    </a:p>
                    <a:p>
                      <a:pPr lvl="0" algn="ctr">
                        <a:buNone/>
                      </a:pPr>
                      <a:r>
                        <a:rPr lang="pl-PL" sz="1400" b="0" i="0" u="sng" strike="noStrike" noProof="0">
                          <a:solidFill>
                            <a:srgbClr val="005061"/>
                          </a:solidFill>
                          <a:latin typeface="Trebuchet MS"/>
                        </a:rPr>
                        <a:t>Redukcje dofinansowania:</a:t>
                      </a:r>
                      <a:r>
                        <a:rPr lang="pl-PL" sz="1400" b="0" i="0" u="none" strike="noStrike" noProof="0">
                          <a:solidFill>
                            <a:srgbClr val="005061"/>
                          </a:solidFill>
                          <a:latin typeface="Trebuchet MS"/>
                        </a:rPr>
                        <a:t> </a:t>
                      </a:r>
                    </a:p>
                    <a:p>
                      <a:pPr marL="0" lvl="0" indent="0" algn="ctr">
                        <a:lnSpc>
                          <a:spcPct val="100000"/>
                        </a:lnSpc>
                        <a:buNone/>
                      </a:pPr>
                      <a:r>
                        <a:rPr lang="pl-PL" sz="1400" b="0" i="0" u="none" strike="noStrike" baseline="0" noProof="0">
                          <a:solidFill>
                            <a:srgbClr val="005061"/>
                          </a:solidFill>
                          <a:latin typeface="Trebuchet MS"/>
                        </a:rPr>
                        <a:t>69-55 pkt - 10%</a:t>
                      </a:r>
                    </a:p>
                    <a:p>
                      <a:pPr marL="0" lvl="0" indent="0" algn="ctr">
                        <a:lnSpc>
                          <a:spcPct val="100000"/>
                        </a:lnSpc>
                        <a:buNone/>
                      </a:pPr>
                      <a:r>
                        <a:rPr lang="pl-PL" sz="1400" b="0" i="0" u="none" strike="noStrike" baseline="0" noProof="0">
                          <a:solidFill>
                            <a:srgbClr val="005061"/>
                          </a:solidFill>
                          <a:latin typeface="Trebuchet MS"/>
                        </a:rPr>
                        <a:t>54-40 pkt - 40%</a:t>
                      </a:r>
                    </a:p>
                    <a:p>
                      <a:pPr lvl="0" algn="ctr">
                        <a:buNone/>
                      </a:pPr>
                      <a:r>
                        <a:rPr lang="pl-PL" sz="1400" b="0" i="0" u="none" strike="noStrike" baseline="0" noProof="0">
                          <a:solidFill>
                            <a:srgbClr val="005061"/>
                          </a:solidFill>
                          <a:latin typeface="Trebuchet MS"/>
                        </a:rPr>
                        <a:t>39-0 pkt - 70%</a:t>
                      </a:r>
                      <a:endParaRPr lang="pl-PL" sz="1400"/>
                    </a:p>
                  </a:txBody>
                  <a:tcPr anchor="ctr"/>
                </a:tc>
                <a:extLst>
                  <a:ext uri="{0D108BD9-81ED-4DB2-BD59-A6C34878D82A}">
                    <a16:rowId xmlns:a16="http://schemas.microsoft.com/office/drawing/2014/main" val="4081547289"/>
                  </a:ext>
                </a:extLst>
              </a:tr>
              <a:tr h="600798">
                <a:tc>
                  <a:txBody>
                    <a:bodyPr/>
                    <a:lstStyle/>
                    <a:p>
                      <a:pPr algn="l"/>
                      <a:r>
                        <a:rPr lang="pl-PL" b="1"/>
                        <a:t>WNIOSEK</a:t>
                      </a:r>
                    </a:p>
                  </a:txBody>
                  <a:tcPr anchor="ctr"/>
                </a:tc>
                <a:tc>
                  <a:txBody>
                    <a:bodyPr/>
                    <a:lstStyle/>
                    <a:p>
                      <a:pPr algn="ctr"/>
                      <a:r>
                        <a:rPr lang="pl-PL"/>
                        <a:t>Próg: </a:t>
                      </a:r>
                      <a:r>
                        <a:rPr lang="pl-PL" b="1"/>
                        <a:t>60 pkt.</a:t>
                      </a:r>
                    </a:p>
                    <a:p>
                      <a:pPr lvl="0" algn="ctr">
                        <a:buNone/>
                      </a:pPr>
                      <a:r>
                        <a:rPr lang="pl-PL" sz="1400"/>
                        <a:t>+ 50% w każdym kryterium</a:t>
                      </a:r>
                    </a:p>
                  </a:txBody>
                  <a:tcPr anchor="ctr"/>
                </a:tc>
                <a:tc>
                  <a:txBody>
                    <a:bodyPr/>
                    <a:lstStyle/>
                    <a:p>
                      <a:pPr lvl="0" algn="ctr">
                        <a:buNone/>
                      </a:pPr>
                      <a:r>
                        <a:rPr lang="pl-PL" sz="1800" b="0" i="0" u="none" strike="noStrike" noProof="0">
                          <a:solidFill>
                            <a:srgbClr val="005061"/>
                          </a:solidFill>
                          <a:latin typeface="Trebuchet MS"/>
                        </a:rPr>
                        <a:t>Próg: </a:t>
                      </a:r>
                      <a:r>
                        <a:rPr lang="pl-PL" sz="1800" b="1" i="0" u="none" strike="noStrike" noProof="0">
                          <a:solidFill>
                            <a:srgbClr val="005061"/>
                          </a:solidFill>
                          <a:latin typeface="Trebuchet MS"/>
                        </a:rPr>
                        <a:t>70 pkt.</a:t>
                      </a:r>
                      <a:endParaRPr lang="en-US" sz="1800" b="1" i="0" u="none" strike="noStrike" noProof="0">
                        <a:solidFill>
                          <a:srgbClr val="005061"/>
                        </a:solidFill>
                        <a:latin typeface="Trebuchet MS"/>
                      </a:endParaRPr>
                    </a:p>
                    <a:p>
                      <a:pPr lvl="0" algn="ctr">
                        <a:buNone/>
                      </a:pPr>
                      <a:r>
                        <a:rPr lang="pl-PL" sz="1400" b="0" i="0" u="none" strike="noStrike" noProof="0">
                          <a:solidFill>
                            <a:srgbClr val="005061"/>
                          </a:solidFill>
                          <a:latin typeface="Trebuchet MS"/>
                        </a:rPr>
                        <a:t>+ 50% w każdym kryterium</a:t>
                      </a:r>
                      <a:endParaRPr lang="pl-PL" sz="1400"/>
                    </a:p>
                  </a:txBody>
                  <a:tcPr anchor="ctr"/>
                </a:tc>
                <a:extLst>
                  <a:ext uri="{0D108BD9-81ED-4DB2-BD59-A6C34878D82A}">
                    <a16:rowId xmlns:a16="http://schemas.microsoft.com/office/drawing/2014/main" val="1754647330"/>
                  </a:ext>
                </a:extLst>
              </a:tr>
            </a:tbl>
          </a:graphicData>
        </a:graphic>
      </p:graphicFrame>
      <p:sp>
        <p:nvSpPr>
          <p:cNvPr id="5" name="Strzałka: w prawo 4">
            <a:extLst>
              <a:ext uri="{FF2B5EF4-FFF2-40B4-BE49-F238E27FC236}">
                <a16:creationId xmlns:a16="http://schemas.microsoft.com/office/drawing/2014/main" id="{411077D9-CE0E-A64D-C3F0-5B1930B4D4BE}"/>
              </a:ext>
            </a:extLst>
          </p:cNvPr>
          <p:cNvSpPr/>
          <p:nvPr/>
        </p:nvSpPr>
        <p:spPr>
          <a:xfrm>
            <a:off x="2226476" y="1358918"/>
            <a:ext cx="265043" cy="16565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Strzałka: w dół 5">
            <a:extLst>
              <a:ext uri="{FF2B5EF4-FFF2-40B4-BE49-F238E27FC236}">
                <a16:creationId xmlns:a16="http://schemas.microsoft.com/office/drawing/2014/main" id="{AB9771DB-B412-1F7D-AB9B-C8503C1EE165}"/>
              </a:ext>
            </a:extLst>
          </p:cNvPr>
          <p:cNvSpPr/>
          <p:nvPr/>
        </p:nvSpPr>
        <p:spPr>
          <a:xfrm>
            <a:off x="2225490" y="1584147"/>
            <a:ext cx="173934" cy="27332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TextBox 9">
            <a:extLst>
              <a:ext uri="{FF2B5EF4-FFF2-40B4-BE49-F238E27FC236}">
                <a16:creationId xmlns:a16="http://schemas.microsoft.com/office/drawing/2014/main" id="{47F38B49-A3B7-78CC-CA7B-72F39FE8DBE1}"/>
              </a:ext>
            </a:extLst>
          </p:cNvPr>
          <p:cNvSpPr txBox="1">
            <a:spLocks/>
          </p:cNvSpPr>
          <p:nvPr/>
        </p:nvSpPr>
        <p:spPr>
          <a:xfrm>
            <a:off x="456558" y="201554"/>
            <a:ext cx="8230883" cy="707886"/>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0"/>
              </a:spcBef>
              <a:defRPr/>
            </a:pPr>
            <a:endParaRPr lang="pl-PL" sz="2000" b="1">
              <a:solidFill>
                <a:srgbClr val="699F38"/>
              </a:solidFill>
            </a:endParaRPr>
          </a:p>
          <a:p>
            <a:pPr algn="ctr">
              <a:spcBef>
                <a:spcPts val="0"/>
              </a:spcBef>
              <a:defRPr/>
            </a:pPr>
            <a:r>
              <a:rPr lang="pl-PL" sz="2000" b="1">
                <a:solidFill>
                  <a:srgbClr val="699F38"/>
                </a:solidFill>
              </a:rPr>
              <a:t>Punktacja – Redukcje dofinansowania </a:t>
            </a:r>
            <a:endParaRPr lang="en-US"/>
          </a:p>
        </p:txBody>
      </p:sp>
    </p:spTree>
    <p:extLst>
      <p:ext uri="{BB962C8B-B14F-4D97-AF65-F5344CB8AC3E}">
        <p14:creationId xmlns:p14="http://schemas.microsoft.com/office/powerpoint/2010/main" val="1764035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77636" y="1118507"/>
            <a:ext cx="8005964" cy="3314700"/>
          </a:xfrm>
        </p:spPr>
        <p:txBody>
          <a:bodyPr lIns="91440" tIns="45720" rIns="91440" bIns="45720" anchor="t">
            <a:normAutofit/>
          </a:bodyPr>
          <a:lstStyle/>
          <a:p>
            <a:pPr marL="349885" indent="-285750">
              <a:spcBef>
                <a:spcPts val="0"/>
              </a:spcBef>
              <a:buClr>
                <a:schemeClr val="accent6"/>
              </a:buClr>
              <a:buFont typeface="Wingdings" panose="05000000000000000000" pitchFamily="2" charset="2"/>
              <a:buChar char="Ø"/>
            </a:pPr>
            <a:r>
              <a:rPr lang="pl-PL" sz="2000">
                <a:solidFill>
                  <a:schemeClr val="tx1"/>
                </a:solidFill>
                <a:latin typeface="Trebuchet MS"/>
              </a:rPr>
              <a:t>Maksymalna punktacja: </a:t>
            </a:r>
            <a:r>
              <a:rPr lang="pl-PL" sz="2000" b="1">
                <a:solidFill>
                  <a:schemeClr val="tx1"/>
                </a:solidFill>
                <a:latin typeface="Trebuchet MS"/>
              </a:rPr>
              <a:t>100 punktów </a:t>
            </a:r>
            <a:endParaRPr lang="en-US" sz="2000" b="1">
              <a:solidFill>
                <a:schemeClr val="tx1"/>
              </a:solidFill>
              <a:latin typeface="Trebuchet MS"/>
            </a:endParaRPr>
          </a:p>
          <a:p>
            <a:pPr marL="349885" indent="-285750">
              <a:spcBef>
                <a:spcPts val="0"/>
              </a:spcBef>
              <a:buClr>
                <a:schemeClr val="accent6"/>
              </a:buClr>
              <a:buFont typeface="Wingdings" panose="05000000000000000000" pitchFamily="2" charset="2"/>
              <a:buChar char="Ø"/>
            </a:pPr>
            <a:endParaRPr lang="pl-PL" sz="2000">
              <a:solidFill>
                <a:schemeClr val="tx1"/>
              </a:solidFill>
              <a:latin typeface="Trebuchet MS"/>
            </a:endParaRPr>
          </a:p>
          <a:p>
            <a:pPr marL="349885" indent="-285750">
              <a:spcBef>
                <a:spcPts val="450"/>
              </a:spcBef>
              <a:buClr>
                <a:schemeClr val="accent6"/>
              </a:buClr>
              <a:buFont typeface="Wingdings" panose="05000000000000000000" pitchFamily="2" charset="2"/>
              <a:buChar char="Ø"/>
            </a:pPr>
            <a:r>
              <a:rPr lang="pl-PL" sz="2000" b="1">
                <a:solidFill>
                  <a:schemeClr val="tx1"/>
                </a:solidFill>
                <a:latin typeface="Trebuchet MS"/>
              </a:rPr>
              <a:t>KA210</a:t>
            </a:r>
            <a:r>
              <a:rPr lang="pl-PL" sz="2000">
                <a:solidFill>
                  <a:schemeClr val="tx1"/>
                </a:solidFill>
                <a:latin typeface="Trebuchet MS"/>
              </a:rPr>
              <a:t> ocena SK poniżej </a:t>
            </a:r>
            <a:r>
              <a:rPr lang="pl-PL" sz="2000" b="1">
                <a:solidFill>
                  <a:schemeClr val="tx1"/>
                </a:solidFill>
                <a:latin typeface="Trebuchet MS"/>
              </a:rPr>
              <a:t>60 pkt</a:t>
            </a:r>
            <a:r>
              <a:rPr lang="pl-PL" sz="2000">
                <a:solidFill>
                  <a:schemeClr val="tx1"/>
                </a:solidFill>
                <a:latin typeface="Trebuchet MS"/>
              </a:rPr>
              <a:t>    konsekwencje finansowe</a:t>
            </a:r>
            <a:endParaRPr lang="en-US" sz="2000">
              <a:solidFill>
                <a:schemeClr val="tx1"/>
              </a:solidFill>
              <a:latin typeface="Trebuchet MS"/>
            </a:endParaRPr>
          </a:p>
          <a:p>
            <a:pPr marL="349885" indent="-285750">
              <a:spcBef>
                <a:spcPts val="450"/>
              </a:spcBef>
              <a:buClr>
                <a:schemeClr val="accent6"/>
              </a:buClr>
              <a:buFont typeface="Wingdings" panose="05000000000000000000" pitchFamily="2" charset="2"/>
              <a:buChar char="Ø"/>
            </a:pPr>
            <a:r>
              <a:rPr lang="pl-PL" sz="2000" b="1">
                <a:solidFill>
                  <a:schemeClr val="tx1"/>
                </a:solidFill>
                <a:latin typeface="Trebuchet MS"/>
              </a:rPr>
              <a:t>KA220</a:t>
            </a:r>
            <a:r>
              <a:rPr lang="pl-PL" sz="2000">
                <a:solidFill>
                  <a:schemeClr val="tx1"/>
                </a:solidFill>
                <a:latin typeface="Trebuchet MS"/>
              </a:rPr>
              <a:t> ocena SK poniżej </a:t>
            </a:r>
            <a:r>
              <a:rPr lang="pl-PL" sz="2000" b="1">
                <a:solidFill>
                  <a:schemeClr val="tx1"/>
                </a:solidFill>
                <a:latin typeface="Trebuchet MS"/>
              </a:rPr>
              <a:t>70 pkt</a:t>
            </a:r>
            <a:r>
              <a:rPr lang="pl-PL" sz="2000">
                <a:solidFill>
                  <a:schemeClr val="tx1"/>
                </a:solidFill>
                <a:latin typeface="Trebuchet MS"/>
              </a:rPr>
              <a:t>    konsekwencje finansowe</a:t>
            </a:r>
            <a:endParaRPr lang="en-US" sz="2000">
              <a:solidFill>
                <a:schemeClr val="tx1"/>
              </a:solidFill>
              <a:latin typeface="Trebuchet MS"/>
            </a:endParaRPr>
          </a:p>
          <a:p>
            <a:pPr marL="349885" indent="-285750">
              <a:spcBef>
                <a:spcPts val="450"/>
              </a:spcBef>
              <a:buFont typeface="Wingdings" pitchFamily="34" charset="0"/>
              <a:buChar char="Ø"/>
            </a:pPr>
            <a:endParaRPr lang="pl-PL" sz="2000">
              <a:solidFill>
                <a:schemeClr val="tx1"/>
              </a:solidFill>
              <a:latin typeface="Trebuchet MS"/>
            </a:endParaRPr>
          </a:p>
          <a:p>
            <a:pPr marL="349885" indent="-285750">
              <a:spcBef>
                <a:spcPts val="450"/>
              </a:spcBef>
              <a:buFont typeface="Wingdings" pitchFamily="34" charset="0"/>
              <a:buChar char="Ø"/>
            </a:pPr>
            <a:r>
              <a:rPr lang="pl-PL" sz="2000">
                <a:solidFill>
                  <a:schemeClr val="tx1"/>
                </a:solidFill>
                <a:latin typeface="Trebuchet MS"/>
              </a:rPr>
              <a:t>Możliwe obniżenie dofinasowania w oparciu o </a:t>
            </a:r>
            <a:r>
              <a:rPr lang="pl-PL" sz="2000">
                <a:solidFill>
                  <a:srgbClr val="699F38"/>
                </a:solidFill>
                <a:latin typeface="Trebuchet MS"/>
                <a:cs typeface="Times New Roman"/>
              </a:rPr>
              <a:t>niezadowalającą, niepełną lub spóźnioną realizację, nawet jeżeli wszystkie zgłoszone działania były kwalifikowalne i zostały faktycznie przeprowadzone”</a:t>
            </a:r>
            <a:endParaRPr lang="en-US" sz="2000">
              <a:latin typeface="Trebuchet MS"/>
            </a:endParaRPr>
          </a:p>
        </p:txBody>
      </p:sp>
      <p:sp>
        <p:nvSpPr>
          <p:cNvPr id="4" name="Strzałka w prawo 3"/>
          <p:cNvSpPr/>
          <p:nvPr/>
        </p:nvSpPr>
        <p:spPr>
          <a:xfrm flipV="1">
            <a:off x="4982156" y="1939697"/>
            <a:ext cx="432048" cy="1620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0"/>
          </a:p>
        </p:txBody>
      </p:sp>
      <p:sp>
        <p:nvSpPr>
          <p:cNvPr id="2" name="Strzałka w prawo 3">
            <a:extLst>
              <a:ext uri="{FF2B5EF4-FFF2-40B4-BE49-F238E27FC236}">
                <a16:creationId xmlns:a16="http://schemas.microsoft.com/office/drawing/2014/main" id="{09865A38-A116-C885-B522-B5C703586A2E}"/>
              </a:ext>
            </a:extLst>
          </p:cNvPr>
          <p:cNvSpPr/>
          <p:nvPr/>
        </p:nvSpPr>
        <p:spPr>
          <a:xfrm flipV="1">
            <a:off x="4982156" y="2233313"/>
            <a:ext cx="432048" cy="1620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0"/>
          </a:p>
        </p:txBody>
      </p:sp>
      <p:sp>
        <p:nvSpPr>
          <p:cNvPr id="7" name="TextBox 9">
            <a:extLst>
              <a:ext uri="{FF2B5EF4-FFF2-40B4-BE49-F238E27FC236}">
                <a16:creationId xmlns:a16="http://schemas.microsoft.com/office/drawing/2014/main" id="{64898F64-30BA-C2C6-7B56-4FA86364FE4A}"/>
              </a:ext>
            </a:extLst>
          </p:cNvPr>
          <p:cNvSpPr txBox="1">
            <a:spLocks/>
          </p:cNvSpPr>
          <p:nvPr/>
        </p:nvSpPr>
        <p:spPr>
          <a:xfrm>
            <a:off x="452717" y="262208"/>
            <a:ext cx="8230883" cy="707886"/>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endParaRPr lang="pl-PL" sz="2000" b="1">
              <a:solidFill>
                <a:srgbClr val="699F38"/>
              </a:solidFill>
            </a:endParaRPr>
          </a:p>
          <a:p>
            <a:pPr algn="ctr">
              <a:spcBef>
                <a:spcPts val="0"/>
              </a:spcBef>
              <a:defRPr/>
            </a:pPr>
            <a:r>
              <a:rPr lang="pl-PL" sz="2000" b="1">
                <a:solidFill>
                  <a:srgbClr val="699F38"/>
                </a:solidFill>
              </a:rPr>
              <a:t>Redukcje finansowe</a:t>
            </a:r>
            <a:endParaRPr lang="en-US"/>
          </a:p>
        </p:txBody>
      </p:sp>
    </p:spTree>
    <p:extLst>
      <p:ext uri="{BB962C8B-B14F-4D97-AF65-F5344CB8AC3E}">
        <p14:creationId xmlns:p14="http://schemas.microsoft.com/office/powerpoint/2010/main" val="42968287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48F3B-F1DC-2EAB-3877-7FB1AB164CD1}"/>
            </a:ext>
          </a:extLst>
        </p:cNvPr>
        <p:cNvGrpSpPr/>
        <p:nvPr/>
      </p:nvGrpSpPr>
      <p:grpSpPr>
        <a:xfrm>
          <a:off x="0" y="0"/>
          <a:ext cx="0" cy="0"/>
          <a:chOff x="0" y="0"/>
          <a:chExt cx="0" cy="0"/>
        </a:xfrm>
      </p:grpSpPr>
      <p:sp>
        <p:nvSpPr>
          <p:cNvPr id="4" name="Prostokąt 3">
            <a:extLst>
              <a:ext uri="{FF2B5EF4-FFF2-40B4-BE49-F238E27FC236}">
                <a16:creationId xmlns:a16="http://schemas.microsoft.com/office/drawing/2014/main" id="{75434685-077B-F8FD-E64A-DD50A54999A6}"/>
              </a:ext>
            </a:extLst>
          </p:cNvPr>
          <p:cNvSpPr/>
          <p:nvPr/>
        </p:nvSpPr>
        <p:spPr>
          <a:xfrm>
            <a:off x="1647948" y="212271"/>
            <a:ext cx="5861957" cy="408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extBox 9">
            <a:extLst>
              <a:ext uri="{FF2B5EF4-FFF2-40B4-BE49-F238E27FC236}">
                <a16:creationId xmlns:a16="http://schemas.microsoft.com/office/drawing/2014/main" id="{2D8757D2-FE1C-74FD-CB13-54D68E2EA20D}"/>
              </a:ext>
            </a:extLst>
          </p:cNvPr>
          <p:cNvSpPr txBox="1">
            <a:spLocks/>
          </p:cNvSpPr>
          <p:nvPr/>
        </p:nvSpPr>
        <p:spPr>
          <a:xfrm>
            <a:off x="647564" y="75458"/>
            <a:ext cx="7848872" cy="953244"/>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defRPr/>
            </a:pPr>
            <a:endParaRPr lang="pl-PL" sz="2000" b="1" kern="1200" dirty="0">
              <a:solidFill>
                <a:srgbClr val="699F38"/>
              </a:solidFill>
              <a:latin typeface="Trebuchet MS" pitchFamily="34" charset="0"/>
              <a:ea typeface="+mn-ea"/>
              <a:cs typeface="+mn-cs"/>
            </a:endParaRPr>
          </a:p>
          <a:p>
            <a:pPr algn="ctr">
              <a:spcAft>
                <a:spcPts val="600"/>
              </a:spcAft>
              <a:defRPr/>
            </a:pPr>
            <a:r>
              <a:rPr lang="pl-PL" sz="2000" b="1" kern="1200" dirty="0">
                <a:solidFill>
                  <a:srgbClr val="699F38"/>
                </a:solidFill>
                <a:latin typeface="Trebuchet MS" pitchFamily="34" charset="0"/>
                <a:ea typeface="+mn-ea"/>
                <a:cs typeface="+mn-cs"/>
              </a:rPr>
              <a:t>Jak przygotować dobrej jakości sprawozdanie</a:t>
            </a:r>
            <a:r>
              <a:rPr lang="pl-PL" sz="2000" b="1" kern="1200" cap="all" dirty="0">
                <a:solidFill>
                  <a:srgbClr val="699F38"/>
                </a:solidFill>
                <a:latin typeface="Trebuchet MS" pitchFamily="34" charset="0"/>
                <a:ea typeface="+mn-ea"/>
                <a:cs typeface="+mn-cs"/>
              </a:rPr>
              <a:t>? 1/2</a:t>
            </a:r>
          </a:p>
          <a:p>
            <a:pPr algn="ctr">
              <a:spcAft>
                <a:spcPts val="600"/>
              </a:spcAft>
              <a:defRPr/>
            </a:pPr>
            <a:endParaRPr lang="pl-PL" sz="2000" b="1" kern="1200" cap="all" dirty="0">
              <a:solidFill>
                <a:srgbClr val="699F38"/>
              </a:solidFill>
              <a:latin typeface="Trebuchet MS" pitchFamily="34" charset="0"/>
              <a:ea typeface="+mn-ea"/>
              <a:cs typeface="+mn-cs"/>
            </a:endParaRPr>
          </a:p>
        </p:txBody>
      </p:sp>
      <p:sp>
        <p:nvSpPr>
          <p:cNvPr id="8" name="Symbol zastępczy zawartości 7">
            <a:extLst>
              <a:ext uri="{FF2B5EF4-FFF2-40B4-BE49-F238E27FC236}">
                <a16:creationId xmlns:a16="http://schemas.microsoft.com/office/drawing/2014/main" id="{C47BD5CF-5BC8-CCEF-506A-50EC086625A2}"/>
              </a:ext>
            </a:extLst>
          </p:cNvPr>
          <p:cNvSpPr>
            <a:spLocks noGrp="1"/>
          </p:cNvSpPr>
          <p:nvPr>
            <p:ph idx="1"/>
          </p:nvPr>
        </p:nvSpPr>
        <p:spPr>
          <a:xfrm>
            <a:off x="138793" y="1028702"/>
            <a:ext cx="9005207" cy="3265713"/>
          </a:xfrm>
        </p:spPr>
        <p:txBody>
          <a:bodyPr>
            <a:normAutofit/>
          </a:bodyPr>
          <a:lstStyle/>
          <a:p>
            <a:pPr marL="285750" indent="-285750">
              <a:buFont typeface="Wingdings" panose="05000000000000000000" pitchFamily="2" charset="2"/>
              <a:buChar char="Ø"/>
            </a:pPr>
            <a:r>
              <a:rPr lang="pl-PL" b="1"/>
              <a:t>Wyczerpujące informacje</a:t>
            </a:r>
            <a:br>
              <a:rPr lang="pl-PL"/>
            </a:br>
            <a:r>
              <a:rPr lang="pl-PL"/>
              <a:t>Konkretny i kompletny opis działań, rezultatów oraz osiągniętych efektów.</a:t>
            </a:r>
          </a:p>
          <a:p>
            <a:pPr marL="285750" indent="-285750">
              <a:buFont typeface="Wingdings" panose="05000000000000000000" pitchFamily="2" charset="2"/>
              <a:buChar char="Ø"/>
            </a:pPr>
            <a:r>
              <a:rPr lang="pl-PL" b="1"/>
              <a:t>Dane i fakty</a:t>
            </a:r>
            <a:br>
              <a:rPr lang="pl-PL"/>
            </a:br>
            <a:r>
              <a:rPr lang="pl-PL"/>
              <a:t>Wykorzystanie wskaźników, danych liczbowych, dat oraz informacji o grupach docelowych i osiągniętym wpływie.</a:t>
            </a:r>
          </a:p>
          <a:p>
            <a:pPr marL="285750" indent="-285750">
              <a:buFont typeface="Wingdings" panose="05000000000000000000" pitchFamily="2" charset="2"/>
              <a:buChar char="Ø"/>
            </a:pPr>
            <a:r>
              <a:rPr lang="pl-PL" b="1"/>
              <a:t>Wysoka jakość opisów merytorycznych</a:t>
            </a:r>
            <a:br>
              <a:rPr lang="pl-PL"/>
            </a:br>
            <a:r>
              <a:rPr lang="pl-PL"/>
              <a:t>Przedstawienie faktycznie zrealizowanych działań i osiągniętych rezultatów, bez odniesień do przyszłych działań.</a:t>
            </a:r>
          </a:p>
          <a:p>
            <a:pPr marL="285750" indent="-285750">
              <a:buFont typeface="Wingdings" panose="05000000000000000000" pitchFamily="2" charset="2"/>
              <a:buChar char="Ø"/>
            </a:pPr>
            <a:r>
              <a:rPr lang="pl-PL" b="1"/>
              <a:t>Uzasadnienie zmian względem wniosku</a:t>
            </a:r>
            <a:br>
              <a:rPr lang="pl-PL"/>
            </a:br>
            <a:r>
              <a:rPr lang="pl-PL"/>
              <a:t>Opis przyczyn wprowadzonych zmian, ich wpływu na projekt oraz osiągniętych rezultatów.</a:t>
            </a:r>
          </a:p>
        </p:txBody>
      </p:sp>
    </p:spTree>
    <p:extLst>
      <p:ext uri="{BB962C8B-B14F-4D97-AF65-F5344CB8AC3E}">
        <p14:creationId xmlns:p14="http://schemas.microsoft.com/office/powerpoint/2010/main" val="406751805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229B8-25DF-2EDF-F5A1-E5E8A729E2B9}"/>
            </a:ext>
          </a:extLst>
        </p:cNvPr>
        <p:cNvGrpSpPr/>
        <p:nvPr/>
      </p:nvGrpSpPr>
      <p:grpSpPr>
        <a:xfrm>
          <a:off x="0" y="0"/>
          <a:ext cx="0" cy="0"/>
          <a:chOff x="0" y="0"/>
          <a:chExt cx="0" cy="0"/>
        </a:xfrm>
      </p:grpSpPr>
      <p:sp>
        <p:nvSpPr>
          <p:cNvPr id="4" name="Prostokąt 3">
            <a:extLst>
              <a:ext uri="{FF2B5EF4-FFF2-40B4-BE49-F238E27FC236}">
                <a16:creationId xmlns:a16="http://schemas.microsoft.com/office/drawing/2014/main" id="{626D1CCC-EDAC-C587-9697-2DE77FA48A57}"/>
              </a:ext>
            </a:extLst>
          </p:cNvPr>
          <p:cNvSpPr/>
          <p:nvPr/>
        </p:nvSpPr>
        <p:spPr>
          <a:xfrm>
            <a:off x="1690007" y="212271"/>
            <a:ext cx="5861957" cy="408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extBox 9">
            <a:extLst>
              <a:ext uri="{FF2B5EF4-FFF2-40B4-BE49-F238E27FC236}">
                <a16:creationId xmlns:a16="http://schemas.microsoft.com/office/drawing/2014/main" id="{282A31C5-C391-8279-6DBC-2E8FA3B6F533}"/>
              </a:ext>
            </a:extLst>
          </p:cNvPr>
          <p:cNvSpPr txBox="1">
            <a:spLocks/>
          </p:cNvSpPr>
          <p:nvPr/>
        </p:nvSpPr>
        <p:spPr>
          <a:xfrm>
            <a:off x="673224" y="212271"/>
            <a:ext cx="7848872" cy="648072"/>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defRPr/>
            </a:pPr>
            <a:r>
              <a:rPr lang="pl-PL" sz="2000" b="1" kern="1200">
                <a:solidFill>
                  <a:srgbClr val="699F38"/>
                </a:solidFill>
                <a:latin typeface="Trebuchet MS" pitchFamily="34" charset="0"/>
                <a:ea typeface="+mn-ea"/>
                <a:cs typeface="+mn-cs"/>
              </a:rPr>
              <a:t>Jak przygotować dobrej jakości sprawozdanie</a:t>
            </a:r>
            <a:r>
              <a:rPr lang="pl-PL" sz="2000" b="1" kern="1200" cap="all">
                <a:solidFill>
                  <a:srgbClr val="699F38"/>
                </a:solidFill>
                <a:latin typeface="Trebuchet MS" pitchFamily="34" charset="0"/>
                <a:ea typeface="+mn-ea"/>
                <a:cs typeface="+mn-cs"/>
              </a:rPr>
              <a:t>? 2/2</a:t>
            </a:r>
          </a:p>
        </p:txBody>
      </p:sp>
      <p:sp>
        <p:nvSpPr>
          <p:cNvPr id="8" name="Symbol zastępczy zawartości 7">
            <a:extLst>
              <a:ext uri="{FF2B5EF4-FFF2-40B4-BE49-F238E27FC236}">
                <a16:creationId xmlns:a16="http://schemas.microsoft.com/office/drawing/2014/main" id="{6249C56F-799E-BBDA-82A1-637A313F34C4}"/>
              </a:ext>
            </a:extLst>
          </p:cNvPr>
          <p:cNvSpPr>
            <a:spLocks noGrp="1"/>
          </p:cNvSpPr>
          <p:nvPr>
            <p:ph idx="1"/>
          </p:nvPr>
        </p:nvSpPr>
        <p:spPr>
          <a:xfrm>
            <a:off x="138793" y="826993"/>
            <a:ext cx="9005207" cy="3265713"/>
          </a:xfrm>
        </p:spPr>
        <p:txBody>
          <a:bodyPr>
            <a:normAutofit fontScale="77500" lnSpcReduction="20000"/>
          </a:bodyPr>
          <a:lstStyle/>
          <a:p>
            <a:pPr marL="285750" indent="-285750">
              <a:buFont typeface="Wingdings" panose="05000000000000000000" pitchFamily="2" charset="2"/>
              <a:buChar char="Ø"/>
            </a:pPr>
            <a:r>
              <a:rPr lang="pl-PL" sz="1900" b="1"/>
              <a:t>Uwzględnienie rekomendacji i uwag</a:t>
            </a:r>
            <a:br>
              <a:rPr lang="pl-PL" sz="1900"/>
            </a:br>
            <a:r>
              <a:rPr lang="pl-PL" sz="1900"/>
              <a:t>Odniesienie do zaleceń ekspertów oraz uwag Narodowej Agencji przekazanych podczas monitorowania projektu.</a:t>
            </a:r>
          </a:p>
          <a:p>
            <a:pPr marL="285750" indent="-285750">
              <a:buFont typeface="Wingdings" panose="05000000000000000000" pitchFamily="2" charset="2"/>
              <a:buChar char="Ø"/>
            </a:pPr>
            <a:r>
              <a:rPr lang="pl-PL" sz="1900" b="1"/>
              <a:t>Perspektywa całego partnerstwa</a:t>
            </a:r>
            <a:br>
              <a:rPr lang="pl-PL" sz="1900"/>
            </a:br>
            <a:r>
              <a:rPr lang="pl-PL" sz="1900"/>
              <a:t>Prezentacja działań i rezultatów wszystkich partnerów z uwzględnieniem międzynarodowego charakteru projektu.</a:t>
            </a:r>
          </a:p>
          <a:p>
            <a:pPr marL="285750" indent="-285750">
              <a:buFont typeface="Wingdings" panose="05000000000000000000" pitchFamily="2" charset="2"/>
              <a:buChar char="Ø"/>
            </a:pPr>
            <a:r>
              <a:rPr lang="pl-PL" sz="1900" b="1"/>
              <a:t>Podsumowanie działań upowszechniających</a:t>
            </a:r>
            <a:br>
              <a:rPr lang="pl-PL" sz="1900"/>
            </a:br>
            <a:r>
              <a:rPr lang="pl-PL" sz="1900"/>
              <a:t>Przedstawienie zrealizowanych działań, ich zasięgu, wpływu na grupy docelowe oraz najważniejszych wniosków.</a:t>
            </a:r>
          </a:p>
          <a:p>
            <a:pPr marL="285750" indent="-285750">
              <a:buFont typeface="Wingdings" panose="05000000000000000000" pitchFamily="2" charset="2"/>
              <a:buChar char="Ø"/>
            </a:pPr>
            <a:r>
              <a:rPr lang="pl-PL" sz="1900" b="1"/>
              <a:t>Monitoring i ewaluacja</a:t>
            </a:r>
            <a:br>
              <a:rPr lang="pl-PL" sz="1900"/>
            </a:br>
            <a:r>
              <a:rPr lang="pl-PL" sz="1900"/>
              <a:t>Opis sposobu monitorowania realizacji projektu oraz prezentacja wyników ewaluacji (jeżeli była prowadzona).</a:t>
            </a:r>
          </a:p>
          <a:p>
            <a:endParaRPr lang="pl-PL" sz="1900"/>
          </a:p>
          <a:p>
            <a:r>
              <a:rPr lang="pl-PL" sz="1900"/>
              <a:t>💡 </a:t>
            </a:r>
            <a:r>
              <a:rPr lang="pl-PL" sz="1900" b="1"/>
              <a:t>Dobre sprawozdanie końcowe pokazuje nie tylko, co zrealizowano, ale także jakie rezultaty 	osiągnięto, jaki był wpływ projektu i jakie wnioski płyną z jego realizacji.</a:t>
            </a:r>
            <a:endParaRPr lang="pl-PL" sz="1900"/>
          </a:p>
          <a:p>
            <a:endParaRPr lang="pl-PL"/>
          </a:p>
        </p:txBody>
      </p:sp>
    </p:spTree>
    <p:extLst>
      <p:ext uri="{BB962C8B-B14F-4D97-AF65-F5344CB8AC3E}">
        <p14:creationId xmlns:p14="http://schemas.microsoft.com/office/powerpoint/2010/main" val="128145857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83568" y="571486"/>
            <a:ext cx="7848872" cy="648072"/>
          </a:xfrm>
        </p:spPr>
        <p:txBody>
          <a:bodyPr anchor="ctr">
            <a:normAutofit/>
          </a:bodyPr>
          <a:lstStyle/>
          <a:p>
            <a:r>
              <a:rPr lang="pl-PL" cap="none"/>
              <a:t>Cel przygotowania sprawozdania końcowego</a:t>
            </a:r>
            <a:endParaRPr lang="pl-PL"/>
          </a:p>
        </p:txBody>
      </p:sp>
      <p:sp>
        <p:nvSpPr>
          <p:cNvPr id="6" name="pole tekstowe 5">
            <a:extLst>
              <a:ext uri="{FF2B5EF4-FFF2-40B4-BE49-F238E27FC236}">
                <a16:creationId xmlns:a16="http://schemas.microsoft.com/office/drawing/2014/main" id="{4DAF689E-9F45-F654-1FB6-F4131179D7D4}"/>
              </a:ext>
            </a:extLst>
          </p:cNvPr>
          <p:cNvSpPr txBox="1"/>
          <p:nvPr/>
        </p:nvSpPr>
        <p:spPr>
          <a:xfrm>
            <a:off x="673224" y="1435583"/>
            <a:ext cx="3829186" cy="2493489"/>
          </a:xfrm>
          <a:prstGeom prst="rect">
            <a:avLst/>
          </a:prstGeom>
        </p:spPr>
        <p:txBody>
          <a:bodyPr>
            <a:normAutofit/>
          </a:bodyPr>
          <a:lstStyle/>
          <a:p>
            <a:pPr marL="285750" indent="-285750">
              <a:spcBef>
                <a:spcPct val="20000"/>
              </a:spcBef>
              <a:buClr>
                <a:schemeClr val="tx1"/>
              </a:buClr>
              <a:buFont typeface="Wingdings" panose="05000000000000000000" pitchFamily="2" charset="2"/>
              <a:buChar char="Ø"/>
            </a:pPr>
            <a:r>
              <a:rPr lang="en-US" sz="1600" kern="1200">
                <a:solidFill>
                  <a:srgbClr val="005061"/>
                </a:solidFill>
              </a:rPr>
              <a:t>Podsumowanie i ocena projektu przez partnerstwo</a:t>
            </a:r>
          </a:p>
          <a:p>
            <a:pPr marL="285750" indent="-285750">
              <a:spcBef>
                <a:spcPct val="20000"/>
              </a:spcBef>
              <a:buClr>
                <a:schemeClr val="tx1"/>
              </a:buClr>
              <a:buFont typeface="Wingdings" panose="05000000000000000000" pitchFamily="2" charset="2"/>
              <a:buChar char="Ø"/>
            </a:pPr>
            <a:r>
              <a:rPr lang="en-US" sz="1600" kern="1200">
                <a:solidFill>
                  <a:srgbClr val="005061"/>
                </a:solidFill>
              </a:rPr>
              <a:t>Wykazanie osiągnięcia celów projektu</a:t>
            </a:r>
          </a:p>
          <a:p>
            <a:pPr marL="285750" indent="-285750">
              <a:spcBef>
                <a:spcPct val="20000"/>
              </a:spcBef>
              <a:buClr>
                <a:schemeClr val="tx1"/>
              </a:buClr>
              <a:buFont typeface="Wingdings" panose="05000000000000000000" pitchFamily="2" charset="2"/>
              <a:buChar char="Ø"/>
            </a:pPr>
            <a:r>
              <a:rPr lang="en-US" sz="1600" kern="1200">
                <a:solidFill>
                  <a:srgbClr val="005061"/>
                </a:solidFill>
              </a:rPr>
              <a:t>Rozliczenie umowy finansowej </a:t>
            </a:r>
            <a:br>
              <a:rPr lang="en-US" sz="1600" kern="1200">
                <a:solidFill>
                  <a:srgbClr val="005061"/>
                </a:solidFill>
              </a:rPr>
            </a:br>
            <a:r>
              <a:rPr lang="en-US" sz="1600" kern="1200">
                <a:solidFill>
                  <a:srgbClr val="005061"/>
                </a:solidFill>
              </a:rPr>
              <a:t>z Narodową Agencją</a:t>
            </a:r>
          </a:p>
          <a:p>
            <a:pPr marL="285750" indent="-285750">
              <a:spcBef>
                <a:spcPct val="20000"/>
              </a:spcBef>
              <a:buClr>
                <a:schemeClr val="tx1"/>
              </a:buClr>
              <a:buFont typeface="Wingdings" panose="05000000000000000000" pitchFamily="2" charset="2"/>
              <a:buChar char="Ø"/>
            </a:pPr>
            <a:r>
              <a:rPr lang="en-US" sz="1600" kern="1200">
                <a:solidFill>
                  <a:srgbClr val="005061"/>
                </a:solidFill>
              </a:rPr>
              <a:t>Wyłonienie przykładów dobrych praktyk </a:t>
            </a:r>
          </a:p>
          <a:p>
            <a:pPr>
              <a:spcBef>
                <a:spcPct val="20000"/>
              </a:spcBef>
              <a:buClr>
                <a:srgbClr val="7791CA"/>
              </a:buClr>
            </a:pPr>
            <a:endParaRPr lang="en-US" sz="1600" kern="1200">
              <a:solidFill>
                <a:srgbClr val="005061"/>
              </a:solidFill>
            </a:endParaRPr>
          </a:p>
          <a:p>
            <a:pPr>
              <a:spcBef>
                <a:spcPct val="20000"/>
              </a:spcBef>
              <a:buClr>
                <a:srgbClr val="7791CA"/>
              </a:buClr>
            </a:pPr>
            <a:endParaRPr lang="en-US" sz="1600" kern="1200">
              <a:solidFill>
                <a:srgbClr val="005061"/>
              </a:solidFill>
            </a:endParaRPr>
          </a:p>
        </p:txBody>
      </p:sp>
      <p:pic>
        <p:nvPicPr>
          <p:cNvPr id="4" name="Obraz 3" descr="Piłka nożna trafiająca w siatkę">
            <a:extLst>
              <a:ext uri="{FF2B5EF4-FFF2-40B4-BE49-F238E27FC236}">
                <a16:creationId xmlns:a16="http://schemas.microsoft.com/office/drawing/2014/main" id="{8E2FB04D-05E4-ED36-5E91-31E14CBCBE8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078"/>
          <a:stretch/>
        </p:blipFill>
        <p:spPr>
          <a:xfrm>
            <a:off x="4692910" y="1435583"/>
            <a:ext cx="3829186" cy="2493489"/>
          </a:xfrm>
          <a:prstGeom prst="rect">
            <a:avLst/>
          </a:prstGeom>
          <a:noFill/>
        </p:spPr>
      </p:pic>
    </p:spTree>
    <p:extLst>
      <p:ext uri="{BB962C8B-B14F-4D97-AF65-F5344CB8AC3E}">
        <p14:creationId xmlns:p14="http://schemas.microsoft.com/office/powerpoint/2010/main" val="7979581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275E24C2-68DE-512A-56FF-AD4581F0B66E}"/>
              </a:ext>
            </a:extLst>
          </p:cNvPr>
          <p:cNvPicPr>
            <a:picLocks noChangeAspect="1"/>
          </p:cNvPicPr>
          <p:nvPr/>
        </p:nvPicPr>
        <p:blipFill>
          <a:blip r:embed="rId2"/>
          <a:stretch>
            <a:fillRect/>
          </a:stretch>
        </p:blipFill>
        <p:spPr>
          <a:xfrm>
            <a:off x="868105" y="555129"/>
            <a:ext cx="2461773" cy="3516820"/>
          </a:xfrm>
          <a:prstGeom prst="rect">
            <a:avLst/>
          </a:prstGeom>
          <a:noFill/>
        </p:spPr>
      </p:pic>
      <p:sp>
        <p:nvSpPr>
          <p:cNvPr id="3" name="TextBox 9">
            <a:extLst>
              <a:ext uri="{FF2B5EF4-FFF2-40B4-BE49-F238E27FC236}">
                <a16:creationId xmlns:a16="http://schemas.microsoft.com/office/drawing/2014/main" id="{37B7E4D2-324D-A8C1-0159-A8499997E61B}"/>
              </a:ext>
            </a:extLst>
          </p:cNvPr>
          <p:cNvSpPr txBox="1">
            <a:spLocks/>
          </p:cNvSpPr>
          <p:nvPr/>
        </p:nvSpPr>
        <p:spPr>
          <a:xfrm>
            <a:off x="4644008" y="754688"/>
            <a:ext cx="4042792" cy="589867"/>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defRPr/>
            </a:pPr>
            <a:r>
              <a:rPr lang="pl-PL" sz="1700" b="1" kern="1200" cap="all">
                <a:solidFill>
                  <a:srgbClr val="699F38"/>
                </a:solidFill>
                <a:latin typeface="Trebuchet MS" pitchFamily="34" charset="0"/>
                <a:ea typeface="+mn-ea"/>
                <a:cs typeface="+mn-cs"/>
              </a:rPr>
              <a:t>Przewodnik Handbook on the Lump sum funding model</a:t>
            </a:r>
          </a:p>
        </p:txBody>
      </p:sp>
      <p:sp>
        <p:nvSpPr>
          <p:cNvPr id="20" name="Content Placeholder 3">
            <a:extLst>
              <a:ext uri="{FF2B5EF4-FFF2-40B4-BE49-F238E27FC236}">
                <a16:creationId xmlns:a16="http://schemas.microsoft.com/office/drawing/2014/main" id="{3981D397-9D06-80E1-09D6-12D269CD83E0}"/>
              </a:ext>
            </a:extLst>
          </p:cNvPr>
          <p:cNvSpPr>
            <a:spLocks noGrp="1"/>
          </p:cNvSpPr>
          <p:nvPr>
            <p:ph sz="quarter" idx="4"/>
          </p:nvPr>
        </p:nvSpPr>
        <p:spPr>
          <a:xfrm>
            <a:off x="4645026" y="1488281"/>
            <a:ext cx="4041775" cy="2583667"/>
          </a:xfrm>
        </p:spPr>
        <p:txBody>
          <a:bodyPr vert="horz" lIns="91440" tIns="45720" rIns="91440" bIns="45720" rtlCol="0">
            <a:normAutofit/>
          </a:bodyPr>
          <a:lstStyle/>
          <a:p>
            <a:r>
              <a:rPr lang="pl-PL" kern="1200">
                <a:latin typeface="Trebuchet MS" pitchFamily="34" charset="0"/>
                <a:ea typeface="+mn-ea"/>
                <a:cs typeface="+mn-cs"/>
              </a:rPr>
              <a:t>Zasad realizacji projektów w modelu finansowania na zasadzie kwot ryczałtowych</a:t>
            </a:r>
          </a:p>
          <a:p>
            <a:r>
              <a:rPr lang="pl-PL" kern="1200">
                <a:latin typeface="Trebuchet MS" pitchFamily="34" charset="0"/>
                <a:ea typeface="+mn-ea"/>
                <a:cs typeface="+mn-cs"/>
                <a:hlinkClick r:id="rId3"/>
              </a:rPr>
              <a:t>https://erasmusplus.org.pl/brepo/panel_repo_files/2024/04/16/tb4axz/handbook-on-ka2-lump-sum-2023.pdf</a:t>
            </a:r>
            <a:endParaRPr lang="pl-PL" kern="1200">
              <a:latin typeface="Trebuchet MS" pitchFamily="34" charset="0"/>
              <a:ea typeface="+mn-ea"/>
              <a:cs typeface="+mn-cs"/>
            </a:endParaRPr>
          </a:p>
          <a:p>
            <a:endParaRPr lang="pl-PL" kern="1200">
              <a:latin typeface="Trebuchet MS" pitchFamily="34" charset="0"/>
              <a:ea typeface="+mn-ea"/>
              <a:cs typeface="+mn-cs"/>
            </a:endParaRPr>
          </a:p>
        </p:txBody>
      </p:sp>
    </p:spTree>
    <p:extLst>
      <p:ext uri="{BB962C8B-B14F-4D97-AF65-F5344CB8AC3E}">
        <p14:creationId xmlns:p14="http://schemas.microsoft.com/office/powerpoint/2010/main" val="8188896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Wycinek strony internetowej Narodowej Agencji dla beneficjentów, link: https://erasmusplus.org.pl/dla-beneficjentow?sector=2">
            <a:extLst>
              <a:ext uri="{FF2B5EF4-FFF2-40B4-BE49-F238E27FC236}">
                <a16:creationId xmlns:a16="http://schemas.microsoft.com/office/drawing/2014/main" id="{1631F9A5-ED83-0193-8969-94117318E34C}"/>
              </a:ext>
            </a:extLst>
          </p:cNvPr>
          <p:cNvPicPr>
            <a:picLocks noGrp="1" noChangeAspect="1"/>
          </p:cNvPicPr>
          <p:nvPr>
            <p:ph idx="1"/>
          </p:nvPr>
        </p:nvPicPr>
        <p:blipFill>
          <a:blip r:embed="rId2"/>
          <a:stretch>
            <a:fillRect/>
          </a:stretch>
        </p:blipFill>
        <p:spPr>
          <a:xfrm>
            <a:off x="789911" y="208763"/>
            <a:ext cx="8293678" cy="3796509"/>
          </a:xfrm>
          <a:prstGeom prst="rect">
            <a:avLst/>
          </a:prstGeom>
        </p:spPr>
      </p:pic>
      <p:sp>
        <p:nvSpPr>
          <p:cNvPr id="4" name="Title 3">
            <a:extLst>
              <a:ext uri="{FF2B5EF4-FFF2-40B4-BE49-F238E27FC236}">
                <a16:creationId xmlns:a16="http://schemas.microsoft.com/office/drawing/2014/main" id="{B26E724F-236E-4DD4-D390-897277508DC8}"/>
              </a:ext>
            </a:extLst>
          </p:cNvPr>
          <p:cNvSpPr txBox="1">
            <a:spLocks noGrp="1"/>
          </p:cNvSpPr>
          <p:nvPr>
            <p:ph type="title" idx="4294967295"/>
          </p:nvPr>
        </p:nvSpPr>
        <p:spPr>
          <a:xfrm>
            <a:off x="256707" y="341555"/>
            <a:ext cx="9144059"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spcBef>
                <a:spcPts val="0"/>
              </a:spcBef>
              <a:defRPr/>
            </a:pPr>
            <a:r>
              <a:rPr lang="en-US" sz="2000" b="1" err="1">
                <a:solidFill>
                  <a:srgbClr val="699F38"/>
                </a:solidFill>
                <a:latin typeface="+mn-lt"/>
                <a:ea typeface="+mn-ea"/>
                <a:cs typeface="+mn-cs"/>
              </a:rPr>
              <a:t>Prezentacja</a:t>
            </a:r>
            <a:r>
              <a:rPr lang="en-US" sz="2000" b="1">
                <a:solidFill>
                  <a:srgbClr val="699F38"/>
                </a:solidFill>
                <a:latin typeface="+mn-lt"/>
                <a:ea typeface="+mn-ea"/>
                <a:cs typeface="+mn-cs"/>
              </a:rPr>
              <a:t> </a:t>
            </a:r>
            <a:r>
              <a:rPr lang="en-US" sz="2000" b="1" err="1">
                <a:solidFill>
                  <a:srgbClr val="699F38"/>
                </a:solidFill>
                <a:latin typeface="+mn-lt"/>
                <a:ea typeface="+mn-ea"/>
                <a:cs typeface="+mn-cs"/>
              </a:rPr>
              <a:t>rezultatów</a:t>
            </a:r>
            <a:r>
              <a:rPr kumimoji="0" lang="en-US" sz="2000" b="1" i="0" u="none" strike="noStrike" kern="1200" cap="none" spc="0" normalizeH="0" baseline="0" noProof="0">
                <a:ln>
                  <a:noFill/>
                </a:ln>
                <a:solidFill>
                  <a:srgbClr val="699F38"/>
                </a:solidFill>
                <a:effectLst/>
                <a:uLnTx/>
                <a:uFillTx/>
                <a:latin typeface="+mn-lt"/>
                <a:ea typeface="+mn-ea"/>
                <a:cs typeface="+mn-cs"/>
              </a:rPr>
              <a:t> </a:t>
            </a:r>
            <a:r>
              <a:rPr lang="en-US" sz="2000" b="1" err="1">
                <a:solidFill>
                  <a:srgbClr val="699F38"/>
                </a:solidFill>
                <a:latin typeface="+mn-lt"/>
                <a:ea typeface="+mn-ea"/>
                <a:cs typeface="+mn-cs"/>
              </a:rPr>
              <a:t>projektów</a:t>
            </a:r>
            <a:r>
              <a:rPr lang="en-US" sz="2000" b="1">
                <a:solidFill>
                  <a:srgbClr val="699F38"/>
                </a:solidFill>
                <a:latin typeface="+mn-lt"/>
                <a:ea typeface="+mn-ea"/>
                <a:cs typeface="+mn-cs"/>
              </a:rPr>
              <a:t> </a:t>
            </a:r>
            <a:r>
              <a:rPr lang="en-US" sz="2000" b="1" err="1">
                <a:solidFill>
                  <a:srgbClr val="699F38"/>
                </a:solidFill>
                <a:latin typeface="+mn-lt"/>
                <a:ea typeface="+mn-ea"/>
                <a:cs typeface="+mn-cs"/>
              </a:rPr>
              <a:t>programu</a:t>
            </a:r>
            <a:r>
              <a:rPr lang="en-US" sz="2000" b="1">
                <a:solidFill>
                  <a:srgbClr val="699F38"/>
                </a:solidFill>
                <a:latin typeface="+mn-lt"/>
                <a:ea typeface="+mn-ea"/>
                <a:cs typeface="+mn-cs"/>
              </a:rPr>
              <a:t> </a:t>
            </a:r>
            <a:r>
              <a:rPr kumimoji="0" lang="en-US" sz="2000" b="1" i="0" u="none" strike="noStrike" kern="1200" cap="none" spc="0" normalizeH="0" baseline="0" noProof="0">
                <a:ln>
                  <a:noFill/>
                </a:ln>
                <a:solidFill>
                  <a:srgbClr val="699F38"/>
                </a:solidFill>
                <a:effectLst/>
                <a:uLnTx/>
                <a:uFillTx/>
                <a:latin typeface="+mn-lt"/>
                <a:ea typeface="+mn-ea"/>
                <a:cs typeface="+mn-cs"/>
              </a:rPr>
              <a:t>Erasmus+</a:t>
            </a:r>
            <a:endParaRPr lang="en-US" i="0" u="none" strike="noStrike" kern="1200" cap="none" spc="0" normalizeH="0" baseline="0" noProof="0">
              <a:ln>
                <a:noFill/>
              </a:ln>
              <a:effectLst/>
              <a:uLnTx/>
              <a:uFillTx/>
            </a:endParaRPr>
          </a:p>
        </p:txBody>
      </p:sp>
      <p:sp>
        <p:nvSpPr>
          <p:cNvPr id="5" name="TextBox 4">
            <a:extLst>
              <a:ext uri="{FF2B5EF4-FFF2-40B4-BE49-F238E27FC236}">
                <a16:creationId xmlns:a16="http://schemas.microsoft.com/office/drawing/2014/main" id="{1904B94B-A316-7582-58B1-E8D7455D066F}"/>
              </a:ext>
            </a:extLst>
          </p:cNvPr>
          <p:cNvSpPr txBox="1"/>
          <p:nvPr/>
        </p:nvSpPr>
        <p:spPr>
          <a:xfrm>
            <a:off x="2776041" y="3690602"/>
            <a:ext cx="532863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3"/>
              </a:rPr>
              <a:t>Dla beneficjentów - Narodowa Agencja Erasmus+</a:t>
            </a:r>
            <a:endParaRPr lang="en-US"/>
          </a:p>
          <a:p>
            <a:pPr algn="ctr"/>
            <a:endParaRPr lang="en-US"/>
          </a:p>
        </p:txBody>
      </p:sp>
    </p:spTree>
    <p:extLst>
      <p:ext uri="{BB962C8B-B14F-4D97-AF65-F5344CB8AC3E}">
        <p14:creationId xmlns:p14="http://schemas.microsoft.com/office/powerpoint/2010/main" val="14145543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trona startowa Platformy Rezultatów Projektów Erasmus+ link: https://erasmus-plus.ec.europa.eu/projects">
            <a:extLst>
              <a:ext uri="{FF2B5EF4-FFF2-40B4-BE49-F238E27FC236}">
                <a16:creationId xmlns:a16="http://schemas.microsoft.com/office/drawing/2014/main" id="{8A67C82A-029F-DA45-A47A-CEF7886C918C}"/>
              </a:ext>
            </a:extLst>
          </p:cNvPr>
          <p:cNvPicPr>
            <a:picLocks noGrp="1" noChangeAspect="1"/>
          </p:cNvPicPr>
          <p:nvPr>
            <p:ph idx="1"/>
          </p:nvPr>
        </p:nvPicPr>
        <p:blipFill>
          <a:blip r:embed="rId2"/>
          <a:stretch>
            <a:fillRect/>
          </a:stretch>
        </p:blipFill>
        <p:spPr>
          <a:xfrm>
            <a:off x="1310325" y="668218"/>
            <a:ext cx="6639781" cy="3183447"/>
          </a:xfrm>
          <a:prstGeom prst="rect">
            <a:avLst/>
          </a:prstGeom>
        </p:spPr>
      </p:pic>
      <p:sp>
        <p:nvSpPr>
          <p:cNvPr id="13" name="TextBox 12">
            <a:extLst>
              <a:ext uri="{FF2B5EF4-FFF2-40B4-BE49-F238E27FC236}">
                <a16:creationId xmlns:a16="http://schemas.microsoft.com/office/drawing/2014/main" id="{592EEF8A-F1D9-4401-346A-3046B5DF6217}"/>
              </a:ext>
            </a:extLst>
          </p:cNvPr>
          <p:cNvSpPr txBox="1"/>
          <p:nvPr/>
        </p:nvSpPr>
        <p:spPr>
          <a:xfrm>
            <a:off x="6260947" y="3849870"/>
            <a:ext cx="181821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ea typeface="+mn-lt"/>
                <a:cs typeface="+mn-lt"/>
                <a:hlinkClick r:id="rId3"/>
              </a:rPr>
              <a:t>Projects - Erasmus+</a:t>
            </a:r>
            <a:endParaRPr lang="en-US"/>
          </a:p>
        </p:txBody>
      </p:sp>
      <p:sp>
        <p:nvSpPr>
          <p:cNvPr id="15" name="TextBox 9">
            <a:extLst>
              <a:ext uri="{FF2B5EF4-FFF2-40B4-BE49-F238E27FC236}">
                <a16:creationId xmlns:a16="http://schemas.microsoft.com/office/drawing/2014/main" id="{DA4FA247-66B9-C381-8C29-C5ECB7281FE0}"/>
              </a:ext>
            </a:extLst>
          </p:cNvPr>
          <p:cNvSpPr txBox="1">
            <a:spLocks/>
          </p:cNvSpPr>
          <p:nvPr/>
        </p:nvSpPr>
        <p:spPr>
          <a:xfrm>
            <a:off x="407168" y="176483"/>
            <a:ext cx="8160732" cy="707886"/>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2000" b="1" err="1">
                <a:solidFill>
                  <a:srgbClr val="699F38"/>
                </a:solidFill>
              </a:rPr>
              <a:t>Platforma</a:t>
            </a:r>
            <a:r>
              <a:rPr lang="en-US" sz="2000" b="1">
                <a:solidFill>
                  <a:srgbClr val="699F38"/>
                </a:solidFill>
              </a:rPr>
              <a:t> </a:t>
            </a:r>
            <a:r>
              <a:rPr lang="en-US" sz="2000" b="1" err="1">
                <a:solidFill>
                  <a:srgbClr val="699F38"/>
                </a:solidFill>
              </a:rPr>
              <a:t>Rezultatów</a:t>
            </a:r>
            <a:r>
              <a:rPr lang="en-US" sz="2000" b="1">
                <a:solidFill>
                  <a:srgbClr val="699F38"/>
                </a:solidFill>
              </a:rPr>
              <a:t> </a:t>
            </a:r>
            <a:r>
              <a:rPr lang="en-US" sz="2000" b="1" err="1">
                <a:solidFill>
                  <a:srgbClr val="699F38"/>
                </a:solidFill>
              </a:rPr>
              <a:t>Projektów</a:t>
            </a:r>
            <a:r>
              <a:rPr lang="en-US" sz="2000" b="1">
                <a:solidFill>
                  <a:srgbClr val="699F38"/>
                </a:solidFill>
              </a:rPr>
              <a:t> Erasmus+ </a:t>
            </a:r>
          </a:p>
          <a:p>
            <a:pPr algn="ctr">
              <a:defRPr/>
            </a:pPr>
            <a:r>
              <a:rPr lang="en-US" sz="2000" b="1">
                <a:solidFill>
                  <a:srgbClr val="699F38"/>
                </a:solidFill>
              </a:rPr>
              <a:t>to </a:t>
            </a:r>
            <a:r>
              <a:rPr lang="en-US" sz="2000" b="1" err="1">
                <a:solidFill>
                  <a:srgbClr val="699F38"/>
                </a:solidFill>
              </a:rPr>
              <a:t>narzędzie</a:t>
            </a:r>
            <a:r>
              <a:rPr lang="en-US" sz="2000" b="1">
                <a:solidFill>
                  <a:srgbClr val="699F38"/>
                </a:solidFill>
              </a:rPr>
              <a:t> KE </a:t>
            </a:r>
            <a:r>
              <a:rPr lang="en-US" sz="2000" b="1" err="1">
                <a:solidFill>
                  <a:srgbClr val="699F38"/>
                </a:solidFill>
              </a:rPr>
              <a:t>dostępne</a:t>
            </a:r>
            <a:r>
              <a:rPr lang="en-US" sz="2000" b="1">
                <a:solidFill>
                  <a:srgbClr val="699F38"/>
                </a:solidFill>
              </a:rPr>
              <a:t> </a:t>
            </a:r>
            <a:r>
              <a:rPr lang="en-US" sz="2000" b="1" err="1">
                <a:solidFill>
                  <a:srgbClr val="699F38"/>
                </a:solidFill>
              </a:rPr>
              <a:t>dla</a:t>
            </a:r>
            <a:r>
              <a:rPr lang="en-US" sz="2000" b="1">
                <a:solidFill>
                  <a:srgbClr val="699F38"/>
                </a:solidFill>
              </a:rPr>
              <a:t> </a:t>
            </a:r>
            <a:r>
              <a:rPr lang="en-US" sz="2000" b="1" err="1">
                <a:solidFill>
                  <a:srgbClr val="699F38"/>
                </a:solidFill>
              </a:rPr>
              <a:t>wszystkich</a:t>
            </a:r>
            <a:r>
              <a:rPr lang="en-US" sz="2000" b="1">
                <a:solidFill>
                  <a:srgbClr val="699F38"/>
                </a:solidFill>
              </a:rPr>
              <a:t> </a:t>
            </a:r>
            <a:r>
              <a:rPr lang="en-US" sz="2000" b="1" err="1">
                <a:solidFill>
                  <a:srgbClr val="699F38"/>
                </a:solidFill>
              </a:rPr>
              <a:t>zainteresowanych</a:t>
            </a:r>
            <a:endParaRPr lang="en-US" sz="2000" b="1">
              <a:solidFill>
                <a:srgbClr val="699F38"/>
              </a:solidFill>
            </a:endParaRPr>
          </a:p>
        </p:txBody>
      </p:sp>
    </p:spTree>
    <p:extLst>
      <p:ext uri="{BB962C8B-B14F-4D97-AF65-F5344CB8AC3E}">
        <p14:creationId xmlns:p14="http://schemas.microsoft.com/office/powerpoint/2010/main" val="282219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6A9FF87-5351-F3C8-B9F2-D2F233DB5BFB}"/>
              </a:ext>
            </a:extLst>
          </p:cNvPr>
          <p:cNvPicPr>
            <a:picLocks noGrp="1" noChangeAspect="1"/>
          </p:cNvPicPr>
          <p:nvPr>
            <p:ph idx="1"/>
          </p:nvPr>
        </p:nvPicPr>
        <p:blipFill>
          <a:blip r:embed="rId2"/>
          <a:stretch>
            <a:fillRect/>
          </a:stretch>
        </p:blipFill>
        <p:spPr>
          <a:xfrm>
            <a:off x="341733" y="1383701"/>
            <a:ext cx="8722296" cy="2371012"/>
          </a:xfrm>
          <a:prstGeom prst="rect">
            <a:avLst/>
          </a:prstGeom>
        </p:spPr>
      </p:pic>
      <p:sp>
        <p:nvSpPr>
          <p:cNvPr id="3" name="TextBox 2">
            <a:extLst>
              <a:ext uri="{FF2B5EF4-FFF2-40B4-BE49-F238E27FC236}">
                <a16:creationId xmlns:a16="http://schemas.microsoft.com/office/drawing/2014/main" id="{15D63F1D-4BE7-4C7F-7D69-19E34D24C543}"/>
              </a:ext>
            </a:extLst>
          </p:cNvPr>
          <p:cNvSpPr txBox="1"/>
          <p:nvPr/>
        </p:nvSpPr>
        <p:spPr>
          <a:xfrm>
            <a:off x="3318366" y="975612"/>
            <a:ext cx="251217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ea typeface="+mn-lt"/>
                <a:cs typeface="+mn-lt"/>
                <a:hlinkClick r:id="rId3"/>
              </a:rPr>
              <a:t>Projects - Erasmus+</a:t>
            </a:r>
            <a:endParaRPr lang="en-US" sz="2000"/>
          </a:p>
        </p:txBody>
      </p:sp>
      <p:sp>
        <p:nvSpPr>
          <p:cNvPr id="4" name="TextBox 9">
            <a:extLst>
              <a:ext uri="{FF2B5EF4-FFF2-40B4-BE49-F238E27FC236}">
                <a16:creationId xmlns:a16="http://schemas.microsoft.com/office/drawing/2014/main" id="{8EC55A70-F5E4-3796-0217-1D3ADB0B0F91}"/>
              </a:ext>
            </a:extLst>
          </p:cNvPr>
          <p:cNvSpPr txBox="1">
            <a:spLocks/>
          </p:cNvSpPr>
          <p:nvPr/>
        </p:nvSpPr>
        <p:spPr>
          <a:xfrm>
            <a:off x="1517511" y="192812"/>
            <a:ext cx="6117621" cy="707886"/>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2000" b="1" err="1">
                <a:solidFill>
                  <a:srgbClr val="699F38"/>
                </a:solidFill>
              </a:rPr>
              <a:t>Platforma</a:t>
            </a:r>
            <a:r>
              <a:rPr lang="en-US" sz="2000" b="1">
                <a:solidFill>
                  <a:srgbClr val="699F38"/>
                </a:solidFill>
              </a:rPr>
              <a:t> </a:t>
            </a:r>
            <a:r>
              <a:rPr lang="en-US" sz="2000" b="1" err="1">
                <a:solidFill>
                  <a:srgbClr val="699F38"/>
                </a:solidFill>
              </a:rPr>
              <a:t>Rezultatów</a:t>
            </a:r>
            <a:r>
              <a:rPr lang="en-US" sz="2000" b="1">
                <a:solidFill>
                  <a:srgbClr val="699F38"/>
                </a:solidFill>
              </a:rPr>
              <a:t> </a:t>
            </a:r>
            <a:r>
              <a:rPr lang="en-US" sz="2000" b="1" err="1">
                <a:solidFill>
                  <a:srgbClr val="699F38"/>
                </a:solidFill>
              </a:rPr>
              <a:t>Projektów</a:t>
            </a:r>
            <a:r>
              <a:rPr lang="en-US" sz="2000" b="1">
                <a:solidFill>
                  <a:srgbClr val="699F38"/>
                </a:solidFill>
              </a:rPr>
              <a:t> Erasmus+ </a:t>
            </a:r>
          </a:p>
          <a:p>
            <a:pPr algn="ctr">
              <a:defRPr/>
            </a:pPr>
            <a:r>
              <a:rPr lang="en-US" sz="2000" b="1" err="1">
                <a:solidFill>
                  <a:srgbClr val="699F38"/>
                </a:solidFill>
              </a:rPr>
              <a:t>dostęp</a:t>
            </a:r>
            <a:r>
              <a:rPr lang="en-US" sz="2000" b="1">
                <a:solidFill>
                  <a:srgbClr val="699F38"/>
                </a:solidFill>
              </a:rPr>
              <a:t> po </a:t>
            </a:r>
            <a:r>
              <a:rPr lang="en-US" sz="2000" b="1" err="1">
                <a:solidFill>
                  <a:srgbClr val="699F38"/>
                </a:solidFill>
              </a:rPr>
              <a:t>zalogowaniu</a:t>
            </a:r>
            <a:endParaRPr lang="en-US" sz="2000" b="1">
              <a:solidFill>
                <a:srgbClr val="699F38"/>
              </a:solidFill>
            </a:endParaRPr>
          </a:p>
        </p:txBody>
      </p:sp>
    </p:spTree>
    <p:extLst>
      <p:ext uri="{BB962C8B-B14F-4D97-AF65-F5344CB8AC3E}">
        <p14:creationId xmlns:p14="http://schemas.microsoft.com/office/powerpoint/2010/main" val="2219229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9">
            <a:extLst>
              <a:ext uri="{FF2B5EF4-FFF2-40B4-BE49-F238E27FC236}">
                <a16:creationId xmlns:a16="http://schemas.microsoft.com/office/drawing/2014/main" id="{3B140F32-38D4-0337-0266-D920623EECD9}"/>
              </a:ext>
            </a:extLst>
          </p:cNvPr>
          <p:cNvSpPr txBox="1">
            <a:spLocks noGrp="1"/>
          </p:cNvSpPr>
          <p:nvPr>
            <p:ph type="title" idx="4294967295"/>
          </p:nvPr>
        </p:nvSpPr>
        <p:spPr>
          <a:xfrm>
            <a:off x="451428" y="718978"/>
            <a:ext cx="8135920" cy="707886"/>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r>
              <a:rPr kumimoji="0" lang="en-US" sz="2000" b="1" i="0" u="none" strike="noStrike" kern="1200" cap="none" spc="0" normalizeH="0" baseline="0" noProof="0" err="1">
                <a:ln>
                  <a:noFill/>
                </a:ln>
                <a:solidFill>
                  <a:srgbClr val="699F38"/>
                </a:solidFill>
                <a:effectLst/>
                <a:uLnTx/>
                <a:uFillTx/>
                <a:latin typeface="+mn-lt"/>
                <a:ea typeface="+mn-ea"/>
                <a:cs typeface="+mn-cs"/>
              </a:rPr>
              <a:t>Obsługa</a:t>
            </a:r>
            <a:r>
              <a:rPr kumimoji="0" lang="en-US" sz="2000" b="1" i="0" u="none" strike="noStrike" kern="1200" cap="none" spc="0" normalizeH="0" baseline="0" noProof="0">
                <a:ln>
                  <a:noFill/>
                </a:ln>
                <a:solidFill>
                  <a:srgbClr val="699F38"/>
                </a:solidFill>
                <a:effectLst/>
                <a:uLnTx/>
                <a:uFillTx/>
                <a:latin typeface="+mn-lt"/>
                <a:ea typeface="+mn-ea"/>
                <a:cs typeface="+mn-cs"/>
              </a:rPr>
              <a:t> Platformy </a:t>
            </a:r>
            <a:r>
              <a:rPr kumimoji="0" lang="en-US" sz="2000" b="1" i="0" u="none" strike="noStrike" kern="1200" cap="none" spc="0" normalizeH="0" baseline="0" noProof="0" err="1">
                <a:ln>
                  <a:noFill/>
                </a:ln>
                <a:solidFill>
                  <a:srgbClr val="699F38"/>
                </a:solidFill>
                <a:effectLst/>
                <a:uLnTx/>
                <a:uFillTx/>
                <a:latin typeface="+mn-lt"/>
                <a:ea typeface="+mn-ea"/>
                <a:cs typeface="+mn-cs"/>
              </a:rPr>
              <a:t>Rezultatów</a:t>
            </a:r>
            <a:r>
              <a:rPr kumimoji="0" lang="en-US" sz="2000" b="1" i="0" u="none" strike="noStrike" kern="1200" cap="none" spc="0" normalizeH="0" baseline="0" noProof="0">
                <a:ln>
                  <a:noFill/>
                </a:ln>
                <a:solidFill>
                  <a:srgbClr val="699F38"/>
                </a:solidFill>
                <a:effectLst/>
                <a:uLnTx/>
                <a:uFillTx/>
                <a:latin typeface="+mn-lt"/>
                <a:ea typeface="+mn-ea"/>
                <a:cs typeface="+mn-cs"/>
              </a:rPr>
              <a:t> </a:t>
            </a:r>
            <a:r>
              <a:rPr kumimoji="0" lang="en-US" sz="2000" b="1" i="0" u="none" strike="noStrike" kern="1200" cap="none" spc="0" normalizeH="0" baseline="0" noProof="0" err="1">
                <a:ln>
                  <a:noFill/>
                </a:ln>
                <a:solidFill>
                  <a:srgbClr val="699F38"/>
                </a:solidFill>
                <a:effectLst/>
                <a:uLnTx/>
                <a:uFillTx/>
                <a:latin typeface="+mn-lt"/>
                <a:ea typeface="+mn-ea"/>
                <a:cs typeface="+mn-cs"/>
              </a:rPr>
              <a:t>Projektów</a:t>
            </a:r>
            <a:r>
              <a:rPr kumimoji="0" lang="en-US" sz="2000" b="1" i="0" u="none" strike="noStrike" kern="1200" cap="none" spc="0" normalizeH="0" baseline="0" noProof="0">
                <a:ln>
                  <a:noFill/>
                </a:ln>
                <a:solidFill>
                  <a:srgbClr val="699F38"/>
                </a:solidFill>
                <a:effectLst/>
                <a:uLnTx/>
                <a:uFillTx/>
                <a:latin typeface="+mn-lt"/>
                <a:ea typeface="+mn-ea"/>
                <a:cs typeface="+mn-cs"/>
              </a:rPr>
              <a:t> Erasmus+</a:t>
            </a:r>
            <a:r>
              <a:rPr lang="en-US" sz="2000" b="1">
                <a:solidFill>
                  <a:srgbClr val="699F38"/>
                </a:solidFill>
              </a:rPr>
              <a:t> </a:t>
            </a:r>
            <a:br>
              <a:rPr lang="en-US"/>
            </a:br>
            <a:r>
              <a:rPr kumimoji="0" lang="en-US" sz="2000" b="1" i="0" u="none" strike="noStrike" kern="1200" cap="none" spc="0" normalizeH="0" baseline="0" noProof="0" err="1">
                <a:ln>
                  <a:noFill/>
                </a:ln>
                <a:solidFill>
                  <a:srgbClr val="699F38"/>
                </a:solidFill>
                <a:effectLst/>
                <a:uLnTx/>
                <a:uFillTx/>
                <a:latin typeface="+mn-lt"/>
                <a:ea typeface="+mn-ea"/>
                <a:cs typeface="+mn-cs"/>
              </a:rPr>
              <a:t>krok</a:t>
            </a:r>
            <a:r>
              <a:rPr kumimoji="0" lang="en-US" sz="2000" b="1" i="0" u="none" strike="noStrike" kern="1200" cap="none" spc="0" normalizeH="0" baseline="0" noProof="0">
                <a:ln>
                  <a:noFill/>
                </a:ln>
                <a:solidFill>
                  <a:srgbClr val="699F38"/>
                </a:solidFill>
                <a:effectLst/>
                <a:uLnTx/>
                <a:uFillTx/>
                <a:latin typeface="+mn-lt"/>
                <a:ea typeface="+mn-ea"/>
                <a:cs typeface="+mn-cs"/>
              </a:rPr>
              <a:t> po </a:t>
            </a:r>
            <a:r>
              <a:rPr kumimoji="0" lang="en-US" sz="2000" b="1" i="0" u="none" strike="noStrike" kern="1200" cap="none" spc="0" normalizeH="0" baseline="0" noProof="0" err="1">
                <a:ln>
                  <a:noFill/>
                </a:ln>
                <a:solidFill>
                  <a:srgbClr val="699F38"/>
                </a:solidFill>
                <a:effectLst/>
                <a:uLnTx/>
                <a:uFillTx/>
                <a:latin typeface="+mn-lt"/>
                <a:ea typeface="+mn-ea"/>
                <a:cs typeface="+mn-cs"/>
              </a:rPr>
              <a:t>kroku</a:t>
            </a:r>
            <a:endParaRPr lang="en-US" sz="2000" b="0" i="0" u="none" strike="noStrike" kern="1200" cap="none" spc="0" normalizeH="0" baseline="0" noProof="0" err="1">
              <a:ln>
                <a:noFill/>
              </a:ln>
              <a:solidFill>
                <a:schemeClr val="tx1"/>
              </a:solidFill>
              <a:effectLst/>
              <a:uLnTx/>
              <a:uFillTx/>
              <a:latin typeface="+mn-lt"/>
            </a:endParaRPr>
          </a:p>
        </p:txBody>
      </p:sp>
      <p:sp>
        <p:nvSpPr>
          <p:cNvPr id="6" name="Symbol zastępczy zawartości 2">
            <a:extLst>
              <a:ext uri="{FF2B5EF4-FFF2-40B4-BE49-F238E27FC236}">
                <a16:creationId xmlns:a16="http://schemas.microsoft.com/office/drawing/2014/main" id="{F520B298-F087-3EB7-95BA-91E958BBC0FE}"/>
              </a:ext>
            </a:extLst>
          </p:cNvPr>
          <p:cNvSpPr txBox="1">
            <a:spLocks/>
          </p:cNvSpPr>
          <p:nvPr/>
        </p:nvSpPr>
        <p:spPr>
          <a:xfrm>
            <a:off x="451428" y="1705149"/>
            <a:ext cx="8348954" cy="2796622"/>
          </a:xfrm>
          <a:prstGeom prst="rect">
            <a:avLst/>
          </a:prstGeom>
        </p:spPr>
        <p:txBody>
          <a:bodyPr lIns="91440" tIns="45720" rIns="91440" bIns="45720" anchor="t">
            <a:normAutofit/>
          </a:bodyPr>
          <a:lstStyle>
            <a:defPPr>
              <a:defRPr lang="pl-PL"/>
            </a:defPPr>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AutoNum type="arabicPeriod"/>
            </a:pPr>
            <a:r>
              <a:rPr lang="pl-PL" sz="1500" b="1" dirty="0"/>
              <a:t>Projekt</a:t>
            </a:r>
            <a:r>
              <a:rPr lang="pl-PL" sz="1500" dirty="0"/>
              <a:t> – podstawowe dane i opis z wniosku aplikacyjnego – pojawiają się </a:t>
            </a:r>
            <a:r>
              <a:rPr lang="pl-PL" sz="1500" b="1" dirty="0"/>
              <a:t>na Platformie po podpisaniu umowy z Narodową Agencją </a:t>
            </a:r>
          </a:p>
          <a:p>
            <a:pPr>
              <a:lnSpc>
                <a:spcPct val="90000"/>
              </a:lnSpc>
              <a:buAutoNum type="arabicPeriod"/>
            </a:pPr>
            <a:r>
              <a:rPr lang="pl-PL" sz="1500" b="1" dirty="0"/>
              <a:t>Beneficjent</a:t>
            </a:r>
            <a:r>
              <a:rPr lang="pl-PL" sz="1500" dirty="0"/>
              <a:t> otrzymuje dostęp i instrukcję korzystania z Platformy (e-mail + link)</a:t>
            </a:r>
          </a:p>
          <a:p>
            <a:pPr>
              <a:lnSpc>
                <a:spcPct val="90000"/>
              </a:lnSpc>
              <a:buAutoNum type="arabicPeriod"/>
            </a:pPr>
            <a:r>
              <a:rPr lang="pl-PL" sz="1500" b="1" dirty="0"/>
              <a:t>Beneficjent obowiązkowo przesyła rezultaty na Platformę Rezultatów przed złożeniem raportu końcowego przez Moduł Beneficjenta</a:t>
            </a:r>
          </a:p>
          <a:p>
            <a:pPr>
              <a:lnSpc>
                <a:spcPct val="90000"/>
              </a:lnSpc>
              <a:buAutoNum type="arabicPeriod"/>
            </a:pPr>
            <a:r>
              <a:rPr lang="pl-PL" sz="1500" b="1" dirty="0"/>
              <a:t>Narodowa Agencja</a:t>
            </a:r>
            <a:r>
              <a:rPr lang="pl-PL" sz="1500" dirty="0"/>
              <a:t> sprawdza rezultaty i ewentualnie wzywa do uzupełnień i korekt</a:t>
            </a:r>
          </a:p>
          <a:p>
            <a:pPr>
              <a:lnSpc>
                <a:spcPct val="90000"/>
              </a:lnSpc>
              <a:buAutoNum type="arabicPeriod"/>
            </a:pPr>
            <a:r>
              <a:rPr lang="pl-PL" sz="1500" b="1" dirty="0"/>
              <a:t>Rezultaty projektu są publikowane na Platformie Rezultatów (PRP) po zatwierdzeniu raportu końcowego</a:t>
            </a:r>
            <a:endParaRPr lang="pl-PL" dirty="0"/>
          </a:p>
        </p:txBody>
      </p:sp>
      <p:pic>
        <p:nvPicPr>
          <p:cNvPr id="11" name="Obraz 2">
            <a:extLst>
              <a:ext uri="{FF2B5EF4-FFF2-40B4-BE49-F238E27FC236}">
                <a16:creationId xmlns:a16="http://schemas.microsoft.com/office/drawing/2014/main" id="{BBD33786-E06A-2DAC-1BF8-CF478F162C67}"/>
              </a:ext>
            </a:extLst>
          </p:cNvPr>
          <p:cNvPicPr>
            <a:picLocks noChangeAspect="1"/>
          </p:cNvPicPr>
          <p:nvPr/>
        </p:nvPicPr>
        <p:blipFill>
          <a:blip r:embed="rId2"/>
          <a:stretch>
            <a:fillRect/>
          </a:stretch>
        </p:blipFill>
        <p:spPr>
          <a:xfrm>
            <a:off x="6651457" y="3751383"/>
            <a:ext cx="1504950" cy="333375"/>
          </a:xfrm>
          <a:prstGeom prst="rect">
            <a:avLst/>
          </a:prstGeom>
        </p:spPr>
      </p:pic>
    </p:spTree>
    <p:extLst>
      <p:ext uri="{BB962C8B-B14F-4D97-AF65-F5344CB8AC3E}">
        <p14:creationId xmlns:p14="http://schemas.microsoft.com/office/powerpoint/2010/main" val="56395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04DA0F8B-19D1-05A5-DEE2-253474A4E59B}"/>
              </a:ext>
            </a:extLst>
          </p:cNvPr>
          <p:cNvSpPr>
            <a:spLocks noGrp="1"/>
          </p:cNvSpPr>
          <p:nvPr>
            <p:ph idx="1"/>
          </p:nvPr>
        </p:nvSpPr>
        <p:spPr>
          <a:xfrm>
            <a:off x="258376" y="1287944"/>
            <a:ext cx="8807348" cy="3123604"/>
          </a:xfrm>
        </p:spPr>
        <p:txBody>
          <a:bodyPr lIns="91440" tIns="45720" rIns="91440" bIns="45720" anchor="t">
            <a:noAutofit/>
          </a:bodyPr>
          <a:lstStyle/>
          <a:p>
            <a:pPr>
              <a:spcBef>
                <a:spcPts val="600"/>
              </a:spcBef>
            </a:pPr>
            <a:r>
              <a:rPr lang="pl-PL" sz="1400">
                <a:latin typeface="Trebuchet MS"/>
              </a:rPr>
              <a:t>Przed złożeniem raportu w Module Beneficjenta w imieniu całego partnerstwa  </a:t>
            </a:r>
            <a:endParaRPr lang="pl-PL">
              <a:latin typeface="Trebuchet MS"/>
            </a:endParaRPr>
          </a:p>
          <a:p>
            <a:pPr>
              <a:spcBef>
                <a:spcPts val="600"/>
              </a:spcBef>
            </a:pPr>
            <a:r>
              <a:rPr lang="pl-PL" sz="1400">
                <a:latin typeface="Trebuchet MS"/>
              </a:rPr>
              <a:t>Koordynator zamieszcza na Platformie Rezultatów Projektów Erasmus+:</a:t>
            </a:r>
            <a:endParaRPr lang="pl-PL"/>
          </a:p>
          <a:p>
            <a:pPr marL="342900" indent="-342900">
              <a:spcBef>
                <a:spcPts val="600"/>
              </a:spcBef>
              <a:buAutoNum type="arabicPeriod"/>
            </a:pPr>
            <a:r>
              <a:rPr lang="pl-PL" sz="1400" b="1">
                <a:latin typeface="Trebuchet MS"/>
              </a:rPr>
              <a:t>logo projektu</a:t>
            </a:r>
            <a:r>
              <a:rPr lang="pl-PL" sz="1400">
                <a:latin typeface="Trebuchet MS"/>
              </a:rPr>
              <a:t> (jeśli występuje) </a:t>
            </a:r>
          </a:p>
          <a:p>
            <a:pPr marL="342900" indent="-342900">
              <a:spcBef>
                <a:spcPts val="600"/>
              </a:spcBef>
              <a:buAutoNum type="arabicPeriod"/>
            </a:pPr>
            <a:r>
              <a:rPr lang="pl-PL" sz="1400" b="1">
                <a:latin typeface="Trebuchet MS"/>
              </a:rPr>
              <a:t>adres strony internetowej projektu</a:t>
            </a:r>
            <a:r>
              <a:rPr lang="pl-PL" sz="1400">
                <a:latin typeface="Trebuchet MS"/>
              </a:rPr>
              <a:t> (opcjonalnie jako podstrona organizacji beneficjenta) </a:t>
            </a:r>
          </a:p>
          <a:p>
            <a:pPr marL="342900" indent="-342900">
              <a:spcBef>
                <a:spcPts val="600"/>
              </a:spcBef>
              <a:buAutoNum type="arabicPeriod"/>
            </a:pPr>
            <a:r>
              <a:rPr lang="pl-PL" sz="1400" b="1">
                <a:latin typeface="Trebuchet MS"/>
              </a:rPr>
              <a:t>rezultaty – produkty edukacyjne projektu do publikacji</a:t>
            </a:r>
          </a:p>
          <a:p>
            <a:pPr marL="1028700" lvl="1">
              <a:spcBef>
                <a:spcPts val="0"/>
              </a:spcBef>
              <a:buFont typeface="Wingdings"/>
              <a:buChar char="Ø"/>
            </a:pPr>
            <a:r>
              <a:rPr lang="pl-PL" sz="1200" b="1">
                <a:latin typeface="Trebuchet MS"/>
              </a:rPr>
              <a:t>zgodnie z założeniami</a:t>
            </a:r>
            <a:r>
              <a:rPr lang="pl-PL" sz="1200">
                <a:latin typeface="Trebuchet MS"/>
              </a:rPr>
              <a:t> z wniosku aplikacyjnego (i dodatkowe wypracowane materiały warte upowszechniania)</a:t>
            </a:r>
          </a:p>
          <a:p>
            <a:pPr marL="1028700" lvl="1">
              <a:spcBef>
                <a:spcPts val="0"/>
              </a:spcBef>
              <a:buFont typeface="Wingdings"/>
              <a:buChar char="Ø"/>
            </a:pPr>
            <a:r>
              <a:rPr lang="pl-PL" sz="1200" b="1">
                <a:latin typeface="Trebuchet MS"/>
              </a:rPr>
              <a:t>opracowane w odpowiedniej jakości i uporządkowane</a:t>
            </a:r>
            <a:r>
              <a:rPr lang="pl-PL" sz="1200">
                <a:latin typeface="Trebuchet MS"/>
              </a:rPr>
              <a:t>, czyli pogrupowane i odpowiednio opisane </a:t>
            </a:r>
          </a:p>
          <a:p>
            <a:pPr marL="1028700" lvl="1">
              <a:spcBef>
                <a:spcPts val="0"/>
              </a:spcBef>
              <a:buFont typeface="Wingdings"/>
              <a:buChar char="Ø"/>
            </a:pPr>
            <a:r>
              <a:rPr lang="pl-PL" sz="1200" b="1">
                <a:latin typeface="Trebuchet MS"/>
              </a:rPr>
              <a:t>oznakowane zgodnie z aktualnymi zasadami programu Erasmus+</a:t>
            </a:r>
            <a:r>
              <a:rPr lang="pl-PL" sz="1200" dirty="0">
                <a:latin typeface="Trebuchet MS"/>
              </a:rPr>
              <a:t> </a:t>
            </a:r>
            <a:endParaRPr lang="pl-PL" sz="1200" dirty="0"/>
          </a:p>
          <a:p>
            <a:pPr>
              <a:spcBef>
                <a:spcPts val="600"/>
              </a:spcBef>
            </a:pPr>
            <a:r>
              <a:rPr lang="pl-PL" sz="1400">
                <a:latin typeface="Trebuchet MS"/>
              </a:rPr>
              <a:t>Opis – streszczenie zakończonego projektu partnerskiego Erasmus+ na Platformie jest aktualizowane </a:t>
            </a:r>
            <a:endParaRPr lang="pl-PL" sz="1400"/>
          </a:p>
          <a:p>
            <a:pPr>
              <a:spcBef>
                <a:spcPts val="600"/>
              </a:spcBef>
            </a:pPr>
            <a:r>
              <a:rPr lang="pl-PL" sz="1400">
                <a:latin typeface="Trebuchet MS"/>
              </a:rPr>
              <a:t>po zatwierdzeniu raportu końcowego. </a:t>
            </a:r>
            <a:endParaRPr lang="pl-PL" sz="1400"/>
          </a:p>
          <a:p>
            <a:pPr>
              <a:spcBef>
                <a:spcPts val="600"/>
              </a:spcBef>
            </a:pPr>
            <a:endParaRPr lang="pl-PL" sz="1400"/>
          </a:p>
          <a:p>
            <a:pPr marL="1028700" lvl="1">
              <a:spcBef>
                <a:spcPts val="600"/>
              </a:spcBef>
              <a:buFont typeface="Wingdings" panose="020B0604020202020204" pitchFamily="34" charset="0"/>
              <a:buChar char="Ø"/>
            </a:pPr>
            <a:endParaRPr lang="pl-PL" sz="1400"/>
          </a:p>
          <a:p>
            <a:pPr marL="285750" indent="-285750">
              <a:spcBef>
                <a:spcPts val="600"/>
              </a:spcBef>
              <a:buAutoNum type="arabicPeriod"/>
            </a:pPr>
            <a:endParaRPr lang="pl-PL" sz="1400"/>
          </a:p>
        </p:txBody>
      </p:sp>
      <p:sp>
        <p:nvSpPr>
          <p:cNvPr id="6" name="TextBox 9">
            <a:extLst>
              <a:ext uri="{FF2B5EF4-FFF2-40B4-BE49-F238E27FC236}">
                <a16:creationId xmlns:a16="http://schemas.microsoft.com/office/drawing/2014/main" id="{270666E5-CB89-3DA1-E619-694E006F33F2}"/>
              </a:ext>
            </a:extLst>
          </p:cNvPr>
          <p:cNvSpPr txBox="1">
            <a:spLocks/>
          </p:cNvSpPr>
          <p:nvPr/>
        </p:nvSpPr>
        <p:spPr>
          <a:xfrm>
            <a:off x="261200" y="247770"/>
            <a:ext cx="8479841" cy="707886"/>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0"/>
              </a:spcBef>
              <a:defRPr/>
            </a:pPr>
            <a:r>
              <a:rPr lang="en-US" sz="2000" b="1" dirty="0" err="1">
                <a:solidFill>
                  <a:srgbClr val="699F38"/>
                </a:solidFill>
              </a:rPr>
              <a:t>Rezultaty</a:t>
            </a:r>
            <a:r>
              <a:rPr lang="en-US" sz="2000" b="1" dirty="0">
                <a:solidFill>
                  <a:srgbClr val="699F38"/>
                </a:solidFill>
              </a:rPr>
              <a:t> </a:t>
            </a:r>
            <a:r>
              <a:rPr lang="en-US" sz="2000" b="1" dirty="0" err="1">
                <a:solidFill>
                  <a:srgbClr val="699F38"/>
                </a:solidFill>
              </a:rPr>
              <a:t>i</a:t>
            </a:r>
            <a:r>
              <a:rPr lang="en-US" sz="2000" b="1" dirty="0">
                <a:solidFill>
                  <a:srgbClr val="699F38"/>
                </a:solidFill>
              </a:rPr>
              <a:t> </a:t>
            </a:r>
            <a:r>
              <a:rPr lang="en-US" sz="2000" b="1" dirty="0" err="1">
                <a:solidFill>
                  <a:srgbClr val="699F38"/>
                </a:solidFill>
              </a:rPr>
              <a:t>opis</a:t>
            </a:r>
            <a:r>
              <a:rPr lang="en-US" sz="2000" b="1" dirty="0">
                <a:solidFill>
                  <a:srgbClr val="699F38"/>
                </a:solidFill>
              </a:rPr>
              <a:t> </a:t>
            </a:r>
            <a:r>
              <a:rPr lang="en-US" sz="2000" b="1" dirty="0" err="1">
                <a:solidFill>
                  <a:srgbClr val="699F38"/>
                </a:solidFill>
              </a:rPr>
              <a:t>projektu</a:t>
            </a:r>
            <a:r>
              <a:rPr lang="en-US" sz="2000" b="1" dirty="0">
                <a:solidFill>
                  <a:srgbClr val="699F38"/>
                </a:solidFill>
              </a:rPr>
              <a:t> </a:t>
            </a:r>
            <a:r>
              <a:rPr lang="en-US" sz="2000" b="1" dirty="0" err="1">
                <a:solidFill>
                  <a:srgbClr val="699F38"/>
                </a:solidFill>
              </a:rPr>
              <a:t>na</a:t>
            </a:r>
            <a:r>
              <a:rPr lang="en-US" sz="2000" b="1" dirty="0">
                <a:solidFill>
                  <a:srgbClr val="699F38"/>
                </a:solidFill>
              </a:rPr>
              <a:t> </a:t>
            </a:r>
            <a:r>
              <a:rPr lang="en-US" sz="2000" b="1" dirty="0" err="1">
                <a:solidFill>
                  <a:srgbClr val="699F38"/>
                </a:solidFill>
              </a:rPr>
              <a:t>Platformie</a:t>
            </a:r>
            <a:r>
              <a:rPr lang="en-US" sz="2000" b="1" dirty="0">
                <a:solidFill>
                  <a:srgbClr val="699F38"/>
                </a:solidFill>
              </a:rPr>
              <a:t> </a:t>
            </a:r>
            <a:endParaRPr lang="en-US" dirty="0"/>
          </a:p>
          <a:p>
            <a:pPr>
              <a:spcBef>
                <a:spcPts val="0"/>
              </a:spcBef>
              <a:defRPr/>
            </a:pPr>
            <a:r>
              <a:rPr lang="en-US" sz="2000" b="1" dirty="0">
                <a:solidFill>
                  <a:srgbClr val="699F38"/>
                </a:solidFill>
              </a:rPr>
              <a:t>od </a:t>
            </a:r>
            <a:r>
              <a:rPr lang="en-US" sz="2000" b="1" dirty="0" err="1">
                <a:solidFill>
                  <a:srgbClr val="699F38"/>
                </a:solidFill>
              </a:rPr>
              <a:t>złożenia</a:t>
            </a:r>
            <a:r>
              <a:rPr lang="en-US" sz="2000" b="1" dirty="0">
                <a:solidFill>
                  <a:srgbClr val="699F38"/>
                </a:solidFill>
              </a:rPr>
              <a:t> do </a:t>
            </a:r>
            <a:r>
              <a:rPr lang="en-US" sz="2000" b="1" dirty="0" err="1">
                <a:solidFill>
                  <a:srgbClr val="699F38"/>
                </a:solidFill>
              </a:rPr>
              <a:t>zatwierdzenia</a:t>
            </a:r>
            <a:r>
              <a:rPr lang="en-US" sz="2000" b="1" dirty="0">
                <a:solidFill>
                  <a:srgbClr val="699F38"/>
                </a:solidFill>
              </a:rPr>
              <a:t> </a:t>
            </a:r>
            <a:r>
              <a:rPr lang="en-US" sz="2000" b="1" dirty="0" err="1">
                <a:solidFill>
                  <a:srgbClr val="699F38"/>
                </a:solidFill>
              </a:rPr>
              <a:t>raportu</a:t>
            </a:r>
            <a:r>
              <a:rPr lang="en-US" sz="2000" b="1" dirty="0">
                <a:solidFill>
                  <a:srgbClr val="699F38"/>
                </a:solidFill>
              </a:rPr>
              <a:t> </a:t>
            </a:r>
            <a:r>
              <a:rPr lang="en-US" sz="2000" b="1" dirty="0" err="1">
                <a:solidFill>
                  <a:srgbClr val="699F38"/>
                </a:solidFill>
              </a:rPr>
              <a:t>końcowego</a:t>
            </a:r>
          </a:p>
        </p:txBody>
      </p:sp>
      <p:pic>
        <p:nvPicPr>
          <p:cNvPr id="2" name="Picture 1">
            <a:extLst>
              <a:ext uri="{FF2B5EF4-FFF2-40B4-BE49-F238E27FC236}">
                <a16:creationId xmlns:a16="http://schemas.microsoft.com/office/drawing/2014/main" id="{F1B30C13-FBC2-1F69-CC56-35F6FE6E938C}"/>
              </a:ext>
            </a:extLst>
          </p:cNvPr>
          <p:cNvPicPr>
            <a:picLocks noChangeAspect="1"/>
          </p:cNvPicPr>
          <p:nvPr/>
        </p:nvPicPr>
        <p:blipFill>
          <a:blip r:embed="rId2"/>
          <a:srcRect/>
          <a:stretch>
            <a:fillRect/>
          </a:stretch>
        </p:blipFill>
        <p:spPr>
          <a:xfrm>
            <a:off x="6866075" y="248946"/>
            <a:ext cx="1995500" cy="1116633"/>
          </a:xfrm>
          <a:prstGeom prst="rect">
            <a:avLst/>
          </a:prstGeom>
        </p:spPr>
      </p:pic>
    </p:spTree>
    <p:extLst>
      <p:ext uri="{BB962C8B-B14F-4D97-AF65-F5344CB8AC3E}">
        <p14:creationId xmlns:p14="http://schemas.microsoft.com/office/powerpoint/2010/main" val="4115619491"/>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0615DA4D-8110-18BD-BA1D-E29E31673CBD}"/>
              </a:ext>
            </a:extLst>
          </p:cNvPr>
          <p:cNvSpPr>
            <a:spLocks noGrp="1"/>
          </p:cNvSpPr>
          <p:nvPr>
            <p:ph idx="1"/>
          </p:nvPr>
        </p:nvSpPr>
        <p:spPr>
          <a:xfrm>
            <a:off x="665604" y="1222223"/>
            <a:ext cx="7963172" cy="2493489"/>
          </a:xfrm>
        </p:spPr>
        <p:txBody>
          <a:bodyPr lIns="91440" tIns="45720" rIns="91440" bIns="45720" anchor="t">
            <a:normAutofit/>
          </a:bodyPr>
          <a:lstStyle/>
          <a:p>
            <a:pPr marL="342900" indent="-342900">
              <a:buAutoNum type="arabicPeriod"/>
            </a:pPr>
            <a:r>
              <a:rPr lang="pl-PL" sz="1700">
                <a:latin typeface="Trebuchet MS"/>
              </a:rPr>
              <a:t>Opiekun NA sprawdza złożone rezultaty – w przypadku błędów/braków otrzymują Państwo wezwanie do uzupełnień (e-mail od opiekuna NA, powiadomienie e-mail z systemu).</a:t>
            </a:r>
          </a:p>
          <a:p>
            <a:pPr marL="342900" indent="-342900">
              <a:buAutoNum type="arabicPeriod"/>
            </a:pPr>
            <a:r>
              <a:rPr lang="pl-PL" sz="1700">
                <a:latin typeface="Trebuchet MS"/>
                <a:ea typeface="Verdana"/>
              </a:rPr>
              <a:t>Wezwanie beneficjenta do przedłożenia dodatkowych dokumentów lub informacji </a:t>
            </a:r>
            <a:r>
              <a:rPr lang="pl-PL" sz="1700" b="1">
                <a:latin typeface="Trebuchet MS"/>
                <a:ea typeface="Verdana"/>
              </a:rPr>
              <a:t>wstrzymuje bieg terminu na zatwierdzenie lub odrzucenie sprawozdania</a:t>
            </a:r>
            <a:r>
              <a:rPr lang="pl-PL" sz="1700">
                <a:latin typeface="Trebuchet MS"/>
                <a:ea typeface="Verdana"/>
              </a:rPr>
              <a:t>. Niedostarczenie wymaganych dokumentów w wyznaczonym terminie zostanie uznane za </a:t>
            </a:r>
            <a:r>
              <a:rPr lang="pl-PL" sz="1700" b="1">
                <a:latin typeface="Trebuchet MS"/>
                <a:ea typeface="Verdana"/>
              </a:rPr>
              <a:t>zgodę na zamknięcie rozliczenia na podstawie dostarczonych dotychczas do NA dokumentów, które spełniają wymogi formalne.</a:t>
            </a:r>
          </a:p>
        </p:txBody>
      </p:sp>
      <p:sp>
        <p:nvSpPr>
          <p:cNvPr id="7" name="TextBox 9">
            <a:extLst>
              <a:ext uri="{FF2B5EF4-FFF2-40B4-BE49-F238E27FC236}">
                <a16:creationId xmlns:a16="http://schemas.microsoft.com/office/drawing/2014/main" id="{0A44A533-DB2C-054C-8065-857536E2EBE4}"/>
              </a:ext>
            </a:extLst>
          </p:cNvPr>
          <p:cNvSpPr txBox="1">
            <a:spLocks/>
          </p:cNvSpPr>
          <p:nvPr/>
        </p:nvSpPr>
        <p:spPr>
          <a:xfrm>
            <a:off x="500414" y="219723"/>
            <a:ext cx="8135920" cy="40011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r>
              <a:rPr lang="en-US" sz="2000" b="1">
                <a:solidFill>
                  <a:srgbClr val="699F38"/>
                </a:solidFill>
              </a:rPr>
              <a:t>Co w </a:t>
            </a:r>
            <a:r>
              <a:rPr lang="en-US" sz="2000" b="1" err="1">
                <a:solidFill>
                  <a:srgbClr val="699F38"/>
                </a:solidFill>
              </a:rPr>
              <a:t>przypadku</a:t>
            </a:r>
            <a:r>
              <a:rPr lang="en-US" sz="2000" b="1">
                <a:solidFill>
                  <a:srgbClr val="699F38"/>
                </a:solidFill>
              </a:rPr>
              <a:t> </a:t>
            </a:r>
            <a:r>
              <a:rPr lang="en-US" sz="2000" b="1" err="1">
                <a:solidFill>
                  <a:srgbClr val="699F38"/>
                </a:solidFill>
              </a:rPr>
              <a:t>nieprawidłowości</a:t>
            </a:r>
            <a:r>
              <a:rPr lang="en-US" sz="2000" b="1">
                <a:solidFill>
                  <a:srgbClr val="699F38"/>
                </a:solidFill>
              </a:rPr>
              <a:t> </a:t>
            </a:r>
            <a:r>
              <a:rPr lang="en-US" sz="2000" b="1" err="1">
                <a:solidFill>
                  <a:srgbClr val="699F38"/>
                </a:solidFill>
              </a:rPr>
              <a:t>rezultatów</a:t>
            </a:r>
            <a:r>
              <a:rPr lang="en-US" sz="2000" b="1">
                <a:solidFill>
                  <a:srgbClr val="699F38"/>
                </a:solidFill>
              </a:rPr>
              <a:t> </a:t>
            </a:r>
          </a:p>
        </p:txBody>
      </p:sp>
    </p:spTree>
    <p:extLst>
      <p:ext uri="{BB962C8B-B14F-4D97-AF65-F5344CB8AC3E}">
        <p14:creationId xmlns:p14="http://schemas.microsoft.com/office/powerpoint/2010/main" val="22545711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Schemat obsługi Platformy Rezultatów Projektów Erasmus+​ dostępny poprzez stronę internetową: https://webgate.ec.europa.eu/fpfis/wikis/pages/viewpage.action?pageId=1783237548&amp;spaceKey=NAITDOC&amp;title=Router">
            <a:extLst>
              <a:ext uri="{FF2B5EF4-FFF2-40B4-BE49-F238E27FC236}">
                <a16:creationId xmlns:a16="http://schemas.microsoft.com/office/drawing/2014/main" id="{1D9B8A9A-029B-9BF0-5AEA-4FBB309FA83B}"/>
              </a:ext>
            </a:extLst>
          </p:cNvPr>
          <p:cNvPicPr>
            <a:picLocks noChangeAspect="1"/>
          </p:cNvPicPr>
          <p:nvPr/>
        </p:nvPicPr>
        <p:blipFill>
          <a:blip r:embed="rId2"/>
          <a:stretch>
            <a:fillRect/>
          </a:stretch>
        </p:blipFill>
        <p:spPr>
          <a:xfrm>
            <a:off x="0" y="1474220"/>
            <a:ext cx="9144000" cy="3668081"/>
          </a:xfrm>
          <a:prstGeom prst="rect">
            <a:avLst/>
          </a:prstGeom>
        </p:spPr>
      </p:pic>
      <p:sp>
        <p:nvSpPr>
          <p:cNvPr id="16" name="TextBox 15">
            <a:extLst>
              <a:ext uri="{FF2B5EF4-FFF2-40B4-BE49-F238E27FC236}">
                <a16:creationId xmlns:a16="http://schemas.microsoft.com/office/drawing/2014/main" id="{E86EFC8D-9934-8B5F-22A7-4B94C18442C7}"/>
              </a:ext>
            </a:extLst>
          </p:cNvPr>
          <p:cNvSpPr txBox="1"/>
          <p:nvPr/>
        </p:nvSpPr>
        <p:spPr>
          <a:xfrm>
            <a:off x="422825" y="773243"/>
            <a:ext cx="829426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hlinkClick r:id="rId3"/>
              </a:rPr>
              <a:t>Beneficiary overview of Project Results Platform for Erasmus and ESC - Erasmus+ &amp; European Solidarity Corps IT Documentation - EC Extranet Wiki</a:t>
            </a:r>
            <a:endParaRPr lang="en-US"/>
          </a:p>
        </p:txBody>
      </p:sp>
      <p:sp>
        <p:nvSpPr>
          <p:cNvPr id="3" name="TextBox 9">
            <a:extLst>
              <a:ext uri="{FF2B5EF4-FFF2-40B4-BE49-F238E27FC236}">
                <a16:creationId xmlns:a16="http://schemas.microsoft.com/office/drawing/2014/main" id="{4BCA26D9-B58C-8829-D699-3669D35073A6}"/>
              </a:ext>
            </a:extLst>
          </p:cNvPr>
          <p:cNvSpPr txBox="1">
            <a:spLocks/>
          </p:cNvSpPr>
          <p:nvPr/>
        </p:nvSpPr>
        <p:spPr>
          <a:xfrm>
            <a:off x="500414" y="244216"/>
            <a:ext cx="8135920" cy="40011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r>
              <a:rPr lang="en-US" sz="2000" b="1" err="1">
                <a:solidFill>
                  <a:srgbClr val="699F38"/>
                </a:solidFill>
              </a:rPr>
              <a:t>Schemat</a:t>
            </a:r>
            <a:r>
              <a:rPr lang="en-US" sz="2000" b="1">
                <a:solidFill>
                  <a:srgbClr val="699F38"/>
                </a:solidFill>
              </a:rPr>
              <a:t> </a:t>
            </a:r>
            <a:r>
              <a:rPr lang="en-US" sz="2000" b="1" err="1">
                <a:solidFill>
                  <a:srgbClr val="699F38"/>
                </a:solidFill>
              </a:rPr>
              <a:t>obsługi</a:t>
            </a:r>
            <a:r>
              <a:rPr lang="en-US" sz="2000" b="1">
                <a:solidFill>
                  <a:srgbClr val="699F38"/>
                </a:solidFill>
              </a:rPr>
              <a:t> Platformy </a:t>
            </a:r>
            <a:r>
              <a:rPr lang="en-US" sz="2000" b="1" err="1">
                <a:solidFill>
                  <a:srgbClr val="699F38"/>
                </a:solidFill>
              </a:rPr>
              <a:t>Rezultatów</a:t>
            </a:r>
            <a:r>
              <a:rPr lang="en-US" sz="2000" b="1">
                <a:solidFill>
                  <a:srgbClr val="699F38"/>
                </a:solidFill>
              </a:rPr>
              <a:t> </a:t>
            </a:r>
            <a:r>
              <a:rPr lang="en-US" sz="2000" b="1" err="1">
                <a:solidFill>
                  <a:srgbClr val="699F38"/>
                </a:solidFill>
              </a:rPr>
              <a:t>Projektów</a:t>
            </a:r>
            <a:r>
              <a:rPr lang="en-US" sz="2000" b="1">
                <a:solidFill>
                  <a:srgbClr val="699F38"/>
                </a:solidFill>
              </a:rPr>
              <a:t> Erasmus+</a:t>
            </a:r>
            <a:endParaRPr lang="en-US"/>
          </a:p>
        </p:txBody>
      </p:sp>
    </p:spTree>
    <p:extLst>
      <p:ext uri="{BB962C8B-B14F-4D97-AF65-F5344CB8AC3E}">
        <p14:creationId xmlns:p14="http://schemas.microsoft.com/office/powerpoint/2010/main" val="31970184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9">
            <a:extLst>
              <a:ext uri="{FF2B5EF4-FFF2-40B4-BE49-F238E27FC236}">
                <a16:creationId xmlns:a16="http://schemas.microsoft.com/office/drawing/2014/main" id="{587D5E38-C67E-0AB2-32A1-5A5FA1F235FF}"/>
              </a:ext>
            </a:extLst>
          </p:cNvPr>
          <p:cNvSpPr txBox="1">
            <a:spLocks/>
          </p:cNvSpPr>
          <p:nvPr/>
        </p:nvSpPr>
        <p:spPr>
          <a:xfrm>
            <a:off x="500414" y="934311"/>
            <a:ext cx="8135920" cy="707886"/>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r>
              <a:rPr lang="en-US" sz="2000" b="1" err="1">
                <a:solidFill>
                  <a:srgbClr val="699F38"/>
                </a:solidFill>
              </a:rPr>
              <a:t>Oznakowanie</a:t>
            </a:r>
            <a:r>
              <a:rPr lang="en-US" sz="2000" b="1">
                <a:solidFill>
                  <a:srgbClr val="699F38"/>
                </a:solidFill>
              </a:rPr>
              <a:t> </a:t>
            </a:r>
            <a:r>
              <a:rPr lang="en-US" sz="2000" b="1" err="1">
                <a:solidFill>
                  <a:srgbClr val="699F38"/>
                </a:solidFill>
              </a:rPr>
              <a:t>rezultatów</a:t>
            </a:r>
            <a:r>
              <a:rPr lang="en-US" sz="2000" b="1">
                <a:solidFill>
                  <a:srgbClr val="699F38"/>
                </a:solidFill>
              </a:rPr>
              <a:t> Erasmus+ </a:t>
            </a:r>
            <a:endParaRPr lang="en-US">
              <a:solidFill>
                <a:srgbClr val="005061"/>
              </a:solidFill>
            </a:endParaRPr>
          </a:p>
          <a:p>
            <a:pPr algn="ctr">
              <a:spcBef>
                <a:spcPts val="0"/>
              </a:spcBef>
              <a:defRPr/>
            </a:pPr>
            <a:r>
              <a:rPr lang="en-US" sz="2000" b="1" err="1">
                <a:solidFill>
                  <a:srgbClr val="699F38"/>
                </a:solidFill>
              </a:rPr>
              <a:t>gdzie</a:t>
            </a:r>
            <a:r>
              <a:rPr lang="en-US" sz="2000" b="1">
                <a:solidFill>
                  <a:srgbClr val="699F38"/>
                </a:solidFill>
              </a:rPr>
              <a:t> </a:t>
            </a:r>
            <a:r>
              <a:rPr lang="en-US" sz="2000" b="1" err="1">
                <a:solidFill>
                  <a:srgbClr val="699F38"/>
                </a:solidFill>
              </a:rPr>
              <a:t>szukać</a:t>
            </a:r>
            <a:r>
              <a:rPr lang="en-US" sz="2000" b="1">
                <a:solidFill>
                  <a:srgbClr val="699F38"/>
                </a:solidFill>
              </a:rPr>
              <a:t> </a:t>
            </a:r>
            <a:r>
              <a:rPr lang="en-US" sz="2000" b="1" err="1">
                <a:solidFill>
                  <a:srgbClr val="699F38"/>
                </a:solidFill>
              </a:rPr>
              <a:t>informacji</a:t>
            </a:r>
            <a:r>
              <a:rPr lang="en-US" sz="2000" b="1">
                <a:solidFill>
                  <a:srgbClr val="699F38"/>
                </a:solidFill>
              </a:rPr>
              <a:t> </a:t>
            </a:r>
            <a:r>
              <a:rPr lang="en-US" sz="2000" b="1" err="1">
                <a:solidFill>
                  <a:srgbClr val="699F38"/>
                </a:solidFill>
              </a:rPr>
              <a:t>i</a:t>
            </a:r>
            <a:r>
              <a:rPr lang="en-US" sz="2000" b="1">
                <a:solidFill>
                  <a:srgbClr val="699F38"/>
                </a:solidFill>
              </a:rPr>
              <a:t> </a:t>
            </a:r>
            <a:r>
              <a:rPr lang="en-US" sz="2000" b="1" err="1">
                <a:solidFill>
                  <a:srgbClr val="699F38"/>
                </a:solidFill>
              </a:rPr>
              <a:t>skąd</a:t>
            </a:r>
            <a:r>
              <a:rPr lang="en-US" sz="2000" b="1">
                <a:solidFill>
                  <a:srgbClr val="699F38"/>
                </a:solidFill>
              </a:rPr>
              <a:t> </a:t>
            </a:r>
            <a:r>
              <a:rPr lang="en-US" sz="2000" b="1" err="1">
                <a:solidFill>
                  <a:srgbClr val="699F38"/>
                </a:solidFill>
              </a:rPr>
              <a:t>pobrać</a:t>
            </a:r>
            <a:r>
              <a:rPr lang="en-US" sz="2000" b="1">
                <a:solidFill>
                  <a:srgbClr val="699F38"/>
                </a:solidFill>
              </a:rPr>
              <a:t> logotypy</a:t>
            </a:r>
          </a:p>
        </p:txBody>
      </p:sp>
      <p:sp>
        <p:nvSpPr>
          <p:cNvPr id="15" name="TextBox 14">
            <a:extLst>
              <a:ext uri="{FF2B5EF4-FFF2-40B4-BE49-F238E27FC236}">
                <a16:creationId xmlns:a16="http://schemas.microsoft.com/office/drawing/2014/main" id="{282C16DF-57BE-8E6D-8B6C-667EA7886D43}"/>
              </a:ext>
            </a:extLst>
          </p:cNvPr>
          <p:cNvSpPr txBox="1"/>
          <p:nvPr/>
        </p:nvSpPr>
        <p:spPr>
          <a:xfrm>
            <a:off x="1143000" y="2000250"/>
            <a:ext cx="6858000" cy="1310615"/>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lnSpc>
                <a:spcPts val="1875"/>
              </a:lnSpc>
            </a:pPr>
            <a:r>
              <a:rPr lang="pl-PL">
                <a:ea typeface="+mn-lt"/>
                <a:cs typeface="+mn-lt"/>
                <a:hlinkClick r:id="rId3"/>
              </a:rPr>
              <a:t>Perspektywa 2021-2027 - Narodowa Agencja Erasmus+</a:t>
            </a:r>
            <a:r>
              <a:rPr lang="pl-PL">
                <a:ea typeface="+mn-lt"/>
                <a:cs typeface="+mn-lt"/>
              </a:rPr>
              <a:t> </a:t>
            </a:r>
            <a:endParaRPr lang="en-US"/>
          </a:p>
          <a:p>
            <a:pPr algn="ctr">
              <a:lnSpc>
                <a:spcPts val="1875"/>
              </a:lnSpc>
            </a:pPr>
            <a:endParaRPr lang="pl-PL">
              <a:ea typeface="+mn-lt"/>
              <a:cs typeface="+mn-lt"/>
            </a:endParaRPr>
          </a:p>
          <a:p>
            <a:pPr algn="ctr">
              <a:lnSpc>
                <a:spcPts val="1875"/>
              </a:lnSpc>
            </a:pPr>
            <a:r>
              <a:rPr lang="pl-PL">
                <a:ea typeface="+mn-lt"/>
                <a:cs typeface="+mn-lt"/>
                <a:hlinkClick r:id="rId4"/>
              </a:rPr>
              <a:t>Flaga europejska - Narodowa Agencja Erasmus+</a:t>
            </a:r>
            <a:r>
              <a:rPr lang="pl-PL">
                <a:ea typeface="+mn-lt"/>
                <a:cs typeface="+mn-lt"/>
              </a:rPr>
              <a:t> </a:t>
            </a:r>
          </a:p>
          <a:p>
            <a:pPr algn="ctr">
              <a:lnSpc>
                <a:spcPts val="1875"/>
              </a:lnSpc>
            </a:pPr>
            <a:endParaRPr lang="pl-PL">
              <a:ea typeface="+mn-lt"/>
              <a:cs typeface="+mn-lt"/>
            </a:endParaRPr>
          </a:p>
          <a:p>
            <a:pPr algn="ctr">
              <a:lnSpc>
                <a:spcPts val="1875"/>
              </a:lnSpc>
            </a:pPr>
            <a:r>
              <a:rPr lang="pl-PL">
                <a:ea typeface="+mn-lt"/>
                <a:cs typeface="+mn-lt"/>
                <a:hlinkClick r:id="rId5"/>
              </a:rPr>
              <a:t>Inforegio - Download centre for visual elements</a:t>
            </a:r>
            <a:r>
              <a:rPr lang="pl-PL"/>
              <a:t>​ </a:t>
            </a:r>
            <a:endParaRPr lang="en-US"/>
          </a:p>
        </p:txBody>
      </p:sp>
    </p:spTree>
    <p:extLst>
      <p:ext uri="{BB962C8B-B14F-4D97-AF65-F5344CB8AC3E}">
        <p14:creationId xmlns:p14="http://schemas.microsoft.com/office/powerpoint/2010/main" val="13689801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1C644AAA-9AC1-98DA-29EB-620D905DA1A0}"/>
              </a:ext>
            </a:extLst>
          </p:cNvPr>
          <p:cNvGraphicFramePr/>
          <p:nvPr>
            <p:extLst>
              <p:ext uri="{D42A27DB-BD31-4B8C-83A1-F6EECF244321}">
                <p14:modId xmlns:p14="http://schemas.microsoft.com/office/powerpoint/2010/main" val="453815393"/>
              </p:ext>
            </p:extLst>
          </p:nvPr>
        </p:nvGraphicFramePr>
        <p:xfrm>
          <a:off x="436519" y="599278"/>
          <a:ext cx="8273506" cy="25788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Box 9">
            <a:extLst>
              <a:ext uri="{FF2B5EF4-FFF2-40B4-BE49-F238E27FC236}">
                <a16:creationId xmlns:a16="http://schemas.microsoft.com/office/drawing/2014/main" id="{2AFAA98D-C368-0A94-629B-42EB7D7C1175}"/>
              </a:ext>
            </a:extLst>
          </p:cNvPr>
          <p:cNvSpPr txBox="1">
            <a:spLocks/>
          </p:cNvSpPr>
          <p:nvPr/>
        </p:nvSpPr>
        <p:spPr>
          <a:xfrm>
            <a:off x="500414" y="155642"/>
            <a:ext cx="8135920" cy="707886"/>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r>
              <a:rPr lang="en-US" sz="2000" b="1" err="1">
                <a:solidFill>
                  <a:srgbClr val="699F38"/>
                </a:solidFill>
              </a:rPr>
              <a:t>Oznakowanie</a:t>
            </a:r>
            <a:r>
              <a:rPr lang="en-US" sz="2000" b="1">
                <a:solidFill>
                  <a:srgbClr val="699F38"/>
                </a:solidFill>
              </a:rPr>
              <a:t> </a:t>
            </a:r>
            <a:r>
              <a:rPr lang="en-US" sz="2000" b="1" err="1">
                <a:solidFill>
                  <a:srgbClr val="699F38"/>
                </a:solidFill>
              </a:rPr>
              <a:t>rezultatów</a:t>
            </a:r>
            <a:r>
              <a:rPr lang="en-US" sz="2000" b="1">
                <a:solidFill>
                  <a:srgbClr val="699F38"/>
                </a:solidFill>
              </a:rPr>
              <a:t> Erasmus+ </a:t>
            </a:r>
            <a:endParaRPr lang="en-US">
              <a:solidFill>
                <a:srgbClr val="005061"/>
              </a:solidFill>
            </a:endParaRPr>
          </a:p>
          <a:p>
            <a:pPr algn="ctr">
              <a:spcBef>
                <a:spcPts val="0"/>
              </a:spcBef>
              <a:defRPr/>
            </a:pPr>
            <a:r>
              <a:rPr lang="en-US" sz="2000" b="1" err="1">
                <a:solidFill>
                  <a:srgbClr val="699F38"/>
                </a:solidFill>
              </a:rPr>
              <a:t>obowiązkowe</a:t>
            </a:r>
            <a:r>
              <a:rPr lang="en-US" sz="2000" b="1">
                <a:solidFill>
                  <a:srgbClr val="699F38"/>
                </a:solidFill>
              </a:rPr>
              <a:t> </a:t>
            </a:r>
            <a:r>
              <a:rPr lang="en-US" sz="2000" b="1" err="1">
                <a:solidFill>
                  <a:srgbClr val="699F38"/>
                </a:solidFill>
              </a:rPr>
              <a:t>elementy</a:t>
            </a:r>
            <a:endParaRPr lang="en-US" sz="2000" b="1">
              <a:solidFill>
                <a:srgbClr val="699F38"/>
              </a:solidFill>
            </a:endParaRPr>
          </a:p>
        </p:txBody>
      </p:sp>
      <p:pic>
        <p:nvPicPr>
          <p:cNvPr id="3" name="Obraz 2">
            <a:extLst>
              <a:ext uri="{FF2B5EF4-FFF2-40B4-BE49-F238E27FC236}">
                <a16:creationId xmlns:a16="http://schemas.microsoft.com/office/drawing/2014/main" id="{EE008BA1-801F-885F-0A43-2F7A292458E9}"/>
              </a:ext>
            </a:extLst>
          </p:cNvPr>
          <p:cNvPicPr>
            <a:picLocks noChangeAspect="1"/>
          </p:cNvPicPr>
          <p:nvPr/>
        </p:nvPicPr>
        <p:blipFill>
          <a:blip r:embed="rId7"/>
          <a:stretch>
            <a:fillRect/>
          </a:stretch>
        </p:blipFill>
        <p:spPr>
          <a:xfrm>
            <a:off x="6718293" y="3430176"/>
            <a:ext cx="1687528" cy="432048"/>
          </a:xfrm>
          <a:prstGeom prst="rect">
            <a:avLst/>
          </a:prstGeom>
        </p:spPr>
      </p:pic>
      <p:pic>
        <p:nvPicPr>
          <p:cNvPr id="7" name="Obraz 6" descr="Obraz zawierający Czcionka, zrzut ekranu, Jaskrawoniebieski, Grafika&#10;&#10;Opis wygenerowany automatycznie">
            <a:extLst>
              <a:ext uri="{FF2B5EF4-FFF2-40B4-BE49-F238E27FC236}">
                <a16:creationId xmlns:a16="http://schemas.microsoft.com/office/drawing/2014/main" id="{E6A657E7-8779-0377-57FE-DAF3DA08277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1452" y="2206725"/>
            <a:ext cx="2262031" cy="432048"/>
          </a:xfrm>
          <a:prstGeom prst="rect">
            <a:avLst/>
          </a:prstGeom>
        </p:spPr>
      </p:pic>
      <p:sp>
        <p:nvSpPr>
          <p:cNvPr id="4190" name="TextBox 4189">
            <a:extLst>
              <a:ext uri="{FF2B5EF4-FFF2-40B4-BE49-F238E27FC236}">
                <a16:creationId xmlns:a16="http://schemas.microsoft.com/office/drawing/2014/main" id="{43070A10-955A-88C4-137D-46DAFE5F7ED8}"/>
              </a:ext>
            </a:extLst>
          </p:cNvPr>
          <p:cNvSpPr txBox="1"/>
          <p:nvPr/>
        </p:nvSpPr>
        <p:spPr>
          <a:xfrm>
            <a:off x="2530752" y="2478976"/>
            <a:ext cx="4283320" cy="1384995"/>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pl-PL" sz="1200" i="1"/>
              <a:t>Dofinansowane ze środków UE. </a:t>
            </a:r>
            <a:endParaRPr lang="en-US" sz="1200"/>
          </a:p>
          <a:p>
            <a:pPr algn="ctr"/>
            <a:r>
              <a:rPr lang="pl-PL" sz="1200" i="1"/>
              <a:t>Wyrażone poglądy i opinie </a:t>
            </a:r>
            <a:endParaRPr lang="en-US" sz="1200"/>
          </a:p>
          <a:p>
            <a:pPr algn="ctr"/>
            <a:r>
              <a:rPr lang="pl-PL" sz="1200" i="1"/>
              <a:t>są jedynie opiniami autora lub autorów </a:t>
            </a:r>
            <a:endParaRPr lang="en-US" sz="1200"/>
          </a:p>
          <a:p>
            <a:pPr algn="ctr"/>
            <a:r>
              <a:rPr lang="pl-PL" sz="1200" i="1"/>
              <a:t>i niekoniecznie odzwierciedlają poglądy i opinie </a:t>
            </a:r>
            <a:endParaRPr lang="en-US" sz="1200"/>
          </a:p>
          <a:p>
            <a:pPr algn="ctr"/>
            <a:r>
              <a:rPr lang="pl-PL" sz="1200" i="1"/>
              <a:t>Unii Europejskiej lub Fundacji Rozwoju Systemu Edukacji. </a:t>
            </a:r>
            <a:endParaRPr lang="en-US" sz="1200"/>
          </a:p>
          <a:p>
            <a:pPr algn="ctr"/>
            <a:r>
              <a:rPr lang="pl-PL" sz="1200" i="1"/>
              <a:t>Unia Europejska ani Fundacja Rozwoju Systemu Edukacji </a:t>
            </a:r>
            <a:endParaRPr lang="en-US" sz="1200"/>
          </a:p>
          <a:p>
            <a:pPr algn="ctr"/>
            <a:r>
              <a:rPr lang="pl-PL" sz="1200" i="1"/>
              <a:t>nie ponoszą za nie odpowiedzialności.</a:t>
            </a:r>
            <a:endParaRPr lang="en-US" sz="1200"/>
          </a:p>
        </p:txBody>
      </p:sp>
    </p:spTree>
    <p:extLst>
      <p:ext uri="{BB962C8B-B14F-4D97-AF65-F5344CB8AC3E}">
        <p14:creationId xmlns:p14="http://schemas.microsoft.com/office/powerpoint/2010/main" val="1891474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6228184" y="1278514"/>
            <a:ext cx="1917926" cy="300082"/>
          </a:xfrm>
          <a:prstGeom prst="rect">
            <a:avLst/>
          </a:prstGeom>
          <a:noFill/>
          <a:ln>
            <a:solidFill>
              <a:schemeClr val="tx2">
                <a:lumMod val="75000"/>
              </a:schemeClr>
            </a:solidFill>
          </a:ln>
        </p:spPr>
        <p:txBody>
          <a:bodyPr wrap="square" rtlCol="0">
            <a:spAutoFit/>
          </a:bodyPr>
          <a:lstStyle/>
          <a:p>
            <a:r>
              <a:rPr lang="pl-PL" sz="1350">
                <a:solidFill>
                  <a:schemeClr val="tx2">
                    <a:lumMod val="75000"/>
                  </a:schemeClr>
                </a:solidFill>
              </a:rPr>
              <a:t>Eksperci zewnętrzni</a:t>
            </a:r>
            <a:r>
              <a:rPr lang="pl-PL" sz="1350"/>
              <a:t> </a:t>
            </a:r>
          </a:p>
        </p:txBody>
      </p:sp>
      <p:sp>
        <p:nvSpPr>
          <p:cNvPr id="5" name="pole tekstowe 4"/>
          <p:cNvSpPr txBox="1"/>
          <p:nvPr/>
        </p:nvSpPr>
        <p:spPr>
          <a:xfrm>
            <a:off x="5148064" y="3244648"/>
            <a:ext cx="2484276" cy="323165"/>
          </a:xfrm>
          <a:prstGeom prst="rect">
            <a:avLst/>
          </a:prstGeom>
          <a:solidFill>
            <a:srgbClr val="FEBF48"/>
          </a:solidFill>
          <a:ln>
            <a:solidFill>
              <a:srgbClr val="FFC000"/>
            </a:solidFill>
          </a:ln>
        </p:spPr>
        <p:txBody>
          <a:bodyPr wrap="square" rtlCol="0">
            <a:spAutoFit/>
          </a:bodyPr>
          <a:lstStyle/>
          <a:p>
            <a:pPr algn="ctr">
              <a:spcBef>
                <a:spcPts val="900"/>
              </a:spcBef>
              <a:spcAft>
                <a:spcPts val="900"/>
              </a:spcAft>
            </a:pPr>
            <a:r>
              <a:rPr lang="pl-PL" sz="1500">
                <a:solidFill>
                  <a:srgbClr val="C00000"/>
                </a:solidFill>
              </a:rPr>
              <a:t>60 dni dla NA</a:t>
            </a:r>
          </a:p>
        </p:txBody>
      </p:sp>
      <p:graphicFrame>
        <p:nvGraphicFramePr>
          <p:cNvPr id="4" name="Symbol zastępczy zawartości 3"/>
          <p:cNvGraphicFramePr>
            <a:graphicFrameLocks noGrp="1"/>
          </p:cNvGraphicFramePr>
          <p:nvPr>
            <p:ph idx="1"/>
            <p:extLst>
              <p:ext uri="{D42A27DB-BD31-4B8C-83A1-F6EECF244321}">
                <p14:modId xmlns:p14="http://schemas.microsoft.com/office/powerpoint/2010/main" val="574585320"/>
              </p:ext>
            </p:extLst>
          </p:nvPr>
        </p:nvGraphicFramePr>
        <p:xfrm>
          <a:off x="1619672" y="1190563"/>
          <a:ext cx="5400600" cy="32176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pole tekstowe 1">
            <a:extLst>
              <a:ext uri="{FF2B5EF4-FFF2-40B4-BE49-F238E27FC236}">
                <a16:creationId xmlns:a16="http://schemas.microsoft.com/office/drawing/2014/main" id="{B568D583-325D-39B2-AD49-33F779713FBB}"/>
              </a:ext>
            </a:extLst>
          </p:cNvPr>
          <p:cNvSpPr txBox="1"/>
          <p:nvPr/>
        </p:nvSpPr>
        <p:spPr>
          <a:xfrm>
            <a:off x="320436" y="2317945"/>
            <a:ext cx="1584176" cy="400110"/>
          </a:xfrm>
          <a:prstGeom prst="rect">
            <a:avLst/>
          </a:prstGeom>
          <a:noFill/>
          <a:ln>
            <a:solidFill>
              <a:schemeClr val="tx2">
                <a:lumMod val="75000"/>
              </a:schemeClr>
            </a:solidFill>
          </a:ln>
        </p:spPr>
        <p:txBody>
          <a:bodyPr wrap="square" lIns="91440" tIns="45720" rIns="91440" bIns="45720" rtlCol="0" anchor="t">
            <a:spAutoFit/>
          </a:bodyPr>
          <a:lstStyle/>
          <a:p>
            <a:r>
              <a:rPr lang="pl-PL" sz="1000">
                <a:solidFill>
                  <a:schemeClr val="tx2">
                    <a:lumMod val="75000"/>
                  </a:schemeClr>
                </a:solidFill>
              </a:rPr>
              <a:t>Platforma Rezultatów Projektów Erasmus+</a:t>
            </a:r>
          </a:p>
        </p:txBody>
      </p:sp>
      <p:sp>
        <p:nvSpPr>
          <p:cNvPr id="155" name="TextBox 9">
            <a:extLst>
              <a:ext uri="{FF2B5EF4-FFF2-40B4-BE49-F238E27FC236}">
                <a16:creationId xmlns:a16="http://schemas.microsoft.com/office/drawing/2014/main" id="{ACBBDFC1-D865-37D8-18A5-CBBFE9619753}"/>
              </a:ext>
            </a:extLst>
          </p:cNvPr>
          <p:cNvSpPr txBox="1">
            <a:spLocks/>
          </p:cNvSpPr>
          <p:nvPr/>
        </p:nvSpPr>
        <p:spPr>
          <a:xfrm>
            <a:off x="456558" y="205678"/>
            <a:ext cx="8230883" cy="984885"/>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0"/>
              </a:spcBef>
              <a:defRPr/>
            </a:pPr>
            <a:endParaRPr lang="pl-PL" sz="2000" b="1">
              <a:solidFill>
                <a:srgbClr val="699F38"/>
              </a:solidFill>
            </a:endParaRPr>
          </a:p>
          <a:p>
            <a:pPr algn="ctr">
              <a:spcBef>
                <a:spcPts val="0"/>
              </a:spcBef>
              <a:defRPr/>
            </a:pPr>
            <a:r>
              <a:rPr lang="pl-PL" sz="2000" b="1">
                <a:solidFill>
                  <a:srgbClr val="699F38"/>
                </a:solidFill>
              </a:rPr>
              <a:t>Proces oceny sprawozdania końcowego</a:t>
            </a:r>
          </a:p>
          <a:p>
            <a:pPr algn="ctr">
              <a:spcBef>
                <a:spcPts val="0"/>
              </a:spcBef>
              <a:defRPr/>
            </a:pPr>
            <a:endParaRPr lang="en-US"/>
          </a:p>
        </p:txBody>
      </p:sp>
    </p:spTree>
    <p:extLst>
      <p:ext uri="{BB962C8B-B14F-4D97-AF65-F5344CB8AC3E}">
        <p14:creationId xmlns:p14="http://schemas.microsoft.com/office/powerpoint/2010/main" val="10897820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o-funded by the European Union logo in png for web usage">
            <a:extLst>
              <a:ext uri="{FF2B5EF4-FFF2-40B4-BE49-F238E27FC236}">
                <a16:creationId xmlns:a16="http://schemas.microsoft.com/office/drawing/2014/main" id="{B8B8E862-B0FC-4BD1-4EA2-BD9C380E0D07}"/>
              </a:ext>
            </a:extLst>
          </p:cNvPr>
          <p:cNvPicPr>
            <a:picLocks noGrp="1" noChangeAspect="1"/>
          </p:cNvPicPr>
          <p:nvPr>
            <p:ph idx="1"/>
          </p:nvPr>
        </p:nvPicPr>
        <p:blipFill>
          <a:blip r:embed="rId2"/>
          <a:stretch>
            <a:fillRect/>
          </a:stretch>
        </p:blipFill>
        <p:spPr>
          <a:xfrm>
            <a:off x="4572000" y="1536899"/>
            <a:ext cx="3637704" cy="759627"/>
          </a:xfrm>
        </p:spPr>
      </p:pic>
      <p:sp>
        <p:nvSpPr>
          <p:cNvPr id="5" name="TextBox 4">
            <a:extLst>
              <a:ext uri="{FF2B5EF4-FFF2-40B4-BE49-F238E27FC236}">
                <a16:creationId xmlns:a16="http://schemas.microsoft.com/office/drawing/2014/main" id="{6E60E734-D34E-56BA-5BD4-B3F641579C6F}"/>
              </a:ext>
            </a:extLst>
          </p:cNvPr>
          <p:cNvSpPr txBox="1"/>
          <p:nvPr/>
        </p:nvSpPr>
        <p:spPr>
          <a:xfrm>
            <a:off x="4549106" y="2570417"/>
            <a:ext cx="428918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a:t>Co-Funded by the European Union. Views and opinions expressed are however those of the author(s) only and do not necessarily reflect those of the European Union or the Foundation for the Development of the Education System (FRSE). Neither the European Union nor FRSE can be held responsible for them</a:t>
            </a:r>
            <a:r>
              <a:rPr lang="en-US" sz="1200"/>
              <a:t>.</a:t>
            </a:r>
          </a:p>
        </p:txBody>
      </p:sp>
      <p:sp>
        <p:nvSpPr>
          <p:cNvPr id="8" name="TextBox 7">
            <a:extLst>
              <a:ext uri="{FF2B5EF4-FFF2-40B4-BE49-F238E27FC236}">
                <a16:creationId xmlns:a16="http://schemas.microsoft.com/office/drawing/2014/main" id="{79DFADC9-BE8D-0F45-835A-6A63FD04BB50}"/>
              </a:ext>
            </a:extLst>
          </p:cNvPr>
          <p:cNvSpPr txBox="1"/>
          <p:nvPr/>
        </p:nvSpPr>
        <p:spPr>
          <a:xfrm>
            <a:off x="305712" y="2570416"/>
            <a:ext cx="405472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l-PL" sz="1200" i="1"/>
              <a:t>Dofinansowane ze środków UE. Wyrażone poglądy i opinie są jedynie opiniami autora lub autorów i niekoniecznie odzwierciedlają poglądy i opinie Unii Europejskiej lub Fundacji Rozwoju Systemu Edukacji. Unia Europejska ani Fundacja Rozwoju Systemu Edukacji nie ponoszą za nie odpowiedzialności.</a:t>
            </a:r>
            <a:endParaRPr lang="en-US" sz="1200"/>
          </a:p>
        </p:txBody>
      </p:sp>
      <p:pic>
        <p:nvPicPr>
          <p:cNvPr id="7" name="Obraz 6" descr="Obraz zawierający Czcionka, zrzut ekranu, Jaskrawoniebieski, Grafika&#10;&#10;Opis wygenerowany automatycznie">
            <a:extLst>
              <a:ext uri="{FF2B5EF4-FFF2-40B4-BE49-F238E27FC236}">
                <a16:creationId xmlns:a16="http://schemas.microsoft.com/office/drawing/2014/main" id="{7B389286-1986-357B-A8F6-8EF0FC2E7B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25" y="1579751"/>
            <a:ext cx="3528392" cy="673923"/>
          </a:xfrm>
          <a:prstGeom prst="rect">
            <a:avLst/>
          </a:prstGeom>
        </p:spPr>
      </p:pic>
      <p:sp>
        <p:nvSpPr>
          <p:cNvPr id="10" name="TextBox 9">
            <a:extLst>
              <a:ext uri="{FF2B5EF4-FFF2-40B4-BE49-F238E27FC236}">
                <a16:creationId xmlns:a16="http://schemas.microsoft.com/office/drawing/2014/main" id="{23994D23-9A43-64BE-FBE6-EA0529B93150}"/>
              </a:ext>
            </a:extLst>
          </p:cNvPr>
          <p:cNvSpPr txBox="1">
            <a:spLocks/>
          </p:cNvSpPr>
          <p:nvPr/>
        </p:nvSpPr>
        <p:spPr>
          <a:xfrm>
            <a:off x="294674" y="666123"/>
            <a:ext cx="8135920" cy="707886"/>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r>
              <a:rPr lang="en-US" sz="2000" b="1" err="1">
                <a:solidFill>
                  <a:srgbClr val="699F38"/>
                </a:solidFill>
              </a:rPr>
              <a:t>Oznakowanie</a:t>
            </a:r>
            <a:r>
              <a:rPr lang="en-US" sz="2000" b="1">
                <a:solidFill>
                  <a:srgbClr val="699F38"/>
                </a:solidFill>
              </a:rPr>
              <a:t> </a:t>
            </a:r>
            <a:r>
              <a:rPr lang="en-US" sz="2000" b="1" err="1">
                <a:solidFill>
                  <a:srgbClr val="699F38"/>
                </a:solidFill>
              </a:rPr>
              <a:t>rezultatów</a:t>
            </a:r>
            <a:r>
              <a:rPr lang="en-US" sz="2000" b="1">
                <a:solidFill>
                  <a:srgbClr val="699F38"/>
                </a:solidFill>
              </a:rPr>
              <a:t> Erasmus+ </a:t>
            </a:r>
            <a:endParaRPr lang="en-US">
              <a:solidFill>
                <a:srgbClr val="005061"/>
              </a:solidFill>
            </a:endParaRPr>
          </a:p>
          <a:p>
            <a:pPr algn="ctr">
              <a:spcBef>
                <a:spcPts val="0"/>
              </a:spcBef>
              <a:defRPr/>
            </a:pPr>
            <a:r>
              <a:rPr lang="en-US" sz="2000" b="1" err="1">
                <a:solidFill>
                  <a:srgbClr val="699F38"/>
                </a:solidFill>
              </a:rPr>
              <a:t>wersje</a:t>
            </a:r>
            <a:r>
              <a:rPr lang="en-US" sz="2000" b="1">
                <a:solidFill>
                  <a:srgbClr val="699F38"/>
                </a:solidFill>
              </a:rPr>
              <a:t> </a:t>
            </a:r>
            <a:r>
              <a:rPr lang="en-US" sz="2000" b="1" err="1">
                <a:solidFill>
                  <a:srgbClr val="699F38"/>
                </a:solidFill>
              </a:rPr>
              <a:t>językowe</a:t>
            </a:r>
            <a:r>
              <a:rPr lang="en-US" sz="2000" b="1">
                <a:solidFill>
                  <a:srgbClr val="699F38"/>
                </a:solidFill>
              </a:rPr>
              <a:t> logo </a:t>
            </a:r>
            <a:r>
              <a:rPr lang="en-US" sz="2000" b="1" err="1">
                <a:solidFill>
                  <a:srgbClr val="699F38"/>
                </a:solidFill>
              </a:rPr>
              <a:t>i</a:t>
            </a:r>
            <a:r>
              <a:rPr lang="en-US" sz="2000" b="1">
                <a:solidFill>
                  <a:srgbClr val="699F38"/>
                </a:solidFill>
              </a:rPr>
              <a:t> </a:t>
            </a:r>
            <a:r>
              <a:rPr lang="en-US" sz="2000" b="1" err="1">
                <a:solidFill>
                  <a:srgbClr val="699F38"/>
                </a:solidFill>
              </a:rPr>
              <a:t>zastrzeżenia</a:t>
            </a:r>
            <a:endParaRPr lang="en-US" sz="2000" b="1">
              <a:solidFill>
                <a:srgbClr val="699F38"/>
              </a:solidFill>
            </a:endParaRPr>
          </a:p>
        </p:txBody>
      </p:sp>
    </p:spTree>
    <p:extLst>
      <p:ext uri="{BB962C8B-B14F-4D97-AF65-F5344CB8AC3E}">
        <p14:creationId xmlns:p14="http://schemas.microsoft.com/office/powerpoint/2010/main" val="24207203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ymbol zastępczy zawartości 16">
            <a:extLst>
              <a:ext uri="{FF2B5EF4-FFF2-40B4-BE49-F238E27FC236}">
                <a16:creationId xmlns:a16="http://schemas.microsoft.com/office/drawing/2014/main" id="{7FECAB2E-075B-1F19-CCA3-4F34FD3DB437}"/>
              </a:ext>
            </a:extLst>
          </p:cNvPr>
          <p:cNvSpPr>
            <a:spLocks/>
          </p:cNvSpPr>
          <p:nvPr/>
        </p:nvSpPr>
        <p:spPr>
          <a:xfrm>
            <a:off x="4645026" y="1557327"/>
            <a:ext cx="4041775" cy="2796622"/>
          </a:xfrm>
          <a:prstGeom prst="rect">
            <a:avLst/>
          </a:prstGeom>
        </p:spPr>
        <p:txBody>
          <a:bodyPr/>
          <a:lstStyle/>
          <a:p>
            <a:endParaRPr lang="pl-PL"/>
          </a:p>
        </p:txBody>
      </p:sp>
      <p:sp>
        <p:nvSpPr>
          <p:cNvPr id="3" name="Symbol zastępczy zawartości 2">
            <a:extLst>
              <a:ext uri="{FF2B5EF4-FFF2-40B4-BE49-F238E27FC236}">
                <a16:creationId xmlns:a16="http://schemas.microsoft.com/office/drawing/2014/main" id="{5071080D-B334-CFC8-BEED-A85897023B73}"/>
              </a:ext>
            </a:extLst>
          </p:cNvPr>
          <p:cNvSpPr>
            <a:spLocks/>
          </p:cNvSpPr>
          <p:nvPr/>
        </p:nvSpPr>
        <p:spPr>
          <a:xfrm>
            <a:off x="2717855" y="1285154"/>
            <a:ext cx="6321650" cy="2727059"/>
          </a:xfrm>
          <a:prstGeom prst="rect">
            <a:avLst/>
          </a:prstGeom>
        </p:spPr>
        <p:txBody>
          <a:bodyPr lIns="91440" tIns="45720" rIns="91440" bIns="45720" anchor="t"/>
          <a:lstStyle/>
          <a:p>
            <a:pPr defTabSz="464149">
              <a:spcAft>
                <a:spcPts val="564"/>
              </a:spcAft>
            </a:pPr>
            <a:r>
              <a:rPr lang="pl-PL" sz="1600" b="1"/>
              <a:t>Produkty powstałe podczas projektów partnerskich </a:t>
            </a:r>
          </a:p>
          <a:p>
            <a:pPr defTabSz="464149">
              <a:spcAft>
                <a:spcPts val="564"/>
              </a:spcAft>
            </a:pPr>
            <a:r>
              <a:rPr lang="pl-PL" sz="1600"/>
              <a:t>(np</a:t>
            </a:r>
            <a:r>
              <a:rPr lang="pl-PL" sz="1600" kern="1200">
                <a:latin typeface="+mn-lt"/>
                <a:ea typeface="+mn-ea"/>
                <a:cs typeface="+mn-cs"/>
              </a:rPr>
              <a:t>.</a:t>
            </a:r>
            <a:r>
              <a:rPr lang="pl-PL" sz="1600"/>
              <a:t> materiały dydaktyczne</a:t>
            </a:r>
            <a:r>
              <a:rPr lang="pl-PL" sz="1600" kern="1200">
                <a:latin typeface="+mn-lt"/>
                <a:ea typeface="+mn-ea"/>
                <a:cs typeface="+mn-cs"/>
              </a:rPr>
              <a:t>, </a:t>
            </a:r>
            <a:r>
              <a:rPr lang="pl-PL" sz="1600"/>
              <a:t>filmy, platformy</a:t>
            </a:r>
            <a:r>
              <a:rPr lang="pl-PL" sz="1600" kern="1200">
                <a:latin typeface="+mn-lt"/>
                <a:ea typeface="+mn-ea"/>
                <a:cs typeface="+mn-cs"/>
              </a:rPr>
              <a:t> e‑</a:t>
            </a:r>
            <a:r>
              <a:rPr lang="pl-PL" sz="1600"/>
              <a:t>learningowe)</a:t>
            </a:r>
            <a:endParaRPr lang="pl-PL"/>
          </a:p>
          <a:p>
            <a:pPr defTabSz="464149">
              <a:spcAft>
                <a:spcPts val="564"/>
              </a:spcAft>
            </a:pPr>
            <a:r>
              <a:rPr lang="pl-PL" sz="1600" kern="1200">
                <a:latin typeface="+mn-lt"/>
                <a:ea typeface="+mn-ea"/>
                <a:cs typeface="+mn-cs"/>
              </a:rPr>
              <a:t>co do zasady przysługują beneficjentom projektu lub autorom, </a:t>
            </a:r>
            <a:endParaRPr lang="pl-PL"/>
          </a:p>
          <a:p>
            <a:pPr defTabSz="464149">
              <a:spcAft>
                <a:spcPts val="564"/>
              </a:spcAft>
            </a:pPr>
            <a:r>
              <a:rPr lang="pl-PL" sz="1600" kern="1200">
                <a:latin typeface="+mn-lt"/>
                <a:ea typeface="+mn-ea"/>
                <a:cs typeface="+mn-cs"/>
              </a:rPr>
              <a:t>zgodnie z umową partnerską i przepisami krajowymi.</a:t>
            </a:r>
            <a:endParaRPr lang="pl-PL"/>
          </a:p>
          <a:p>
            <a:pPr defTabSz="464149">
              <a:spcAft>
                <a:spcPts val="564"/>
              </a:spcAft>
            </a:pPr>
            <a:r>
              <a:rPr lang="pl-PL" sz="1600" kern="1200">
                <a:latin typeface="+mn-lt"/>
                <a:ea typeface="+mn-ea"/>
                <a:cs typeface="+mn-cs"/>
              </a:rPr>
              <a:t>Beneficjenci zobowiązują się do </a:t>
            </a:r>
            <a:r>
              <a:rPr lang="pl-PL" sz="1600" b="1" kern="1200">
                <a:latin typeface="+mn-lt"/>
                <a:ea typeface="+mn-ea"/>
                <a:cs typeface="+mn-cs"/>
              </a:rPr>
              <a:t>udostępnienia publicznie </a:t>
            </a:r>
            <a:endParaRPr lang="pl-PL"/>
          </a:p>
          <a:p>
            <a:pPr defTabSz="464149">
              <a:spcAft>
                <a:spcPts val="564"/>
              </a:spcAft>
            </a:pPr>
            <a:r>
              <a:rPr lang="pl-PL" sz="1600" b="1" kern="1200">
                <a:latin typeface="+mn-lt"/>
                <a:ea typeface="+mn-ea"/>
                <a:cs typeface="+mn-cs"/>
              </a:rPr>
              <a:t>w ramach otwartej licencji</a:t>
            </a:r>
            <a:r>
              <a:rPr lang="pl-PL" sz="1600" kern="1200">
                <a:latin typeface="+mn-lt"/>
                <a:ea typeface="+mn-ea"/>
                <a:cs typeface="+mn-cs"/>
              </a:rPr>
              <a:t> </a:t>
            </a:r>
            <a:r>
              <a:rPr lang="pl-PL" sz="1600"/>
              <a:t>materiałów i </a:t>
            </a:r>
            <a:r>
              <a:rPr lang="pl-PL" sz="1600" kern="1200">
                <a:latin typeface="+mn-lt"/>
                <a:ea typeface="+mn-ea"/>
                <a:cs typeface="+mn-cs"/>
              </a:rPr>
              <a:t>narzędzi edukacyjnych </a:t>
            </a:r>
            <a:endParaRPr lang="pl-PL"/>
          </a:p>
          <a:p>
            <a:pPr defTabSz="464149">
              <a:spcAft>
                <a:spcPts val="564"/>
              </a:spcAft>
            </a:pPr>
            <a:r>
              <a:rPr lang="pl-PL" sz="1600" kern="1200">
                <a:latin typeface="+mn-lt"/>
                <a:ea typeface="+mn-ea"/>
                <a:cs typeface="+mn-cs"/>
              </a:rPr>
              <a:t>powstałych w ramach projektów – dokumentów, mediów, </a:t>
            </a:r>
            <a:endParaRPr lang="pl-PL"/>
          </a:p>
          <a:p>
            <a:pPr defTabSz="464149">
              <a:spcAft>
                <a:spcPts val="564"/>
              </a:spcAft>
            </a:pPr>
            <a:r>
              <a:rPr lang="pl-PL" sz="1600" kern="1200">
                <a:latin typeface="+mn-lt"/>
                <a:ea typeface="+mn-ea"/>
                <a:cs typeface="+mn-cs"/>
              </a:rPr>
              <a:t>oprogramowania </a:t>
            </a:r>
            <a:r>
              <a:rPr lang="pl-PL" sz="1600"/>
              <a:t>i innych.  </a:t>
            </a:r>
            <a:endParaRPr lang="pl-PL"/>
          </a:p>
        </p:txBody>
      </p:sp>
      <p:pic>
        <p:nvPicPr>
          <p:cNvPr id="30" name="Symbol zastępczy zawartości 29">
            <a:extLst>
              <a:ext uri="{FF2B5EF4-FFF2-40B4-BE49-F238E27FC236}">
                <a16:creationId xmlns:a16="http://schemas.microsoft.com/office/drawing/2014/main" id="{63E5B940-A1EA-F40E-0638-F249BB1867FD}"/>
              </a:ext>
            </a:extLst>
          </p:cNvPr>
          <p:cNvPicPr>
            <a:picLocks noGrp="1" noChangeAspect="1"/>
          </p:cNvPicPr>
          <p:nvPr>
            <p:ph sz="quarter" idx="10"/>
          </p:nvPr>
        </p:nvPicPr>
        <p:blipFill>
          <a:blip r:embed="rId2"/>
          <a:stretch>
            <a:fillRect/>
          </a:stretch>
        </p:blipFill>
        <p:spPr>
          <a:xfrm>
            <a:off x="633122" y="1000125"/>
            <a:ext cx="1839182" cy="2792504"/>
          </a:xfrm>
        </p:spPr>
      </p:pic>
      <p:sp>
        <p:nvSpPr>
          <p:cNvPr id="5" name="TextBox 9">
            <a:extLst>
              <a:ext uri="{FF2B5EF4-FFF2-40B4-BE49-F238E27FC236}">
                <a16:creationId xmlns:a16="http://schemas.microsoft.com/office/drawing/2014/main" id="{06A035E8-AFC2-41A2-7B11-1D00B12F95B9}"/>
              </a:ext>
            </a:extLst>
          </p:cNvPr>
          <p:cNvSpPr txBox="1">
            <a:spLocks/>
          </p:cNvSpPr>
          <p:nvPr/>
        </p:nvSpPr>
        <p:spPr>
          <a:xfrm>
            <a:off x="2614964" y="745298"/>
            <a:ext cx="6528577" cy="40011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r>
              <a:rPr lang="en-US" sz="2000" b="1">
                <a:solidFill>
                  <a:srgbClr val="699F38"/>
                </a:solidFill>
              </a:rPr>
              <a:t>Prawa </a:t>
            </a:r>
            <a:r>
              <a:rPr lang="en-US" sz="2000" b="1" err="1">
                <a:solidFill>
                  <a:srgbClr val="699F38"/>
                </a:solidFill>
              </a:rPr>
              <a:t>autorskie</a:t>
            </a:r>
            <a:r>
              <a:rPr lang="en-US" sz="2000" b="1">
                <a:solidFill>
                  <a:srgbClr val="699F38"/>
                </a:solidFill>
              </a:rPr>
              <a:t> do </a:t>
            </a:r>
            <a:r>
              <a:rPr lang="en-US" sz="2000" b="1" err="1">
                <a:solidFill>
                  <a:srgbClr val="699F38"/>
                </a:solidFill>
              </a:rPr>
              <a:t>rezultatów</a:t>
            </a:r>
            <a:r>
              <a:rPr lang="en-US" sz="2000" b="1">
                <a:solidFill>
                  <a:srgbClr val="699F38"/>
                </a:solidFill>
              </a:rPr>
              <a:t> </a:t>
            </a:r>
            <a:r>
              <a:rPr lang="en-US" sz="2000" b="1" err="1">
                <a:solidFill>
                  <a:srgbClr val="699F38"/>
                </a:solidFill>
              </a:rPr>
              <a:t>projektów</a:t>
            </a:r>
            <a:r>
              <a:rPr lang="en-US" sz="2000" b="1">
                <a:solidFill>
                  <a:srgbClr val="699F38"/>
                </a:solidFill>
              </a:rPr>
              <a:t> Erasmus+</a:t>
            </a:r>
          </a:p>
        </p:txBody>
      </p:sp>
    </p:spTree>
    <p:extLst>
      <p:ext uri="{BB962C8B-B14F-4D97-AF65-F5344CB8AC3E}">
        <p14:creationId xmlns:p14="http://schemas.microsoft.com/office/powerpoint/2010/main" val="36924814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Trzy równo ułożone książki">
            <a:extLst>
              <a:ext uri="{FF2B5EF4-FFF2-40B4-BE49-F238E27FC236}">
                <a16:creationId xmlns:a16="http://schemas.microsoft.com/office/drawing/2014/main" id="{17B92C84-BF0B-480E-3757-9720146BED44}"/>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34906" r="-2" b="-2"/>
          <a:stretch>
            <a:fillRect/>
          </a:stretch>
        </p:blipFill>
        <p:spPr>
          <a:xfrm>
            <a:off x="210596" y="821518"/>
            <a:ext cx="2838554" cy="2950392"/>
          </a:xfrm>
          <a:noFill/>
        </p:spPr>
      </p:pic>
      <p:sp>
        <p:nvSpPr>
          <p:cNvPr id="4" name="Symbol zastępczy zawartości 3">
            <a:extLst>
              <a:ext uri="{FF2B5EF4-FFF2-40B4-BE49-F238E27FC236}">
                <a16:creationId xmlns:a16="http://schemas.microsoft.com/office/drawing/2014/main" id="{4BE11489-0AA3-174E-F395-20E691A4E9F1}"/>
              </a:ext>
            </a:extLst>
          </p:cNvPr>
          <p:cNvSpPr>
            <a:spLocks noGrp="1"/>
          </p:cNvSpPr>
          <p:nvPr>
            <p:ph sz="half" idx="2"/>
          </p:nvPr>
        </p:nvSpPr>
        <p:spPr>
          <a:xfrm>
            <a:off x="3461330" y="1432379"/>
            <a:ext cx="4789730" cy="2601501"/>
          </a:xfrm>
        </p:spPr>
        <p:txBody>
          <a:bodyPr lIns="91440" tIns="45720" rIns="91440" bIns="45720" anchor="t">
            <a:normAutofit/>
          </a:bodyPr>
          <a:lstStyle/>
          <a:p>
            <a:r>
              <a:rPr lang="pl-PL">
                <a:latin typeface="Trebuchet MS"/>
              </a:rPr>
              <a:t>Jeśli w projekcie wykorzystywane są </a:t>
            </a:r>
            <a:endParaRPr lang="en-US"/>
          </a:p>
          <a:p>
            <a:r>
              <a:rPr lang="pl-PL">
                <a:latin typeface="Trebuchet MS"/>
              </a:rPr>
              <a:t>zdjęcia, filmy, teksty, muzyka lub grafiki </a:t>
            </a:r>
            <a:endParaRPr lang="pl-PL"/>
          </a:p>
          <a:p>
            <a:r>
              <a:rPr lang="pl-PL">
                <a:latin typeface="Trebuchet MS"/>
              </a:rPr>
              <a:t>autorów zewnętrznych, </a:t>
            </a:r>
          </a:p>
          <a:p>
            <a:r>
              <a:rPr lang="pl-PL">
                <a:latin typeface="Trebuchet MS"/>
              </a:rPr>
              <a:t>beneficjent ma obowiązek:</a:t>
            </a:r>
            <a:endParaRPr lang="pl-PL"/>
          </a:p>
          <a:p>
            <a:pPr marL="285750" indent="-285750">
              <a:buFont typeface="Wingdings" panose="05000000000000000000" pitchFamily="2" charset="2"/>
              <a:buChar char="Ø"/>
            </a:pPr>
            <a:r>
              <a:rPr lang="pl-PL"/>
              <a:t>uzyskać odpowiednią licencję lub zgodę,</a:t>
            </a:r>
          </a:p>
          <a:p>
            <a:pPr marL="285750" indent="-285750">
              <a:buFont typeface="Wingdings" panose="05000000000000000000" pitchFamily="2" charset="2"/>
              <a:buChar char="Ø"/>
            </a:pPr>
            <a:r>
              <a:rPr lang="pl-PL"/>
              <a:t>wskazać źródło i autora,</a:t>
            </a:r>
          </a:p>
          <a:p>
            <a:pPr marL="285750" indent="-285750">
              <a:buFont typeface="Wingdings" panose="05000000000000000000" pitchFamily="2" charset="2"/>
              <a:buChar char="Ø"/>
            </a:pPr>
            <a:r>
              <a:rPr lang="pl-PL">
                <a:latin typeface="Trebuchet MS"/>
              </a:rPr>
              <a:t>upewnić się, że materiał może być upowszechniany publicznie. </a:t>
            </a:r>
            <a:endParaRPr lang="pl-PL"/>
          </a:p>
        </p:txBody>
      </p:sp>
      <p:sp>
        <p:nvSpPr>
          <p:cNvPr id="5" name="TextBox 9">
            <a:extLst>
              <a:ext uri="{FF2B5EF4-FFF2-40B4-BE49-F238E27FC236}">
                <a16:creationId xmlns:a16="http://schemas.microsoft.com/office/drawing/2014/main" id="{09364E40-78CA-BC50-1011-76EF6AF710DB}"/>
              </a:ext>
            </a:extLst>
          </p:cNvPr>
          <p:cNvSpPr txBox="1">
            <a:spLocks/>
          </p:cNvSpPr>
          <p:nvPr/>
        </p:nvSpPr>
        <p:spPr>
          <a:xfrm>
            <a:off x="3457926" y="823879"/>
            <a:ext cx="5407009" cy="40011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r>
              <a:rPr lang="en-US" sz="2000" b="1" err="1">
                <a:solidFill>
                  <a:srgbClr val="699F38"/>
                </a:solidFill>
              </a:rPr>
              <a:t>Materiały</a:t>
            </a:r>
            <a:r>
              <a:rPr lang="en-US" sz="2000" b="1">
                <a:solidFill>
                  <a:srgbClr val="699F38"/>
                </a:solidFill>
              </a:rPr>
              <a:t> </a:t>
            </a:r>
            <a:r>
              <a:rPr lang="en-US" sz="2000" b="1" err="1">
                <a:solidFill>
                  <a:srgbClr val="699F38"/>
                </a:solidFill>
              </a:rPr>
              <a:t>zewnętrzne</a:t>
            </a:r>
            <a:r>
              <a:rPr lang="en-US" sz="2000" b="1">
                <a:solidFill>
                  <a:srgbClr val="699F38"/>
                </a:solidFill>
              </a:rPr>
              <a:t> </a:t>
            </a:r>
            <a:r>
              <a:rPr lang="en-US" sz="2000" b="1" err="1">
                <a:solidFill>
                  <a:srgbClr val="699F38"/>
                </a:solidFill>
              </a:rPr>
              <a:t>i</a:t>
            </a:r>
            <a:r>
              <a:rPr lang="en-US" sz="2000" b="1">
                <a:solidFill>
                  <a:srgbClr val="699F38"/>
                </a:solidFill>
              </a:rPr>
              <a:t> </a:t>
            </a:r>
            <a:r>
              <a:rPr lang="en-US" sz="2000" b="1" err="1">
                <a:solidFill>
                  <a:srgbClr val="699F38"/>
                </a:solidFill>
              </a:rPr>
              <a:t>prawa</a:t>
            </a:r>
            <a:r>
              <a:rPr lang="en-US" sz="2000" b="1">
                <a:solidFill>
                  <a:srgbClr val="699F38"/>
                </a:solidFill>
              </a:rPr>
              <a:t> </a:t>
            </a:r>
            <a:r>
              <a:rPr lang="en-US" sz="2000" b="1" err="1">
                <a:solidFill>
                  <a:srgbClr val="699F38"/>
                </a:solidFill>
              </a:rPr>
              <a:t>osób</a:t>
            </a:r>
            <a:r>
              <a:rPr lang="en-US" sz="2000" b="1">
                <a:solidFill>
                  <a:srgbClr val="699F38"/>
                </a:solidFill>
              </a:rPr>
              <a:t> </a:t>
            </a:r>
            <a:r>
              <a:rPr lang="en-US" sz="2000" b="1" err="1">
                <a:solidFill>
                  <a:srgbClr val="699F38"/>
                </a:solidFill>
              </a:rPr>
              <a:t>trzecich</a:t>
            </a:r>
            <a:endParaRPr lang="en-US" sz="2000" b="1">
              <a:solidFill>
                <a:srgbClr val="699F38"/>
              </a:solidFill>
            </a:endParaRPr>
          </a:p>
        </p:txBody>
      </p:sp>
    </p:spTree>
    <p:extLst>
      <p:ext uri="{BB962C8B-B14F-4D97-AF65-F5344CB8AC3E}">
        <p14:creationId xmlns:p14="http://schemas.microsoft.com/office/powerpoint/2010/main" val="4276804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9">
            <a:extLst>
              <a:ext uri="{FF2B5EF4-FFF2-40B4-BE49-F238E27FC236}">
                <a16:creationId xmlns:a16="http://schemas.microsoft.com/office/drawing/2014/main" id="{B4BC44AD-99BF-5D4A-908C-A6D9CFFB0DD7}"/>
              </a:ext>
            </a:extLst>
          </p:cNvPr>
          <p:cNvSpPr txBox="1">
            <a:spLocks/>
          </p:cNvSpPr>
          <p:nvPr/>
        </p:nvSpPr>
        <p:spPr>
          <a:xfrm>
            <a:off x="571852" y="842035"/>
            <a:ext cx="8571689" cy="707886"/>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0"/>
              </a:spcBef>
              <a:defRPr/>
            </a:pPr>
            <a:r>
              <a:rPr lang="en-US" sz="2000" b="1">
                <a:solidFill>
                  <a:srgbClr val="699F38"/>
                </a:solidFill>
              </a:rPr>
              <a:t>Prawa </a:t>
            </a:r>
            <a:r>
              <a:rPr lang="en-US" sz="2000" b="1" err="1">
                <a:solidFill>
                  <a:srgbClr val="699F38"/>
                </a:solidFill>
              </a:rPr>
              <a:t>własności</a:t>
            </a:r>
            <a:r>
              <a:rPr lang="en-US" sz="2000" b="1">
                <a:solidFill>
                  <a:srgbClr val="699F38"/>
                </a:solidFill>
              </a:rPr>
              <a:t> </a:t>
            </a:r>
            <a:r>
              <a:rPr lang="en-US" sz="2000" b="1" err="1">
                <a:solidFill>
                  <a:srgbClr val="699F38"/>
                </a:solidFill>
              </a:rPr>
              <a:t>intelektualnej</a:t>
            </a:r>
            <a:r>
              <a:rPr lang="en-US" sz="2000" b="1">
                <a:solidFill>
                  <a:srgbClr val="699F38"/>
                </a:solidFill>
              </a:rPr>
              <a:t> </a:t>
            </a:r>
            <a:endParaRPr lang="en-US">
              <a:solidFill>
                <a:srgbClr val="005061"/>
              </a:solidFill>
            </a:endParaRPr>
          </a:p>
          <a:p>
            <a:pPr>
              <a:spcBef>
                <a:spcPts val="0"/>
              </a:spcBef>
              <a:defRPr/>
            </a:pPr>
            <a:r>
              <a:rPr lang="en-US" sz="2000" b="1" err="1">
                <a:solidFill>
                  <a:srgbClr val="699F38"/>
                </a:solidFill>
              </a:rPr>
              <a:t>i</a:t>
            </a:r>
            <a:r>
              <a:rPr lang="en-US" sz="2000" b="1">
                <a:solidFill>
                  <a:srgbClr val="699F38"/>
                </a:solidFill>
              </a:rPr>
              <a:t> </a:t>
            </a:r>
            <a:r>
              <a:rPr lang="en-US" sz="2000" b="1" err="1">
                <a:solidFill>
                  <a:srgbClr val="699F38"/>
                </a:solidFill>
              </a:rPr>
              <a:t>wykorzystanie</a:t>
            </a:r>
            <a:r>
              <a:rPr lang="en-US" sz="2000" b="1">
                <a:solidFill>
                  <a:srgbClr val="699F38"/>
                </a:solidFill>
              </a:rPr>
              <a:t> </a:t>
            </a:r>
            <a:r>
              <a:rPr lang="en-US" sz="2000" b="1" err="1">
                <a:solidFill>
                  <a:srgbClr val="699F38"/>
                </a:solidFill>
              </a:rPr>
              <a:t>rezultatów</a:t>
            </a:r>
            <a:r>
              <a:rPr lang="en-US" sz="2000" b="1">
                <a:solidFill>
                  <a:srgbClr val="699F38"/>
                </a:solidFill>
              </a:rPr>
              <a:t> </a:t>
            </a:r>
            <a:r>
              <a:rPr lang="en-US" sz="2000" b="1" err="1">
                <a:solidFill>
                  <a:srgbClr val="699F38"/>
                </a:solidFill>
              </a:rPr>
              <a:t>projektów</a:t>
            </a:r>
            <a:r>
              <a:rPr lang="en-US" sz="2000" b="1">
                <a:solidFill>
                  <a:srgbClr val="699F38"/>
                </a:solidFill>
              </a:rPr>
              <a:t> Erasmus+</a:t>
            </a:r>
            <a:endParaRPr lang="en-US"/>
          </a:p>
        </p:txBody>
      </p:sp>
      <p:sp>
        <p:nvSpPr>
          <p:cNvPr id="8" name="TextBox 7">
            <a:extLst>
              <a:ext uri="{FF2B5EF4-FFF2-40B4-BE49-F238E27FC236}">
                <a16:creationId xmlns:a16="http://schemas.microsoft.com/office/drawing/2014/main" id="{80278205-3F9E-352A-F2AE-C90408CC92F4}"/>
              </a:ext>
            </a:extLst>
          </p:cNvPr>
          <p:cNvSpPr txBox="1"/>
          <p:nvPr/>
        </p:nvSpPr>
        <p:spPr>
          <a:xfrm>
            <a:off x="571501" y="1550194"/>
            <a:ext cx="7398869"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err="1">
                <a:solidFill>
                  <a:srgbClr val="005061"/>
                </a:solidFill>
                <a:latin typeface="Trebuchet MS"/>
                <a:cs typeface="Segoe UI"/>
              </a:rPr>
              <a:t>Komisja</a:t>
            </a:r>
            <a:r>
              <a:rPr lang="en-US" sz="1600">
                <a:solidFill>
                  <a:srgbClr val="005061"/>
                </a:solidFill>
                <a:latin typeface="Trebuchet MS"/>
                <a:cs typeface="Segoe UI"/>
              </a:rPr>
              <a:t> </a:t>
            </a:r>
            <a:r>
              <a:rPr lang="en-US" sz="1600" err="1">
                <a:solidFill>
                  <a:srgbClr val="005061"/>
                </a:solidFill>
                <a:latin typeface="Trebuchet MS"/>
                <a:cs typeface="Segoe UI"/>
              </a:rPr>
              <a:t>Europejska</a:t>
            </a:r>
            <a:r>
              <a:rPr lang="en-US" sz="1600">
                <a:solidFill>
                  <a:srgbClr val="005061"/>
                </a:solidFill>
                <a:latin typeface="Trebuchet MS"/>
                <a:cs typeface="Segoe UI"/>
              </a:rPr>
              <a:t> </a:t>
            </a:r>
            <a:r>
              <a:rPr lang="en-US" sz="1600" err="1">
                <a:solidFill>
                  <a:srgbClr val="005061"/>
                </a:solidFill>
                <a:latin typeface="Trebuchet MS"/>
                <a:cs typeface="Segoe UI"/>
              </a:rPr>
              <a:t>oraz</a:t>
            </a:r>
            <a:r>
              <a:rPr lang="en-US" sz="1600">
                <a:solidFill>
                  <a:srgbClr val="005061"/>
                </a:solidFill>
                <a:latin typeface="Trebuchet MS"/>
                <a:cs typeface="Segoe UI"/>
              </a:rPr>
              <a:t> </a:t>
            </a:r>
            <a:r>
              <a:rPr lang="en-US" sz="1600" err="1">
                <a:solidFill>
                  <a:srgbClr val="005061"/>
                </a:solidFill>
                <a:latin typeface="Trebuchet MS"/>
                <a:cs typeface="Segoe UI"/>
              </a:rPr>
              <a:t>Narodowa</a:t>
            </a:r>
            <a:r>
              <a:rPr lang="en-US" sz="1600">
                <a:solidFill>
                  <a:srgbClr val="005061"/>
                </a:solidFill>
                <a:latin typeface="Trebuchet MS"/>
                <a:cs typeface="Segoe UI"/>
              </a:rPr>
              <a:t> </a:t>
            </a:r>
            <a:r>
              <a:rPr lang="en-US" sz="1600" err="1">
                <a:solidFill>
                  <a:srgbClr val="005061"/>
                </a:solidFill>
                <a:latin typeface="Trebuchet MS"/>
                <a:cs typeface="Segoe UI"/>
              </a:rPr>
              <a:t>Agencja</a:t>
            </a:r>
            <a:r>
              <a:rPr lang="en-US" sz="1600">
                <a:solidFill>
                  <a:srgbClr val="005061"/>
                </a:solidFill>
                <a:latin typeface="Trebuchet MS"/>
                <a:cs typeface="Segoe UI"/>
              </a:rPr>
              <a:t> </a:t>
            </a:r>
            <a:r>
              <a:rPr lang="en-US" sz="1600" err="1">
                <a:solidFill>
                  <a:srgbClr val="005061"/>
                </a:solidFill>
                <a:latin typeface="Trebuchet MS"/>
                <a:ea typeface="Segoe UI"/>
                <a:cs typeface="Segoe UI"/>
              </a:rPr>
              <a:t>nie</a:t>
            </a:r>
            <a:r>
              <a:rPr lang="en-US" sz="1600">
                <a:solidFill>
                  <a:srgbClr val="005061"/>
                </a:solidFill>
                <a:latin typeface="Trebuchet MS"/>
                <a:ea typeface="Segoe UI"/>
                <a:cs typeface="Segoe UI"/>
              </a:rPr>
              <a:t> </a:t>
            </a:r>
            <a:r>
              <a:rPr lang="en-US" sz="1600" err="1">
                <a:solidFill>
                  <a:srgbClr val="005061"/>
                </a:solidFill>
                <a:latin typeface="Trebuchet MS"/>
                <a:ea typeface="Segoe UI"/>
                <a:cs typeface="Segoe UI"/>
              </a:rPr>
              <a:t>przejmują</a:t>
            </a:r>
            <a:r>
              <a:rPr lang="en-US" sz="1600">
                <a:solidFill>
                  <a:srgbClr val="005061"/>
                </a:solidFill>
                <a:latin typeface="Trebuchet MS"/>
                <a:ea typeface="Segoe UI"/>
                <a:cs typeface="Segoe UI"/>
              </a:rPr>
              <a:t> </a:t>
            </a:r>
            <a:r>
              <a:rPr lang="en-US" sz="1600" err="1">
                <a:solidFill>
                  <a:srgbClr val="005061"/>
                </a:solidFill>
                <a:latin typeface="Trebuchet MS"/>
                <a:ea typeface="Segoe UI"/>
                <a:cs typeface="Segoe UI"/>
              </a:rPr>
              <a:t>praw</a:t>
            </a:r>
            <a:r>
              <a:rPr lang="en-US" sz="1600">
                <a:solidFill>
                  <a:srgbClr val="005061"/>
                </a:solidFill>
                <a:latin typeface="Trebuchet MS"/>
                <a:ea typeface="Segoe UI"/>
                <a:cs typeface="Segoe UI"/>
              </a:rPr>
              <a:t> </a:t>
            </a:r>
            <a:r>
              <a:rPr lang="en-US" sz="1600" err="1">
                <a:solidFill>
                  <a:srgbClr val="005061"/>
                </a:solidFill>
                <a:latin typeface="Trebuchet MS"/>
                <a:ea typeface="Segoe UI"/>
                <a:cs typeface="Segoe UI"/>
              </a:rPr>
              <a:t>autorskich</a:t>
            </a:r>
            <a:r>
              <a:rPr lang="en-US" sz="1600" baseline="0">
                <a:solidFill>
                  <a:srgbClr val="005061"/>
                </a:solidFill>
                <a:latin typeface="Trebuchet MS"/>
                <a:ea typeface="Segoe UI"/>
                <a:cs typeface="Segoe UI"/>
              </a:rPr>
              <a:t>, </a:t>
            </a:r>
            <a:endParaRPr lang="en-US" sz="1600"/>
          </a:p>
          <a:p>
            <a:r>
              <a:rPr lang="en-US" sz="1600">
                <a:solidFill>
                  <a:srgbClr val="005061"/>
                </a:solidFill>
                <a:latin typeface="Trebuchet MS"/>
                <a:ea typeface="Segoe UI"/>
                <a:cs typeface="Segoe UI"/>
              </a:rPr>
              <a:t>ale </a:t>
            </a:r>
            <a:r>
              <a:rPr lang="en-US" sz="1600" err="1">
                <a:solidFill>
                  <a:srgbClr val="005061"/>
                </a:solidFill>
                <a:latin typeface="Trebuchet MS"/>
                <a:ea typeface="Segoe UI"/>
                <a:cs typeface="Segoe UI"/>
              </a:rPr>
              <a:t>uzyskują</a:t>
            </a:r>
            <a:r>
              <a:rPr lang="en-US" sz="1600">
                <a:solidFill>
                  <a:srgbClr val="005061"/>
                </a:solidFill>
                <a:latin typeface="Trebuchet MS"/>
                <a:ea typeface="Segoe UI"/>
                <a:cs typeface="Segoe UI"/>
              </a:rPr>
              <a:t> </a:t>
            </a:r>
            <a:r>
              <a:rPr lang="en-US" sz="1600" err="1">
                <a:solidFill>
                  <a:srgbClr val="005061"/>
                </a:solidFill>
                <a:latin typeface="Trebuchet MS"/>
                <a:ea typeface="Segoe UI"/>
                <a:cs typeface="Segoe UI"/>
              </a:rPr>
              <a:t>prawo</a:t>
            </a:r>
            <a:r>
              <a:rPr lang="en-US" sz="1600">
                <a:solidFill>
                  <a:srgbClr val="005061"/>
                </a:solidFill>
                <a:latin typeface="Trebuchet MS"/>
                <a:ea typeface="Segoe UI"/>
                <a:cs typeface="Segoe UI"/>
              </a:rPr>
              <a:t> do </a:t>
            </a:r>
            <a:r>
              <a:rPr lang="en-US" sz="1600" err="1">
                <a:solidFill>
                  <a:srgbClr val="005061"/>
                </a:solidFill>
                <a:latin typeface="Trebuchet MS"/>
                <a:ea typeface="Segoe UI"/>
                <a:cs typeface="Segoe UI"/>
              </a:rPr>
              <a:t>korzystania</a:t>
            </a:r>
            <a:r>
              <a:rPr lang="en-US" sz="1600">
                <a:solidFill>
                  <a:srgbClr val="005061"/>
                </a:solidFill>
                <a:latin typeface="Trebuchet MS"/>
                <a:ea typeface="Segoe UI"/>
                <a:cs typeface="Segoe UI"/>
              </a:rPr>
              <a:t> z </a:t>
            </a:r>
            <a:r>
              <a:rPr lang="en-US" sz="1600" err="1">
                <a:solidFill>
                  <a:srgbClr val="005061"/>
                </a:solidFill>
                <a:latin typeface="Trebuchet MS"/>
                <a:ea typeface="Segoe UI"/>
                <a:cs typeface="Segoe UI"/>
              </a:rPr>
              <a:t>rezultatów</a:t>
            </a:r>
            <a:r>
              <a:rPr lang="en-US" sz="1600">
                <a:solidFill>
                  <a:srgbClr val="005061"/>
                </a:solidFill>
                <a:latin typeface="Trebuchet MS"/>
                <a:ea typeface="Segoe UI"/>
                <a:cs typeface="Segoe UI"/>
              </a:rPr>
              <a:t> </a:t>
            </a:r>
            <a:r>
              <a:rPr lang="en-US" sz="1600" err="1">
                <a:solidFill>
                  <a:srgbClr val="005061"/>
                </a:solidFill>
                <a:latin typeface="Trebuchet MS"/>
                <a:ea typeface="Segoe UI"/>
                <a:cs typeface="Segoe UI"/>
              </a:rPr>
              <a:t>projektu</a:t>
            </a:r>
            <a:r>
              <a:rPr lang="en-US" sz="1600">
                <a:solidFill>
                  <a:srgbClr val="005061"/>
                </a:solidFill>
                <a:latin typeface="Trebuchet MS"/>
                <a:ea typeface="Segoe UI"/>
                <a:cs typeface="Segoe UI"/>
              </a:rPr>
              <a:t> </a:t>
            </a:r>
          </a:p>
          <a:p>
            <a:r>
              <a:rPr lang="en-US" sz="1600">
                <a:solidFill>
                  <a:srgbClr val="005061"/>
                </a:solidFill>
                <a:latin typeface="Trebuchet MS"/>
                <a:ea typeface="Segoe UI"/>
                <a:cs typeface="Segoe UI"/>
              </a:rPr>
              <a:t>w </a:t>
            </a:r>
            <a:r>
              <a:rPr lang="en-US" sz="1600" err="1">
                <a:solidFill>
                  <a:srgbClr val="005061"/>
                </a:solidFill>
                <a:latin typeface="Trebuchet MS"/>
                <a:ea typeface="Segoe UI"/>
                <a:cs typeface="Segoe UI"/>
              </a:rPr>
              <a:t>celach</a:t>
            </a:r>
            <a:r>
              <a:rPr lang="en-US" sz="1600">
                <a:solidFill>
                  <a:srgbClr val="005061"/>
                </a:solidFill>
                <a:latin typeface="Trebuchet MS"/>
                <a:ea typeface="Segoe UI"/>
                <a:cs typeface="Segoe UI"/>
              </a:rPr>
              <a:t> </a:t>
            </a:r>
            <a:r>
              <a:rPr lang="en-US" sz="1600" err="1">
                <a:solidFill>
                  <a:srgbClr val="005061"/>
                </a:solidFill>
                <a:latin typeface="Trebuchet MS"/>
                <a:ea typeface="Segoe UI"/>
                <a:cs typeface="Segoe UI"/>
              </a:rPr>
              <a:t>informacyjnych</a:t>
            </a:r>
            <a:r>
              <a:rPr lang="en-US" sz="1600" baseline="0">
                <a:solidFill>
                  <a:srgbClr val="005061"/>
                </a:solidFill>
                <a:latin typeface="Trebuchet MS"/>
                <a:ea typeface="Segoe UI"/>
                <a:cs typeface="Segoe UI"/>
              </a:rPr>
              <a:t>, </a:t>
            </a:r>
            <a:r>
              <a:rPr lang="en-US" sz="1600" err="1">
                <a:solidFill>
                  <a:srgbClr val="005061"/>
                </a:solidFill>
                <a:latin typeface="Trebuchet MS"/>
                <a:ea typeface="Segoe UI"/>
                <a:cs typeface="Segoe UI"/>
              </a:rPr>
              <a:t>promocyjnych</a:t>
            </a:r>
            <a:r>
              <a:rPr lang="en-US" sz="1600">
                <a:solidFill>
                  <a:srgbClr val="005061"/>
                </a:solidFill>
                <a:latin typeface="Trebuchet MS"/>
                <a:ea typeface="Segoe UI"/>
                <a:cs typeface="Segoe UI"/>
              </a:rPr>
              <a:t> </a:t>
            </a:r>
            <a:r>
              <a:rPr lang="en-US" sz="1600" err="1">
                <a:solidFill>
                  <a:srgbClr val="005061"/>
                </a:solidFill>
                <a:latin typeface="Trebuchet MS"/>
                <a:ea typeface="Segoe UI"/>
                <a:cs typeface="Segoe UI"/>
              </a:rPr>
              <a:t>i</a:t>
            </a:r>
            <a:r>
              <a:rPr lang="en-US" sz="1600">
                <a:solidFill>
                  <a:srgbClr val="005061"/>
                </a:solidFill>
                <a:latin typeface="Trebuchet MS"/>
                <a:ea typeface="Segoe UI"/>
                <a:cs typeface="Segoe UI"/>
              </a:rPr>
              <a:t> </a:t>
            </a:r>
            <a:r>
              <a:rPr lang="en-US" sz="1600" err="1">
                <a:solidFill>
                  <a:srgbClr val="005061"/>
                </a:solidFill>
                <a:latin typeface="Trebuchet MS"/>
                <a:ea typeface="Segoe UI"/>
                <a:cs typeface="Segoe UI"/>
              </a:rPr>
              <a:t>edukacyjnych</a:t>
            </a:r>
            <a:r>
              <a:rPr lang="en-US" sz="1600">
                <a:solidFill>
                  <a:srgbClr val="005061"/>
                </a:solidFill>
                <a:latin typeface="Trebuchet MS"/>
                <a:ea typeface="Segoe UI"/>
                <a:cs typeface="Segoe UI"/>
              </a:rPr>
              <a:t> </a:t>
            </a:r>
            <a:endParaRPr lang="en-US" sz="1600"/>
          </a:p>
          <a:p>
            <a:r>
              <a:rPr lang="en-US" sz="1600" err="1">
                <a:solidFill>
                  <a:srgbClr val="005061"/>
                </a:solidFill>
                <a:latin typeface="Trebuchet MS"/>
                <a:ea typeface="Segoe UI"/>
                <a:cs typeface="Segoe UI"/>
              </a:rPr>
              <a:t>na</a:t>
            </a:r>
            <a:r>
              <a:rPr lang="en-US" sz="1600">
                <a:solidFill>
                  <a:srgbClr val="005061"/>
                </a:solidFill>
                <a:latin typeface="Trebuchet MS"/>
                <a:ea typeface="Segoe UI"/>
                <a:cs typeface="Segoe UI"/>
              </a:rPr>
              <a:t> </a:t>
            </a:r>
            <a:r>
              <a:rPr lang="en-US" sz="1600" err="1">
                <a:solidFill>
                  <a:srgbClr val="005061"/>
                </a:solidFill>
                <a:latin typeface="Trebuchet MS"/>
                <a:ea typeface="Segoe UI"/>
                <a:cs typeface="Segoe UI"/>
              </a:rPr>
              <a:t>zasadzie</a:t>
            </a:r>
            <a:r>
              <a:rPr lang="en-US" sz="1600">
                <a:solidFill>
                  <a:srgbClr val="005061"/>
                </a:solidFill>
                <a:latin typeface="Trebuchet MS"/>
                <a:ea typeface="Segoe UI"/>
                <a:cs typeface="Segoe UI"/>
              </a:rPr>
              <a:t> </a:t>
            </a:r>
            <a:r>
              <a:rPr lang="en-US" sz="1600" err="1">
                <a:solidFill>
                  <a:srgbClr val="005061"/>
                </a:solidFill>
                <a:latin typeface="Trebuchet MS"/>
                <a:ea typeface="Segoe UI"/>
                <a:cs typeface="Segoe UI"/>
              </a:rPr>
              <a:t>licencji</a:t>
            </a:r>
            <a:r>
              <a:rPr lang="en-US" sz="1600">
                <a:solidFill>
                  <a:srgbClr val="005061"/>
                </a:solidFill>
                <a:latin typeface="Trebuchet MS"/>
                <a:ea typeface="Segoe UI"/>
                <a:cs typeface="Segoe UI"/>
              </a:rPr>
              <a:t> </a:t>
            </a:r>
            <a:r>
              <a:rPr lang="en-US" sz="1600" err="1">
                <a:solidFill>
                  <a:srgbClr val="005061"/>
                </a:solidFill>
                <a:latin typeface="Trebuchet MS"/>
                <a:ea typeface="Segoe UI"/>
                <a:cs typeface="Segoe UI"/>
              </a:rPr>
              <a:t>otwartych</a:t>
            </a:r>
            <a:r>
              <a:rPr lang="en-US" sz="1600">
                <a:solidFill>
                  <a:srgbClr val="005061"/>
                </a:solidFill>
                <a:latin typeface="Trebuchet MS"/>
                <a:ea typeface="Segoe UI"/>
                <a:cs typeface="Segoe UI"/>
              </a:rPr>
              <a:t> do</a:t>
            </a:r>
            <a:r>
              <a:rPr lang="en-US" sz="1600" baseline="0">
                <a:solidFill>
                  <a:srgbClr val="005061"/>
                </a:solidFill>
                <a:latin typeface="Trebuchet MS"/>
                <a:ea typeface="Segoe UI"/>
                <a:cs typeface="Segoe UI"/>
              </a:rPr>
              <a:t>:</a:t>
            </a:r>
            <a:r>
              <a:rPr lang="en-US" sz="1600">
                <a:solidFill>
                  <a:srgbClr val="005061"/>
                </a:solidFill>
                <a:latin typeface="Trebuchet MS"/>
                <a:ea typeface="Segoe UI"/>
                <a:cs typeface="Segoe UI"/>
              </a:rPr>
              <a:t> </a:t>
            </a:r>
          </a:p>
          <a:p>
            <a:pPr marL="285750" indent="-285750">
              <a:buFont typeface="Wingdings"/>
              <a:buChar char="Ø"/>
            </a:pPr>
            <a:r>
              <a:rPr lang="en-US" sz="1600" err="1">
                <a:solidFill>
                  <a:srgbClr val="005061"/>
                </a:solidFill>
                <a:latin typeface="Trebuchet MS"/>
                <a:ea typeface="Segoe UI"/>
                <a:cs typeface="Segoe UI"/>
              </a:rPr>
              <a:t>użycia</a:t>
            </a:r>
            <a:r>
              <a:rPr lang="en-US" sz="1600">
                <a:solidFill>
                  <a:srgbClr val="005061"/>
                </a:solidFill>
                <a:latin typeface="Trebuchet MS"/>
                <a:ea typeface="Segoe UI"/>
                <a:cs typeface="Segoe UI"/>
              </a:rPr>
              <a:t> </a:t>
            </a:r>
            <a:r>
              <a:rPr lang="en-US" sz="1600" err="1">
                <a:solidFill>
                  <a:srgbClr val="005061"/>
                </a:solidFill>
                <a:latin typeface="Trebuchet MS"/>
                <a:ea typeface="Segoe UI"/>
                <a:cs typeface="Segoe UI"/>
              </a:rPr>
              <a:t>na</a:t>
            </a:r>
            <a:r>
              <a:rPr lang="en-US" sz="1600">
                <a:solidFill>
                  <a:srgbClr val="005061"/>
                </a:solidFill>
                <a:latin typeface="Trebuchet MS"/>
                <a:ea typeface="Segoe UI"/>
                <a:cs typeface="Segoe UI"/>
              </a:rPr>
              <a:t> </a:t>
            </a:r>
            <a:r>
              <a:rPr lang="en-US" sz="1600" err="1">
                <a:solidFill>
                  <a:srgbClr val="005061"/>
                </a:solidFill>
                <a:latin typeface="Trebuchet MS"/>
                <a:ea typeface="Segoe UI"/>
                <a:cs typeface="Segoe UI"/>
              </a:rPr>
              <a:t>potrzeby</a:t>
            </a:r>
            <a:r>
              <a:rPr lang="en-US" sz="1600">
                <a:solidFill>
                  <a:srgbClr val="005061"/>
                </a:solidFill>
                <a:latin typeface="Trebuchet MS"/>
                <a:ea typeface="Segoe UI"/>
                <a:cs typeface="Segoe UI"/>
              </a:rPr>
              <a:t> </a:t>
            </a:r>
            <a:r>
              <a:rPr lang="en-US" sz="1600" err="1">
                <a:solidFill>
                  <a:srgbClr val="005061"/>
                </a:solidFill>
                <a:latin typeface="Trebuchet MS"/>
                <a:ea typeface="Segoe UI"/>
                <a:cs typeface="Segoe UI"/>
              </a:rPr>
              <a:t>własne</a:t>
            </a:r>
            <a:endParaRPr lang="en-US" sz="1600">
              <a:solidFill>
                <a:srgbClr val="005061"/>
              </a:solidFill>
              <a:latin typeface="Trebuchet MS"/>
              <a:ea typeface="Segoe UI"/>
              <a:cs typeface="Segoe UI"/>
            </a:endParaRPr>
          </a:p>
          <a:p>
            <a:pPr marL="285750" indent="-285750">
              <a:buFont typeface="Wingdings"/>
              <a:buChar char="Ø"/>
            </a:pPr>
            <a:r>
              <a:rPr lang="en-US" sz="1600" err="1">
                <a:solidFill>
                  <a:srgbClr val="005061"/>
                </a:solidFill>
                <a:latin typeface="Trebuchet MS"/>
                <a:ea typeface="Segoe UI"/>
                <a:cs typeface="Segoe UI"/>
              </a:rPr>
              <a:t>rozpowszechniania</a:t>
            </a:r>
            <a:r>
              <a:rPr lang="en-US" sz="1600">
                <a:solidFill>
                  <a:srgbClr val="005061"/>
                </a:solidFill>
                <a:latin typeface="Trebuchet MS"/>
                <a:ea typeface="Segoe UI"/>
                <a:cs typeface="Segoe UI"/>
              </a:rPr>
              <a:t> </a:t>
            </a:r>
            <a:r>
              <a:rPr lang="en-US" sz="1600" err="1">
                <a:solidFill>
                  <a:srgbClr val="005061"/>
                </a:solidFill>
                <a:latin typeface="Trebuchet MS"/>
                <a:ea typeface="Segoe UI"/>
                <a:cs typeface="Segoe UI"/>
              </a:rPr>
              <a:t>na</a:t>
            </a:r>
            <a:r>
              <a:rPr lang="en-US" sz="1600">
                <a:solidFill>
                  <a:srgbClr val="005061"/>
                </a:solidFill>
                <a:latin typeface="Trebuchet MS"/>
                <a:ea typeface="Segoe UI"/>
                <a:cs typeface="Segoe UI"/>
              </a:rPr>
              <a:t> </a:t>
            </a:r>
            <a:r>
              <a:rPr lang="en-US" sz="1600" err="1">
                <a:solidFill>
                  <a:srgbClr val="005061"/>
                </a:solidFill>
                <a:latin typeface="Trebuchet MS"/>
                <a:ea typeface="Segoe UI"/>
                <a:cs typeface="Segoe UI"/>
              </a:rPr>
              <a:t>użytek</a:t>
            </a:r>
            <a:r>
              <a:rPr lang="en-US" sz="1600">
                <a:solidFill>
                  <a:srgbClr val="005061"/>
                </a:solidFill>
                <a:latin typeface="Trebuchet MS"/>
                <a:ea typeface="Segoe UI"/>
                <a:cs typeface="Segoe UI"/>
              </a:rPr>
              <a:t> </a:t>
            </a:r>
            <a:r>
              <a:rPr lang="en-US" sz="1600" err="1">
                <a:solidFill>
                  <a:srgbClr val="005061"/>
                </a:solidFill>
                <a:latin typeface="Trebuchet MS"/>
                <a:ea typeface="Segoe UI"/>
                <a:cs typeface="Segoe UI"/>
              </a:rPr>
              <a:t>ogółu</a:t>
            </a:r>
            <a:r>
              <a:rPr lang="en-US" sz="1600">
                <a:solidFill>
                  <a:srgbClr val="005061"/>
                </a:solidFill>
                <a:latin typeface="Trebuchet MS"/>
                <a:ea typeface="Segoe UI"/>
                <a:cs typeface="Segoe UI"/>
              </a:rPr>
              <a:t> </a:t>
            </a:r>
            <a:r>
              <a:rPr lang="en-US" sz="1600" err="1">
                <a:solidFill>
                  <a:srgbClr val="005061"/>
                </a:solidFill>
                <a:latin typeface="Trebuchet MS"/>
                <a:cs typeface="Arial"/>
              </a:rPr>
              <a:t>społeczeństwa</a:t>
            </a:r>
            <a:endParaRPr lang="en-US" sz="1600">
              <a:solidFill>
                <a:srgbClr val="005061"/>
              </a:solidFill>
              <a:latin typeface="Trebuchet MS"/>
              <a:cs typeface="Arial"/>
            </a:endParaRPr>
          </a:p>
          <a:p>
            <a:pPr marL="285750" indent="-285750">
              <a:buFont typeface="Wingdings"/>
              <a:buChar char="Ø"/>
            </a:pPr>
            <a:r>
              <a:rPr lang="en-US" sz="1600" err="1">
                <a:solidFill>
                  <a:srgbClr val="005061"/>
                </a:solidFill>
                <a:latin typeface="Trebuchet MS"/>
                <a:cs typeface="Arial"/>
              </a:rPr>
              <a:t>edytowania</a:t>
            </a:r>
            <a:r>
              <a:rPr lang="en-US" sz="1600">
                <a:solidFill>
                  <a:srgbClr val="005061"/>
                </a:solidFill>
                <a:latin typeface="Trebuchet MS"/>
                <a:cs typeface="Arial"/>
              </a:rPr>
              <a:t> </a:t>
            </a:r>
            <a:r>
              <a:rPr lang="en-US" sz="1600" err="1">
                <a:solidFill>
                  <a:srgbClr val="005061"/>
                </a:solidFill>
                <a:latin typeface="Trebuchet MS"/>
                <a:cs typeface="Arial"/>
              </a:rPr>
              <a:t>i</a:t>
            </a:r>
            <a:r>
              <a:rPr lang="en-US" sz="1600">
                <a:solidFill>
                  <a:srgbClr val="005061"/>
                </a:solidFill>
                <a:latin typeface="Trebuchet MS"/>
                <a:cs typeface="Arial"/>
              </a:rPr>
              <a:t> </a:t>
            </a:r>
            <a:r>
              <a:rPr lang="en-US" sz="1600" err="1">
                <a:solidFill>
                  <a:srgbClr val="005061"/>
                </a:solidFill>
                <a:latin typeface="Trebuchet MS"/>
                <a:cs typeface="Arial"/>
              </a:rPr>
              <a:t>przeredagowywania</a:t>
            </a:r>
            <a:endParaRPr lang="en-US" sz="1600" err="1"/>
          </a:p>
          <a:p>
            <a:pPr marL="285750" indent="-285750">
              <a:buFont typeface="Wingdings"/>
              <a:buChar char="Ø"/>
            </a:pPr>
            <a:r>
              <a:rPr lang="en-US" sz="1600" err="1">
                <a:solidFill>
                  <a:srgbClr val="005061"/>
                </a:solidFill>
                <a:latin typeface="Trebuchet MS"/>
                <a:cs typeface="Arial"/>
              </a:rPr>
              <a:t>tłumaczenia</a:t>
            </a:r>
            <a:endParaRPr lang="en-US" sz="1600" err="1"/>
          </a:p>
          <a:p>
            <a:pPr marL="285750" indent="-285750">
              <a:buFont typeface="Wingdings"/>
              <a:buChar char="Ø"/>
            </a:pPr>
            <a:r>
              <a:rPr lang="en-US" sz="1600" err="1">
                <a:solidFill>
                  <a:srgbClr val="005061"/>
                </a:solidFill>
                <a:latin typeface="Trebuchet MS"/>
                <a:cs typeface="Arial"/>
              </a:rPr>
              <a:t>przechowywania</a:t>
            </a:r>
            <a:r>
              <a:rPr lang="en-US" sz="1600">
                <a:solidFill>
                  <a:srgbClr val="005061"/>
                </a:solidFill>
                <a:latin typeface="Trebuchet MS"/>
                <a:cs typeface="Arial"/>
              </a:rPr>
              <a:t> </a:t>
            </a:r>
            <a:r>
              <a:rPr lang="en-US" sz="1600" baseline="0" err="1">
                <a:solidFill>
                  <a:srgbClr val="005061"/>
                </a:solidFill>
                <a:latin typeface="Trebuchet MS"/>
                <a:ea typeface="Arial"/>
                <a:cs typeface="Arial"/>
              </a:rPr>
              <a:t>i</a:t>
            </a:r>
            <a:r>
              <a:rPr lang="en-US" sz="1600" baseline="0">
                <a:solidFill>
                  <a:srgbClr val="005061"/>
                </a:solidFill>
                <a:latin typeface="Trebuchet MS"/>
                <a:ea typeface="Arial"/>
                <a:cs typeface="Arial"/>
              </a:rPr>
              <a:t> </a:t>
            </a:r>
            <a:r>
              <a:rPr lang="en-US" sz="1600" err="1">
                <a:solidFill>
                  <a:srgbClr val="005061"/>
                </a:solidFill>
                <a:latin typeface="Trebuchet MS"/>
                <a:cs typeface="Arial"/>
              </a:rPr>
              <a:t>archiwizacji</a:t>
            </a:r>
            <a:endParaRPr lang="en-US" sz="1600" err="1"/>
          </a:p>
          <a:p>
            <a:pPr marL="285750" indent="-285750">
              <a:buFont typeface="Wingdings"/>
              <a:buChar char="Ø"/>
            </a:pPr>
            <a:r>
              <a:rPr lang="en-US" sz="1600" err="1">
                <a:solidFill>
                  <a:srgbClr val="005061"/>
                </a:solidFill>
                <a:latin typeface="Trebuchet MS"/>
                <a:cs typeface="Arial"/>
              </a:rPr>
              <a:t>przetwarzania</a:t>
            </a:r>
            <a:r>
              <a:rPr lang="en-US" sz="1600">
                <a:solidFill>
                  <a:srgbClr val="005061"/>
                </a:solidFill>
                <a:latin typeface="Trebuchet MS"/>
                <a:cs typeface="Arial"/>
              </a:rPr>
              <a:t> </a:t>
            </a:r>
            <a:r>
              <a:rPr lang="en-US" sz="1600" err="1">
                <a:solidFill>
                  <a:srgbClr val="005061"/>
                </a:solidFill>
                <a:latin typeface="Trebuchet MS"/>
                <a:cs typeface="Arial"/>
              </a:rPr>
              <a:t>i</a:t>
            </a:r>
            <a:r>
              <a:rPr lang="en-US" sz="1600">
                <a:solidFill>
                  <a:srgbClr val="005061"/>
                </a:solidFill>
                <a:latin typeface="Trebuchet MS"/>
                <a:cs typeface="Arial"/>
              </a:rPr>
              <a:t> </a:t>
            </a:r>
            <a:r>
              <a:rPr lang="en-US" sz="1600" err="1">
                <a:solidFill>
                  <a:srgbClr val="005061"/>
                </a:solidFill>
                <a:latin typeface="Trebuchet MS"/>
                <a:cs typeface="Arial"/>
              </a:rPr>
              <a:t>produkowania</a:t>
            </a:r>
            <a:r>
              <a:rPr lang="en-US" sz="1600">
                <a:solidFill>
                  <a:srgbClr val="005061"/>
                </a:solidFill>
                <a:latin typeface="Trebuchet MS"/>
                <a:cs typeface="Arial"/>
              </a:rPr>
              <a:t> </a:t>
            </a:r>
            <a:r>
              <a:rPr lang="en-US" sz="1600" err="1">
                <a:solidFill>
                  <a:srgbClr val="005061"/>
                </a:solidFill>
                <a:latin typeface="Trebuchet MS"/>
                <a:cs typeface="Arial"/>
              </a:rPr>
              <a:t>utworów</a:t>
            </a:r>
            <a:r>
              <a:rPr lang="en-US" sz="1600">
                <a:solidFill>
                  <a:srgbClr val="005061"/>
                </a:solidFill>
                <a:latin typeface="Trebuchet MS"/>
                <a:cs typeface="Arial"/>
              </a:rPr>
              <a:t> </a:t>
            </a:r>
            <a:r>
              <a:rPr lang="en-US" sz="1600" err="1">
                <a:solidFill>
                  <a:srgbClr val="005061"/>
                </a:solidFill>
                <a:latin typeface="Trebuchet MS"/>
                <a:cs typeface="Arial"/>
              </a:rPr>
              <a:t>zależnych</a:t>
            </a:r>
            <a:endParaRPr lang="en-US" sz="1600" err="1"/>
          </a:p>
        </p:txBody>
      </p:sp>
      <p:pic>
        <p:nvPicPr>
          <p:cNvPr id="3" name="Picture 2">
            <a:extLst>
              <a:ext uri="{FF2B5EF4-FFF2-40B4-BE49-F238E27FC236}">
                <a16:creationId xmlns:a16="http://schemas.microsoft.com/office/drawing/2014/main" id="{8F1CF318-E542-E09A-EA8A-A77F70CB3D85}"/>
              </a:ext>
            </a:extLst>
          </p:cNvPr>
          <p:cNvPicPr>
            <a:picLocks noChangeAspect="1"/>
          </p:cNvPicPr>
          <p:nvPr/>
        </p:nvPicPr>
        <p:blipFill>
          <a:blip r:embed="rId2"/>
          <a:stretch>
            <a:fillRect/>
          </a:stretch>
        </p:blipFill>
        <p:spPr>
          <a:xfrm>
            <a:off x="6071860" y="2100718"/>
            <a:ext cx="2853586" cy="1933707"/>
          </a:xfrm>
          <a:prstGeom prst="rect">
            <a:avLst/>
          </a:prstGeom>
        </p:spPr>
      </p:pic>
    </p:spTree>
    <p:extLst>
      <p:ext uri="{BB962C8B-B14F-4D97-AF65-F5344CB8AC3E}">
        <p14:creationId xmlns:p14="http://schemas.microsoft.com/office/powerpoint/2010/main" val="32231065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ED0BA4D-8B8B-B692-6298-AB50A4E087AC}"/>
              </a:ext>
            </a:extLst>
          </p:cNvPr>
          <p:cNvSpPr>
            <a:spLocks noGrp="1"/>
          </p:cNvSpPr>
          <p:nvPr>
            <p:ph idx="1"/>
          </p:nvPr>
        </p:nvSpPr>
        <p:spPr>
          <a:xfrm>
            <a:off x="244203" y="1139028"/>
            <a:ext cx="8224212" cy="2733318"/>
          </a:xfrm>
        </p:spPr>
        <p:txBody>
          <a:bodyPr lIns="91440" tIns="45720" rIns="91440" bIns="45720" anchor="t">
            <a:noAutofit/>
          </a:bodyPr>
          <a:lstStyle/>
          <a:p>
            <a:pPr marL="571500" indent="-285750">
              <a:lnSpc>
                <a:spcPct val="120000"/>
              </a:lnSpc>
              <a:spcBef>
                <a:spcPts val="300"/>
              </a:spcBef>
              <a:spcAft>
                <a:spcPts val="300"/>
              </a:spcAft>
              <a:buFont typeface="Wingdings" panose="020B0604020202020204" pitchFamily="34" charset="0"/>
              <a:buChar char="Ø"/>
            </a:pPr>
            <a:r>
              <a:rPr lang="pl-PL" sz="1400" b="1" dirty="0">
                <a:solidFill>
                  <a:schemeClr val="tx1"/>
                </a:solidFill>
                <a:latin typeface="Trebuchet MS"/>
              </a:rPr>
              <a:t>Platforma Rezultatów Projektów Erasmus+ służy publikowaniu</a:t>
            </a:r>
            <a:r>
              <a:rPr lang="pl-PL" sz="1400" dirty="0">
                <a:solidFill>
                  <a:schemeClr val="tx1"/>
                </a:solidFill>
                <a:latin typeface="Trebuchet MS"/>
              </a:rPr>
              <a:t> materiałów wypracowanych przez partnerów projektowych. </a:t>
            </a:r>
            <a:endParaRPr lang="en-US" dirty="0">
              <a:solidFill>
                <a:schemeClr val="tx1"/>
              </a:solidFill>
            </a:endParaRPr>
          </a:p>
          <a:p>
            <a:pPr marL="571500" indent="-285750">
              <a:lnSpc>
                <a:spcPct val="120000"/>
              </a:lnSpc>
              <a:spcBef>
                <a:spcPts val="300"/>
              </a:spcBef>
              <a:spcAft>
                <a:spcPts val="300"/>
              </a:spcAft>
              <a:buFont typeface="Wingdings" panose="020B0604020202020204" pitchFamily="34" charset="0"/>
              <a:buChar char="Ø"/>
            </a:pPr>
            <a:r>
              <a:rPr lang="pl-PL" sz="1400" b="1" dirty="0">
                <a:solidFill>
                  <a:schemeClr val="tx1"/>
                </a:solidFill>
                <a:latin typeface="Trebuchet MS"/>
              </a:rPr>
              <a:t>Beneficjenci prezentują zadeklarowane produkty projektu, które warto upowszechniać. </a:t>
            </a:r>
            <a:endParaRPr lang="pl-PL" sz="1400" b="1" dirty="0">
              <a:solidFill>
                <a:schemeClr val="tx1"/>
              </a:solidFill>
            </a:endParaRPr>
          </a:p>
          <a:p>
            <a:pPr marL="571500" indent="-285750">
              <a:lnSpc>
                <a:spcPct val="120000"/>
              </a:lnSpc>
              <a:spcBef>
                <a:spcPts val="300"/>
              </a:spcBef>
              <a:spcAft>
                <a:spcPts val="300"/>
              </a:spcAft>
              <a:buFont typeface="Wingdings" panose="020B0604020202020204" pitchFamily="34" charset="0"/>
              <a:buChar char="Ø"/>
            </a:pPr>
            <a:r>
              <a:rPr lang="pl-PL" sz="1400" dirty="0">
                <a:solidFill>
                  <a:schemeClr val="tx1"/>
                </a:solidFill>
                <a:latin typeface="Trebuchet MS"/>
              </a:rPr>
              <a:t>W przypadku, gdy materiały nie są przeznaczone do publikacji (np. wewnętrzne dokumenty, zdjęcia ilustrujące przebieg projektu, inne materiały mogące mieć znaczenie w jakościowej ocenie raportu końcowego, ale nieprzeznaczone dla wszystkich) należy je oznaczyć klikając okienko </a:t>
            </a:r>
            <a:r>
              <a:rPr lang="pl-PL" sz="1400" b="1" i="1" dirty="0">
                <a:solidFill>
                  <a:schemeClr val="tx1"/>
                </a:solidFill>
                <a:latin typeface="Trebuchet MS"/>
              </a:rPr>
              <a:t>„</a:t>
            </a:r>
            <a:r>
              <a:rPr lang="pl-PL" sz="1400" b="1" i="1" dirty="0" err="1">
                <a:solidFill>
                  <a:schemeClr val="tx1"/>
                </a:solidFill>
                <a:latin typeface="Trebuchet MS"/>
              </a:rPr>
              <a:t>Don’t</a:t>
            </a:r>
            <a:r>
              <a:rPr lang="pl-PL" sz="1400" b="1" i="1" dirty="0">
                <a:solidFill>
                  <a:schemeClr val="tx1"/>
                </a:solidFill>
                <a:latin typeface="Trebuchet MS"/>
              </a:rPr>
              <a:t> </a:t>
            </a:r>
            <a:r>
              <a:rPr lang="pl-PL" sz="1400" b="1" i="1" dirty="0" err="1">
                <a:solidFill>
                  <a:schemeClr val="tx1"/>
                </a:solidFill>
                <a:latin typeface="Trebuchet MS"/>
              </a:rPr>
              <a:t>publish</a:t>
            </a:r>
            <a:r>
              <a:rPr lang="pl-PL" sz="1400" b="1" i="1" dirty="0">
                <a:solidFill>
                  <a:schemeClr val="tx1"/>
                </a:solidFill>
                <a:latin typeface="Trebuchet MS"/>
              </a:rPr>
              <a:t>”</a:t>
            </a:r>
            <a:r>
              <a:rPr lang="pl-PL" sz="1400" dirty="0">
                <a:solidFill>
                  <a:schemeClr val="tx1"/>
                </a:solidFill>
                <a:latin typeface="Trebuchet MS"/>
              </a:rPr>
              <a:t> przy zapisywaniu. </a:t>
            </a:r>
          </a:p>
          <a:p>
            <a:pPr marL="571500" indent="-285750">
              <a:lnSpc>
                <a:spcPct val="120000"/>
              </a:lnSpc>
              <a:spcBef>
                <a:spcPts val="300"/>
              </a:spcBef>
              <a:spcAft>
                <a:spcPts val="300"/>
              </a:spcAft>
              <a:buFont typeface="Wingdings" panose="020B0604020202020204" pitchFamily="34" charset="0"/>
              <a:buChar char="Ø"/>
            </a:pPr>
            <a:r>
              <a:rPr lang="pl-PL" sz="1400" dirty="0">
                <a:solidFill>
                  <a:schemeClr val="tx1"/>
                </a:solidFill>
                <a:latin typeface="Trebuchet MS"/>
              </a:rPr>
              <a:t>Pracownicy NA po ocenie eksperckiej i wobec braku korekty po wezwaniu beneficjenta mogą nie opublikować rezultatów słabej jakości i niespełniających wymogów formalnych. </a:t>
            </a:r>
            <a:endParaRPr lang="pl-PL" sz="1400" dirty="0">
              <a:solidFill>
                <a:schemeClr val="tx1"/>
              </a:solidFill>
            </a:endParaRPr>
          </a:p>
        </p:txBody>
      </p:sp>
      <p:sp>
        <p:nvSpPr>
          <p:cNvPr id="5" name="TextBox 9">
            <a:extLst>
              <a:ext uri="{FF2B5EF4-FFF2-40B4-BE49-F238E27FC236}">
                <a16:creationId xmlns:a16="http://schemas.microsoft.com/office/drawing/2014/main" id="{FD9C7D8D-8787-AD33-1522-3C97EF2629C3}"/>
              </a:ext>
            </a:extLst>
          </p:cNvPr>
          <p:cNvSpPr txBox="1">
            <a:spLocks/>
          </p:cNvSpPr>
          <p:nvPr/>
        </p:nvSpPr>
        <p:spPr>
          <a:xfrm>
            <a:off x="325631" y="741963"/>
            <a:ext cx="8385952" cy="40011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2000" b="1" err="1">
                <a:solidFill>
                  <a:srgbClr val="699F38"/>
                </a:solidFill>
              </a:rPr>
              <a:t>Rezultaty</a:t>
            </a:r>
            <a:r>
              <a:rPr lang="en-US" sz="2000" b="1">
                <a:solidFill>
                  <a:srgbClr val="699F38"/>
                </a:solidFill>
              </a:rPr>
              <a:t> </a:t>
            </a:r>
            <a:r>
              <a:rPr lang="en-US" sz="2000" b="1" err="1">
                <a:solidFill>
                  <a:srgbClr val="699F38"/>
                </a:solidFill>
              </a:rPr>
              <a:t>na</a:t>
            </a:r>
            <a:r>
              <a:rPr lang="en-US" sz="2000" b="1">
                <a:solidFill>
                  <a:srgbClr val="699F38"/>
                </a:solidFill>
              </a:rPr>
              <a:t> </a:t>
            </a:r>
            <a:r>
              <a:rPr lang="en-US" sz="2000" b="1" err="1">
                <a:solidFill>
                  <a:srgbClr val="699F38"/>
                </a:solidFill>
              </a:rPr>
              <a:t>Platformie</a:t>
            </a:r>
            <a:r>
              <a:rPr lang="en-US" sz="2000" b="1">
                <a:solidFill>
                  <a:srgbClr val="699F38"/>
                </a:solidFill>
              </a:rPr>
              <a:t> - </a:t>
            </a:r>
            <a:r>
              <a:rPr lang="en-US" sz="2000" b="1" err="1">
                <a:solidFill>
                  <a:srgbClr val="699F38"/>
                </a:solidFill>
              </a:rPr>
              <a:t>wskazówki</a:t>
            </a:r>
            <a:r>
              <a:rPr lang="en-US" sz="2000" b="1">
                <a:solidFill>
                  <a:srgbClr val="699F38"/>
                </a:solidFill>
              </a:rPr>
              <a:t> 1/2</a:t>
            </a:r>
            <a:endParaRPr lang="en-US" sz="2000">
              <a:solidFill>
                <a:srgbClr val="000000"/>
              </a:solidFill>
            </a:endParaRPr>
          </a:p>
        </p:txBody>
      </p:sp>
      <p:pic>
        <p:nvPicPr>
          <p:cNvPr id="2" name="Picture 1">
            <a:extLst>
              <a:ext uri="{FF2B5EF4-FFF2-40B4-BE49-F238E27FC236}">
                <a16:creationId xmlns:a16="http://schemas.microsoft.com/office/drawing/2014/main" id="{85694B44-C63E-C028-E08B-D97D7739B44E}"/>
              </a:ext>
            </a:extLst>
          </p:cNvPr>
          <p:cNvPicPr>
            <a:picLocks noChangeAspect="1"/>
          </p:cNvPicPr>
          <p:nvPr/>
        </p:nvPicPr>
        <p:blipFill>
          <a:blip r:embed="rId2"/>
          <a:srcRect r="-220" b="328"/>
          <a:stretch>
            <a:fillRect/>
          </a:stretch>
        </p:blipFill>
        <p:spPr>
          <a:xfrm>
            <a:off x="7659986" y="319627"/>
            <a:ext cx="1239811" cy="819400"/>
          </a:xfrm>
          <a:prstGeom prst="rect">
            <a:avLst/>
          </a:prstGeom>
        </p:spPr>
      </p:pic>
      <p:sp>
        <p:nvSpPr>
          <p:cNvPr id="6" name="pole tekstowe 5">
            <a:extLst>
              <a:ext uri="{FF2B5EF4-FFF2-40B4-BE49-F238E27FC236}">
                <a16:creationId xmlns:a16="http://schemas.microsoft.com/office/drawing/2014/main" id="{54C03DE2-E109-06C1-DD48-36D45DB2071E}"/>
              </a:ext>
            </a:extLst>
          </p:cNvPr>
          <p:cNvSpPr txBox="1"/>
          <p:nvPr/>
        </p:nvSpPr>
        <p:spPr>
          <a:xfrm>
            <a:off x="117764" y="3865972"/>
            <a:ext cx="8908472" cy="276999"/>
          </a:xfrm>
          <a:prstGeom prst="rect">
            <a:avLst/>
          </a:prstGeom>
          <a:noFill/>
        </p:spPr>
        <p:txBody>
          <a:bodyPr wrap="square">
            <a:spAutoFit/>
          </a:bodyPr>
          <a:lstStyle/>
          <a:p>
            <a:r>
              <a:rPr lang="pl-PL" sz="1200" dirty="0" err="1">
                <a:hlinkClick r:id="rId3"/>
              </a:rPr>
              <a:t>Beneficiary</a:t>
            </a:r>
            <a:r>
              <a:rPr lang="pl-PL" sz="1200" dirty="0">
                <a:hlinkClick r:id="rId3"/>
              </a:rPr>
              <a:t> Dashboard in Project </a:t>
            </a:r>
            <a:r>
              <a:rPr lang="pl-PL" sz="1200" dirty="0" err="1">
                <a:hlinkClick r:id="rId3"/>
              </a:rPr>
              <a:t>Results</a:t>
            </a:r>
            <a:r>
              <a:rPr lang="pl-PL" sz="1200" dirty="0">
                <a:hlinkClick r:id="rId3"/>
              </a:rPr>
              <a:t> Platform - Erasmus+ &amp; </a:t>
            </a:r>
            <a:r>
              <a:rPr lang="pl-PL" sz="1200" dirty="0" err="1">
                <a:hlinkClick r:id="rId3"/>
              </a:rPr>
              <a:t>European</a:t>
            </a:r>
            <a:r>
              <a:rPr lang="pl-PL" sz="1200" dirty="0">
                <a:hlinkClick r:id="rId3"/>
              </a:rPr>
              <a:t> </a:t>
            </a:r>
            <a:r>
              <a:rPr lang="pl-PL" sz="1200" dirty="0" err="1">
                <a:hlinkClick r:id="rId3"/>
              </a:rPr>
              <a:t>Solidarity</a:t>
            </a:r>
            <a:r>
              <a:rPr lang="pl-PL" sz="1200" dirty="0">
                <a:hlinkClick r:id="rId3"/>
              </a:rPr>
              <a:t> </a:t>
            </a:r>
            <a:r>
              <a:rPr lang="pl-PL" sz="1200" dirty="0" err="1">
                <a:hlinkClick r:id="rId3"/>
              </a:rPr>
              <a:t>Corps</a:t>
            </a:r>
            <a:r>
              <a:rPr lang="pl-PL" sz="1200" dirty="0">
                <a:hlinkClick r:id="rId3"/>
              </a:rPr>
              <a:t> IT </a:t>
            </a:r>
            <a:r>
              <a:rPr lang="pl-PL" sz="1200" dirty="0" err="1">
                <a:hlinkClick r:id="rId3"/>
              </a:rPr>
              <a:t>Documentation</a:t>
            </a:r>
            <a:r>
              <a:rPr lang="pl-PL" sz="1200" dirty="0">
                <a:hlinkClick r:id="rId3"/>
              </a:rPr>
              <a:t> - EC Extranet Wiki</a:t>
            </a:r>
            <a:endParaRPr lang="pl-PL" sz="1200" dirty="0"/>
          </a:p>
        </p:txBody>
      </p:sp>
    </p:spTree>
    <p:extLst>
      <p:ext uri="{BB962C8B-B14F-4D97-AF65-F5344CB8AC3E}">
        <p14:creationId xmlns:p14="http://schemas.microsoft.com/office/powerpoint/2010/main" val="155564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8420F-F469-2333-65E6-1BF089B92559}"/>
            </a:ext>
          </a:extLst>
        </p:cNvPr>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46FE3E8D-332B-ABB5-33C8-DD96B4C6FB64}"/>
              </a:ext>
            </a:extLst>
          </p:cNvPr>
          <p:cNvSpPr>
            <a:spLocks noGrp="1"/>
          </p:cNvSpPr>
          <p:nvPr>
            <p:ph idx="1"/>
          </p:nvPr>
        </p:nvSpPr>
        <p:spPr>
          <a:xfrm>
            <a:off x="577687" y="1099015"/>
            <a:ext cx="8026092" cy="3560399"/>
          </a:xfrm>
        </p:spPr>
        <p:txBody>
          <a:bodyPr lIns="91440" tIns="45720" rIns="91440" bIns="45720" anchor="t">
            <a:noAutofit/>
          </a:bodyPr>
          <a:lstStyle/>
          <a:p>
            <a:pPr marL="571500" indent="-285750">
              <a:lnSpc>
                <a:spcPct val="120000"/>
              </a:lnSpc>
              <a:spcBef>
                <a:spcPts val="300"/>
              </a:spcBef>
              <a:spcAft>
                <a:spcPts val="300"/>
              </a:spcAft>
              <a:buFont typeface="Wingdings" panose="020B0604020202020204" pitchFamily="34" charset="0"/>
              <a:buChar char="Ø"/>
            </a:pPr>
            <a:r>
              <a:rPr lang="pl-PL" sz="1400" b="1">
                <a:solidFill>
                  <a:schemeClr val="tx1"/>
                </a:solidFill>
                <a:latin typeface="Trebuchet MS"/>
              </a:rPr>
              <a:t>Produkty</a:t>
            </a:r>
            <a:r>
              <a:rPr lang="pl-PL" sz="1400">
                <a:solidFill>
                  <a:schemeClr val="tx1"/>
                </a:solidFill>
                <a:latin typeface="Trebuchet MS"/>
              </a:rPr>
              <a:t> są zapisywane </a:t>
            </a:r>
            <a:r>
              <a:rPr lang="pl-PL" sz="1400" b="1">
                <a:solidFill>
                  <a:schemeClr val="tx1"/>
                </a:solidFill>
                <a:latin typeface="Trebuchet MS"/>
              </a:rPr>
              <a:t>pojedynczo</a:t>
            </a:r>
            <a:r>
              <a:rPr lang="pl-PL" sz="1400">
                <a:solidFill>
                  <a:schemeClr val="tx1"/>
                </a:solidFill>
                <a:latin typeface="Trebuchet MS"/>
              </a:rPr>
              <a:t> z podaniem </a:t>
            </a:r>
            <a:r>
              <a:rPr lang="pl-PL" sz="1400" b="1">
                <a:solidFill>
                  <a:schemeClr val="tx1"/>
                </a:solidFill>
                <a:latin typeface="Trebuchet MS"/>
              </a:rPr>
              <a:t>tytułu</a:t>
            </a:r>
            <a:r>
              <a:rPr lang="pl-PL" sz="1400">
                <a:solidFill>
                  <a:schemeClr val="tx1"/>
                </a:solidFill>
                <a:latin typeface="Trebuchet MS"/>
              </a:rPr>
              <a:t> i </a:t>
            </a:r>
            <a:r>
              <a:rPr lang="pl-PL" sz="1400" b="1">
                <a:solidFill>
                  <a:schemeClr val="tx1"/>
                </a:solidFill>
                <a:latin typeface="Trebuchet MS"/>
              </a:rPr>
              <a:t>opisu</a:t>
            </a:r>
            <a:r>
              <a:rPr lang="pl-PL" sz="1400">
                <a:solidFill>
                  <a:schemeClr val="tx1"/>
                </a:solidFill>
                <a:latin typeface="Trebuchet MS"/>
              </a:rPr>
              <a:t>, krótkiego i konkretnego (co to dokładnie jest, dla kogo, etc.) </a:t>
            </a:r>
            <a:endParaRPr lang="pl-PL" sz="1400">
              <a:solidFill>
                <a:schemeClr val="tx1"/>
              </a:solidFill>
            </a:endParaRPr>
          </a:p>
          <a:p>
            <a:pPr marL="571500" indent="-285750">
              <a:lnSpc>
                <a:spcPct val="120000"/>
              </a:lnSpc>
              <a:spcBef>
                <a:spcPts val="300"/>
              </a:spcBef>
              <a:spcAft>
                <a:spcPts val="300"/>
              </a:spcAft>
              <a:buFont typeface="Wingdings" panose="020B0604020202020204" pitchFamily="34" charset="0"/>
              <a:buChar char="Ø"/>
            </a:pPr>
            <a:r>
              <a:rPr lang="pl-PL" sz="1400" b="1">
                <a:latin typeface="Trebuchet MS"/>
              </a:rPr>
              <a:t>Materiały</a:t>
            </a:r>
            <a:r>
              <a:rPr lang="pl-PL" sz="1400">
                <a:latin typeface="Trebuchet MS"/>
              </a:rPr>
              <a:t> w postaci </a:t>
            </a:r>
            <a:r>
              <a:rPr lang="pl-PL" sz="1400" b="1">
                <a:latin typeface="Trebuchet MS"/>
              </a:rPr>
              <a:t>plików</a:t>
            </a:r>
            <a:r>
              <a:rPr lang="pl-PL" sz="1400">
                <a:latin typeface="Trebuchet MS"/>
              </a:rPr>
              <a:t> (dostępne formaty są wskazane w instrukcji na Platformie Rezultatów), ewentualnie linków, powinny być </a:t>
            </a:r>
            <a:r>
              <a:rPr lang="pl-PL" sz="1400" b="1">
                <a:latin typeface="Trebuchet MS"/>
              </a:rPr>
              <a:t>usystematyzowane</a:t>
            </a:r>
            <a:r>
              <a:rPr lang="pl-PL" sz="1400">
                <a:latin typeface="Trebuchet MS"/>
              </a:rPr>
              <a:t> (np. można dodać w nazwie numer rezultatu i skrót wskazujący na język) </a:t>
            </a:r>
            <a:endParaRPr lang="pl-PL" sz="1400">
              <a:solidFill>
                <a:schemeClr val="tx1"/>
              </a:solidFill>
              <a:latin typeface="Trebuchet MS"/>
            </a:endParaRPr>
          </a:p>
          <a:p>
            <a:pPr marL="571500" indent="-285750">
              <a:lnSpc>
                <a:spcPct val="120000"/>
              </a:lnSpc>
              <a:spcBef>
                <a:spcPts val="300"/>
              </a:spcBef>
              <a:spcAft>
                <a:spcPts val="300"/>
              </a:spcAft>
              <a:buFont typeface="Wingdings" panose="020B0604020202020204" pitchFamily="34" charset="0"/>
              <a:buChar char="Ø"/>
            </a:pPr>
            <a:r>
              <a:rPr lang="pl-PL" sz="1400">
                <a:solidFill>
                  <a:schemeClr val="tx1"/>
                </a:solidFill>
                <a:latin typeface="Trebuchet MS"/>
              </a:rPr>
              <a:t>Wymagane są wszystkie zaplanowane </a:t>
            </a:r>
            <a:r>
              <a:rPr lang="pl-PL" sz="1400" b="1">
                <a:solidFill>
                  <a:schemeClr val="tx1"/>
                </a:solidFill>
                <a:latin typeface="Trebuchet MS"/>
              </a:rPr>
              <a:t>wersje językowe</a:t>
            </a:r>
            <a:r>
              <a:rPr lang="pl-PL" sz="1400">
                <a:solidFill>
                  <a:schemeClr val="tx1"/>
                </a:solidFill>
                <a:latin typeface="Trebuchet MS"/>
              </a:rPr>
              <a:t> rezultatów</a:t>
            </a:r>
          </a:p>
          <a:p>
            <a:pPr marL="571500" indent="-285750">
              <a:lnSpc>
                <a:spcPct val="120000"/>
              </a:lnSpc>
              <a:spcBef>
                <a:spcPts val="300"/>
              </a:spcBef>
              <a:spcAft>
                <a:spcPts val="300"/>
              </a:spcAft>
              <a:buFont typeface="Wingdings" panose="020B0604020202020204" pitchFamily="34" charset="0"/>
              <a:buChar char="Ø"/>
            </a:pPr>
            <a:r>
              <a:rPr lang="pl-PL" sz="1400">
                <a:solidFill>
                  <a:schemeClr val="tx1"/>
                </a:solidFill>
                <a:latin typeface="Trebuchet MS"/>
              </a:rPr>
              <a:t>Zamieszczając materiały na liście rezultatów nie należy powtarzać adresu strony internetowej projektu </a:t>
            </a:r>
            <a:endParaRPr lang="en-US" sz="1400">
              <a:solidFill>
                <a:schemeClr val="tx1"/>
              </a:solidFill>
              <a:latin typeface="Trebuchet MS"/>
            </a:endParaRPr>
          </a:p>
          <a:p>
            <a:pPr marL="571500" indent="-285750">
              <a:lnSpc>
                <a:spcPct val="120000"/>
              </a:lnSpc>
              <a:spcBef>
                <a:spcPts val="300"/>
              </a:spcBef>
              <a:spcAft>
                <a:spcPts val="300"/>
              </a:spcAft>
              <a:buFont typeface="Wingdings" panose="020B0604020202020204" pitchFamily="34" charset="0"/>
              <a:buChar char="Ø"/>
            </a:pPr>
            <a:r>
              <a:rPr lang="pl-PL" sz="1400">
                <a:solidFill>
                  <a:schemeClr val="tx1"/>
                </a:solidFill>
                <a:latin typeface="Trebuchet MS"/>
              </a:rPr>
              <a:t> Przesyłając materiały na Platformę Rezultatów należy pamiętać o użyciu przycisku </a:t>
            </a:r>
            <a:r>
              <a:rPr lang="pl-PL" sz="1400" b="1" i="1">
                <a:solidFill>
                  <a:schemeClr val="tx1"/>
                </a:solidFill>
                <a:latin typeface="Trebuchet MS"/>
              </a:rPr>
              <a:t>„</a:t>
            </a:r>
            <a:r>
              <a:rPr lang="pl-PL" sz="1400" b="1" i="1">
                <a:latin typeface="Trebuchet MS"/>
              </a:rPr>
              <a:t>Submit for review”</a:t>
            </a:r>
            <a:endParaRPr lang="pl-PL" sz="1400" b="1" i="1"/>
          </a:p>
          <a:p>
            <a:pPr marL="571500" indent="-285750">
              <a:lnSpc>
                <a:spcPct val="120000"/>
              </a:lnSpc>
              <a:spcBef>
                <a:spcPts val="300"/>
              </a:spcBef>
              <a:spcAft>
                <a:spcPts val="300"/>
              </a:spcAft>
              <a:buFont typeface="Wingdings,sans-serif" panose="020B0604020202020204" pitchFamily="34" charset="0"/>
              <a:buChar char="Ø"/>
            </a:pPr>
            <a:r>
              <a:rPr lang="pl-PL" sz="1400">
                <a:solidFill>
                  <a:schemeClr val="tx1"/>
                </a:solidFill>
              </a:rPr>
              <a:t>Limit załączników to 450, a maksymalny rozmiar pojedynczego pliku to 100 MB </a:t>
            </a:r>
            <a:endParaRPr lang="pl-PL" sz="1400"/>
          </a:p>
        </p:txBody>
      </p:sp>
      <p:sp>
        <p:nvSpPr>
          <p:cNvPr id="5" name="TextBox 9">
            <a:extLst>
              <a:ext uri="{FF2B5EF4-FFF2-40B4-BE49-F238E27FC236}">
                <a16:creationId xmlns:a16="http://schemas.microsoft.com/office/drawing/2014/main" id="{C4A272EE-8712-5053-E3F0-0FD1F0A6260E}"/>
              </a:ext>
            </a:extLst>
          </p:cNvPr>
          <p:cNvSpPr txBox="1">
            <a:spLocks/>
          </p:cNvSpPr>
          <p:nvPr/>
        </p:nvSpPr>
        <p:spPr>
          <a:xfrm>
            <a:off x="378971" y="696243"/>
            <a:ext cx="8385952" cy="40011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r>
              <a:rPr lang="en-US" sz="2000" b="1" err="1">
                <a:solidFill>
                  <a:srgbClr val="699F38"/>
                </a:solidFill>
              </a:rPr>
              <a:t>Rezultaty</a:t>
            </a:r>
            <a:r>
              <a:rPr lang="en-US" sz="2000" b="1">
                <a:solidFill>
                  <a:srgbClr val="699F38"/>
                </a:solidFill>
              </a:rPr>
              <a:t> </a:t>
            </a:r>
            <a:r>
              <a:rPr lang="en-US" sz="2000" b="1" err="1">
                <a:solidFill>
                  <a:srgbClr val="699F38"/>
                </a:solidFill>
              </a:rPr>
              <a:t>na</a:t>
            </a:r>
            <a:r>
              <a:rPr lang="en-US" sz="2000" b="1">
                <a:solidFill>
                  <a:srgbClr val="699F38"/>
                </a:solidFill>
              </a:rPr>
              <a:t> </a:t>
            </a:r>
            <a:r>
              <a:rPr lang="en-US" sz="2000" b="1" err="1">
                <a:solidFill>
                  <a:srgbClr val="699F38"/>
                </a:solidFill>
              </a:rPr>
              <a:t>Platformie</a:t>
            </a:r>
            <a:r>
              <a:rPr lang="en-US" sz="2000" b="1">
                <a:solidFill>
                  <a:srgbClr val="699F38"/>
                </a:solidFill>
              </a:rPr>
              <a:t> - </a:t>
            </a:r>
            <a:r>
              <a:rPr lang="en-US" sz="2000" b="1" err="1">
                <a:solidFill>
                  <a:srgbClr val="699F38"/>
                </a:solidFill>
              </a:rPr>
              <a:t>wskazówki</a:t>
            </a:r>
            <a:r>
              <a:rPr lang="en-US" sz="2000" b="1">
                <a:solidFill>
                  <a:srgbClr val="699F38"/>
                </a:solidFill>
              </a:rPr>
              <a:t> 2/2</a:t>
            </a:r>
            <a:endParaRPr lang="en-US"/>
          </a:p>
        </p:txBody>
      </p:sp>
      <p:pic>
        <p:nvPicPr>
          <p:cNvPr id="2" name="Picture 1">
            <a:extLst>
              <a:ext uri="{FF2B5EF4-FFF2-40B4-BE49-F238E27FC236}">
                <a16:creationId xmlns:a16="http://schemas.microsoft.com/office/drawing/2014/main" id="{6257B94B-2E3B-2D75-735F-2C57C40DB592}"/>
              </a:ext>
            </a:extLst>
          </p:cNvPr>
          <p:cNvPicPr>
            <a:picLocks noChangeAspect="1"/>
          </p:cNvPicPr>
          <p:nvPr/>
        </p:nvPicPr>
        <p:blipFill>
          <a:blip r:embed="rId2"/>
          <a:stretch>
            <a:fillRect/>
          </a:stretch>
        </p:blipFill>
        <p:spPr>
          <a:xfrm>
            <a:off x="7647855" y="301923"/>
            <a:ext cx="1234657" cy="797945"/>
          </a:xfrm>
          <a:prstGeom prst="rect">
            <a:avLst/>
          </a:prstGeom>
        </p:spPr>
      </p:pic>
    </p:spTree>
    <p:extLst>
      <p:ext uri="{BB962C8B-B14F-4D97-AF65-F5344CB8AC3E}">
        <p14:creationId xmlns:p14="http://schemas.microsoft.com/office/powerpoint/2010/main" val="225403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B990C30-AB60-2A64-3368-29128C901619}"/>
              </a:ext>
            </a:extLst>
          </p:cNvPr>
          <p:cNvSpPr>
            <a:spLocks noGrp="1"/>
          </p:cNvSpPr>
          <p:nvPr>
            <p:ph type="title"/>
          </p:nvPr>
        </p:nvSpPr>
        <p:spPr>
          <a:xfrm>
            <a:off x="647564" y="737741"/>
            <a:ext cx="7848872" cy="648072"/>
          </a:xfrm>
        </p:spPr>
        <p:txBody>
          <a:bodyPr>
            <a:normAutofit/>
          </a:bodyPr>
          <a:lstStyle/>
          <a:p>
            <a:pPr algn="ctr">
              <a:lnSpc>
                <a:spcPct val="90000"/>
              </a:lnSpc>
            </a:pPr>
            <a:r>
              <a:rPr lang="pl-PL"/>
              <a:t>Ocena Finansowa Sprawozdania Końcowego</a:t>
            </a:r>
          </a:p>
        </p:txBody>
      </p:sp>
      <p:pic>
        <p:nvPicPr>
          <p:cNvPr id="5" name="Symbol zastępczy obrazu 4" descr="Lupa i znak zapytania">
            <a:extLst>
              <a:ext uri="{FF2B5EF4-FFF2-40B4-BE49-F238E27FC236}">
                <a16:creationId xmlns:a16="http://schemas.microsoft.com/office/drawing/2014/main" id="{6F5FBFD9-9110-0145-9658-A4F4FE0B209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t="21762" r="-1" b="21760"/>
          <a:stretch>
            <a:fillRect/>
          </a:stretch>
        </p:blipFill>
        <p:spPr>
          <a:xfrm>
            <a:off x="673224" y="1435583"/>
            <a:ext cx="7848872" cy="2493489"/>
          </a:xfrm>
          <a:prstGeom prst="rect">
            <a:avLst/>
          </a:prstGeom>
          <a:noFill/>
        </p:spPr>
      </p:pic>
    </p:spTree>
    <p:extLst>
      <p:ext uri="{BB962C8B-B14F-4D97-AF65-F5344CB8AC3E}">
        <p14:creationId xmlns:p14="http://schemas.microsoft.com/office/powerpoint/2010/main" val="5981498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6D6E8-922E-F83E-9301-A7D8B101F3E0}"/>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CA8DCBD1-BA7E-D552-16E5-488D22F18D25}"/>
              </a:ext>
            </a:extLst>
          </p:cNvPr>
          <p:cNvSpPr txBox="1">
            <a:spLocks/>
          </p:cNvSpPr>
          <p:nvPr/>
        </p:nvSpPr>
        <p:spPr>
          <a:xfrm>
            <a:off x="206499" y="955742"/>
            <a:ext cx="2837300" cy="40011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0"/>
              </a:spcBef>
              <a:defRPr/>
            </a:pPr>
            <a:r>
              <a:rPr lang="en-US" sz="2000" b="1">
                <a:solidFill>
                  <a:srgbClr val="699F38"/>
                </a:solidFill>
              </a:rPr>
              <a:t>Ewaluacja szkolenia</a:t>
            </a:r>
            <a:endParaRPr lang="en-US" sz="2000"/>
          </a:p>
        </p:txBody>
      </p:sp>
      <p:sp>
        <p:nvSpPr>
          <p:cNvPr id="13" name="TextBox 12">
            <a:extLst>
              <a:ext uri="{FF2B5EF4-FFF2-40B4-BE49-F238E27FC236}">
                <a16:creationId xmlns:a16="http://schemas.microsoft.com/office/drawing/2014/main" id="{45B8897B-BF78-A198-1DFF-6C2800245F2A}"/>
              </a:ext>
            </a:extLst>
          </p:cNvPr>
          <p:cNvSpPr txBox="1"/>
          <p:nvPr/>
        </p:nvSpPr>
        <p:spPr>
          <a:xfrm>
            <a:off x="204108" y="1632857"/>
            <a:ext cx="4367893" cy="21212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lnSpc>
                <a:spcPts val="1950"/>
              </a:lnSpc>
            </a:pPr>
            <a:r>
              <a:rPr lang="en-US" sz="1400" baseline="0" err="1"/>
              <a:t>Zapraszamy</a:t>
            </a:r>
            <a:r>
              <a:rPr lang="en-US" sz="1400" baseline="0"/>
              <a:t> do </a:t>
            </a:r>
            <a:r>
              <a:rPr lang="en-US" sz="1400" baseline="0" err="1"/>
              <a:t>podzielenia</a:t>
            </a:r>
            <a:r>
              <a:rPr lang="en-US" sz="1400" baseline="0"/>
              <a:t> </a:t>
            </a:r>
            <a:r>
              <a:rPr lang="en-US" sz="1400" baseline="0" err="1"/>
              <a:t>się</a:t>
            </a:r>
            <a:r>
              <a:rPr lang="en-US" sz="1400" baseline="0"/>
              <a:t> </a:t>
            </a:r>
            <a:r>
              <a:rPr lang="en-US" sz="1400" baseline="0" err="1"/>
              <a:t>opinią</a:t>
            </a:r>
            <a:r>
              <a:rPr lang="en-US" sz="1400" baseline="0"/>
              <a:t>:​ </a:t>
            </a:r>
            <a:r>
              <a:rPr lang="en-US" sz="1400"/>
              <a:t>​</a:t>
            </a:r>
          </a:p>
          <a:p>
            <a:pPr>
              <a:lnSpc>
                <a:spcPts val="1950"/>
              </a:lnSpc>
            </a:pPr>
            <a:endParaRPr lang="en-US" sz="1400">
              <a:ea typeface="+mn-lt"/>
              <a:cs typeface="+mn-lt"/>
            </a:endParaRPr>
          </a:p>
          <a:p>
            <a:pPr>
              <a:lnSpc>
                <a:spcPts val="1950"/>
              </a:lnSpc>
            </a:pPr>
            <a:r>
              <a:rPr lang="en-US" sz="1400" strike="noStrike" baseline="0">
                <a:ea typeface="+mn-lt"/>
                <a:cs typeface="+mn-lt"/>
                <a:hlinkClick r:id="rId2"/>
              </a:rPr>
              <a:t>Ankieta ewaluacyjna webinarium dot. raportów końcowych 2023, 2024 i 2025 – Wypełnij formularz</a:t>
            </a:r>
            <a:endParaRPr lang="en-US">
              <a:ea typeface="+mn-lt"/>
              <a:cs typeface="+mn-lt"/>
            </a:endParaRPr>
          </a:p>
          <a:p>
            <a:pPr>
              <a:lnSpc>
                <a:spcPts val="1950"/>
              </a:lnSpc>
            </a:pPr>
            <a:endParaRPr lang="en-US" sz="1400"/>
          </a:p>
          <a:p>
            <a:pPr marL="342900" indent="-342900" rtl="0">
              <a:lnSpc>
                <a:spcPts val="1950"/>
              </a:lnSpc>
              <a:buFont typeface="Wingdings,sans-serif"/>
              <a:buChar char="Ø"/>
            </a:pPr>
            <a:r>
              <a:rPr lang="en-US" sz="1400" baseline="0" err="1"/>
              <a:t>Powyższy</a:t>
            </a:r>
            <a:r>
              <a:rPr lang="en-US" sz="1400" baseline="0"/>
              <a:t> link jest </a:t>
            </a:r>
            <a:r>
              <a:rPr lang="en-US" sz="1400" baseline="0" err="1"/>
              <a:t>dostępny</a:t>
            </a:r>
            <a:r>
              <a:rPr lang="en-US" sz="1400" baseline="0"/>
              <a:t> </a:t>
            </a:r>
            <a:r>
              <a:rPr lang="en-US" sz="1400" baseline="0" err="1"/>
              <a:t>na</a:t>
            </a:r>
            <a:r>
              <a:rPr lang="en-US" sz="1400" baseline="0"/>
              <a:t> </a:t>
            </a:r>
            <a:r>
              <a:rPr lang="en-US" sz="1400" baseline="0" err="1"/>
              <a:t>czacie</a:t>
            </a:r>
            <a:r>
              <a:rPr lang="en-US" sz="1400" baseline="0"/>
              <a:t> </a:t>
            </a:r>
            <a:r>
              <a:rPr lang="en-US" sz="1400" baseline="0" err="1"/>
              <a:t>spotkania</a:t>
            </a:r>
            <a:r>
              <a:rPr lang="en-US" sz="1400" baseline="0"/>
              <a:t>​</a:t>
            </a:r>
            <a:r>
              <a:rPr lang="en-US" sz="1400"/>
              <a:t>​</a:t>
            </a:r>
          </a:p>
          <a:p>
            <a:pPr marL="342900" indent="-342900" algn="r">
              <a:lnSpc>
                <a:spcPts val="1950"/>
              </a:lnSpc>
              <a:buFont typeface="Wingdings,sans-serif"/>
              <a:buChar char="Ø"/>
            </a:pPr>
            <a:r>
              <a:rPr lang="en-US" sz="1400" err="1"/>
              <a:t>Możliwe</a:t>
            </a:r>
            <a:r>
              <a:rPr lang="en-US" sz="1400" baseline="0"/>
              <a:t> </a:t>
            </a:r>
            <a:r>
              <a:rPr lang="en-US" sz="1400"/>
              <a:t>jest </a:t>
            </a:r>
            <a:r>
              <a:rPr lang="en-US" sz="1400" baseline="0" err="1"/>
              <a:t>również</a:t>
            </a:r>
            <a:r>
              <a:rPr lang="en-US" sz="1400" baseline="0"/>
              <a:t> </a:t>
            </a:r>
            <a:r>
              <a:rPr lang="en-US" sz="1400" err="1"/>
              <a:t>wypełnienie</a:t>
            </a:r>
            <a:r>
              <a:rPr lang="en-US" sz="1400"/>
              <a:t> </a:t>
            </a:r>
            <a:r>
              <a:rPr lang="en-US" sz="1400" err="1"/>
              <a:t>ankiety</a:t>
            </a:r>
            <a:r>
              <a:rPr lang="en-US" sz="1400"/>
              <a:t> po </a:t>
            </a:r>
            <a:r>
              <a:rPr lang="en-US" sz="1400" err="1"/>
              <a:t>zeskanowaniu</a:t>
            </a:r>
            <a:r>
              <a:rPr lang="en-US" sz="1400" baseline="0"/>
              <a:t> </a:t>
            </a:r>
            <a:r>
              <a:rPr lang="en-US" sz="1400" baseline="0" err="1"/>
              <a:t>widocznego</a:t>
            </a:r>
            <a:r>
              <a:rPr lang="en-US" sz="1400" baseline="0"/>
              <a:t> </a:t>
            </a:r>
            <a:r>
              <a:rPr lang="en-US" sz="1400" baseline="0" err="1"/>
              <a:t>obok</a:t>
            </a:r>
            <a:r>
              <a:rPr lang="en-US" sz="1400" baseline="0"/>
              <a:t> </a:t>
            </a:r>
            <a:r>
              <a:rPr lang="en-US" sz="1400" baseline="0" err="1"/>
              <a:t>kodu</a:t>
            </a:r>
            <a:r>
              <a:rPr lang="en-US" sz="1400" baseline="0"/>
              <a:t> QR:</a:t>
            </a:r>
            <a:r>
              <a:rPr lang="en-US" sz="1400"/>
              <a:t>​</a:t>
            </a:r>
          </a:p>
        </p:txBody>
      </p:sp>
      <p:pic>
        <p:nvPicPr>
          <p:cNvPr id="14" name="Picture 13">
            <a:extLst>
              <a:ext uri="{FF2B5EF4-FFF2-40B4-BE49-F238E27FC236}">
                <a16:creationId xmlns:a16="http://schemas.microsoft.com/office/drawing/2014/main" id="{1C50CDB3-013E-5989-0206-90B252E6BF0C}"/>
              </a:ext>
            </a:extLst>
          </p:cNvPr>
          <p:cNvPicPr>
            <a:picLocks noChangeAspect="1"/>
          </p:cNvPicPr>
          <p:nvPr/>
        </p:nvPicPr>
        <p:blipFill>
          <a:blip r:embed="rId3"/>
          <a:stretch>
            <a:fillRect/>
          </a:stretch>
        </p:blipFill>
        <p:spPr>
          <a:xfrm>
            <a:off x="4661807" y="734784"/>
            <a:ext cx="3559631" cy="3502481"/>
          </a:xfrm>
          <a:prstGeom prst="rect">
            <a:avLst/>
          </a:prstGeom>
        </p:spPr>
      </p:pic>
    </p:spTree>
    <p:extLst>
      <p:ext uri="{BB962C8B-B14F-4D97-AF65-F5344CB8AC3E}">
        <p14:creationId xmlns:p14="http://schemas.microsoft.com/office/powerpoint/2010/main" val="35854049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Znalezione obrazy dla zapytania pomocna dlon"/>
          <p:cNvSpPr>
            <a:spLocks noChangeAspect="1" noChangeArrowheads="1"/>
          </p:cNvSpPr>
          <p:nvPr/>
        </p:nvSpPr>
        <p:spPr bwMode="auto">
          <a:xfrm>
            <a:off x="1259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pl-PL" sz="1350"/>
          </a:p>
        </p:txBody>
      </p:sp>
      <p:sp>
        <p:nvSpPr>
          <p:cNvPr id="3" name="AutoShape 5" descr="Znalezione obrazy dla zapytania wspolpraca"/>
          <p:cNvSpPr>
            <a:spLocks noChangeAspect="1" noChangeArrowheads="1"/>
          </p:cNvSpPr>
          <p:nvPr/>
        </p:nvSpPr>
        <p:spPr bwMode="auto">
          <a:xfrm>
            <a:off x="1373981" y="595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pl-PL" sz="1350"/>
          </a:p>
        </p:txBody>
      </p:sp>
      <p:sp>
        <p:nvSpPr>
          <p:cNvPr id="6" name="AutoShape 8" descr="Znalezione obrazy dla zapytania email"/>
          <p:cNvSpPr>
            <a:spLocks noChangeAspect="1" noChangeArrowheads="1"/>
          </p:cNvSpPr>
          <p:nvPr/>
        </p:nvSpPr>
        <p:spPr bwMode="auto">
          <a:xfrm>
            <a:off x="1488281" y="12025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pl-PL" sz="1350"/>
          </a:p>
        </p:txBody>
      </p:sp>
      <p:graphicFrame>
        <p:nvGraphicFramePr>
          <p:cNvPr id="18" name="Table 17">
            <a:extLst>
              <a:ext uri="{FF2B5EF4-FFF2-40B4-BE49-F238E27FC236}">
                <a16:creationId xmlns:a16="http://schemas.microsoft.com/office/drawing/2014/main" id="{1BD4D9DC-5DFD-B392-5CC1-836FEC68127F}"/>
              </a:ext>
            </a:extLst>
          </p:cNvPr>
          <p:cNvGraphicFramePr>
            <a:graphicFrameLocks noGrp="1"/>
          </p:cNvGraphicFramePr>
          <p:nvPr>
            <p:extLst>
              <p:ext uri="{D42A27DB-BD31-4B8C-83A1-F6EECF244321}">
                <p14:modId xmlns:p14="http://schemas.microsoft.com/office/powerpoint/2010/main" val="34196876"/>
              </p:ext>
            </p:extLst>
          </p:nvPr>
        </p:nvGraphicFramePr>
        <p:xfrm>
          <a:off x="832756" y="873578"/>
          <a:ext cx="7957695" cy="3260309"/>
        </p:xfrm>
        <a:graphic>
          <a:graphicData uri="http://schemas.openxmlformats.org/drawingml/2006/table">
            <a:tbl>
              <a:tblPr firstRow="1" bandRow="1">
                <a:tableStyleId>{2D5ABB26-0587-4C30-8999-92F81FD0307C}</a:tableStyleId>
              </a:tblPr>
              <a:tblGrid>
                <a:gridCol w="3461657">
                  <a:extLst>
                    <a:ext uri="{9D8B030D-6E8A-4147-A177-3AD203B41FA5}">
                      <a16:colId xmlns:a16="http://schemas.microsoft.com/office/drawing/2014/main" val="2804382757"/>
                    </a:ext>
                  </a:extLst>
                </a:gridCol>
                <a:gridCol w="1310253">
                  <a:extLst>
                    <a:ext uri="{9D8B030D-6E8A-4147-A177-3AD203B41FA5}">
                      <a16:colId xmlns:a16="http://schemas.microsoft.com/office/drawing/2014/main" val="3577091273"/>
                    </a:ext>
                  </a:extLst>
                </a:gridCol>
                <a:gridCol w="3185785">
                  <a:extLst>
                    <a:ext uri="{9D8B030D-6E8A-4147-A177-3AD203B41FA5}">
                      <a16:colId xmlns:a16="http://schemas.microsoft.com/office/drawing/2014/main" val="728941680"/>
                    </a:ext>
                  </a:extLst>
                </a:gridCol>
              </a:tblGrid>
              <a:tr h="1443743">
                <a:tc>
                  <a:txBody>
                    <a:bodyPr/>
                    <a:lstStyle/>
                    <a:p>
                      <a:pPr lvl="0">
                        <a:buNone/>
                      </a:pPr>
                      <a:r>
                        <a:rPr lang="en-US" sz="1400" b="1" i="0" u="none" strike="noStrike" baseline="0" noProof="0">
                          <a:solidFill>
                            <a:srgbClr val="005061"/>
                          </a:solidFill>
                          <a:latin typeface="Trebuchet MS"/>
                        </a:rPr>
                        <a:t>Katarzyna Tulkis-Błesnowska</a:t>
                      </a:r>
                      <a:r>
                        <a:rPr lang="en-US" sz="1400" b="0" i="0" u="none" strike="noStrike" baseline="0" noProof="0">
                          <a:solidFill>
                            <a:srgbClr val="005061"/>
                          </a:solidFill>
                          <a:latin typeface="Trebuchet MS"/>
                        </a:rPr>
                        <a:t> </a:t>
                      </a:r>
                    </a:p>
                    <a:p>
                      <a:pPr lvl="0">
                        <a:buNone/>
                      </a:pPr>
                      <a:r>
                        <a:rPr lang="en-US" sz="1400" b="0" i="0" u="none" strike="noStrike" baseline="0" noProof="0">
                          <a:solidFill>
                            <a:srgbClr val="005061"/>
                          </a:solidFill>
                          <a:latin typeface="Trebuchet MS"/>
                        </a:rPr>
                        <a:t>Zastępca Dyrektora </a:t>
                      </a:r>
                    </a:p>
                    <a:p>
                      <a:pPr marL="0" lvl="0" indent="0" algn="l">
                        <a:lnSpc>
                          <a:spcPct val="100000"/>
                        </a:lnSpc>
                        <a:buNone/>
                      </a:pPr>
                      <a:endParaRPr lang="en-US" sz="1400" b="0" i="0" u="none" strike="noStrike" baseline="0" noProof="0">
                        <a:solidFill>
                          <a:srgbClr val="005061"/>
                        </a:solidFill>
                        <a:latin typeface="Trebuchet MS"/>
                      </a:endParaRPr>
                    </a:p>
                    <a:p>
                      <a:pPr marL="0" lvl="0" indent="0" algn="l">
                        <a:lnSpc>
                          <a:spcPct val="100000"/>
                        </a:lnSpc>
                        <a:buNone/>
                      </a:pPr>
                      <a:r>
                        <a:rPr lang="en-US" sz="1400" b="0" i="1" u="none" strike="noStrike" baseline="0" noProof="0">
                          <a:solidFill>
                            <a:srgbClr val="005061"/>
                          </a:solidFill>
                          <a:latin typeface="Trebuchet MS"/>
                        </a:rPr>
                        <a:t>Biuro Programów Edukacji Zawodowej,</a:t>
                      </a:r>
                    </a:p>
                    <a:p>
                      <a:pPr marL="0" lvl="0" indent="0" algn="l">
                        <a:lnSpc>
                          <a:spcPct val="100000"/>
                        </a:lnSpc>
                        <a:buNone/>
                      </a:pPr>
                      <a:r>
                        <a:rPr lang="en-US" sz="1400" b="0" i="1" u="none" strike="noStrike" baseline="0" noProof="0">
                          <a:solidFill>
                            <a:srgbClr val="005061"/>
                          </a:solidFill>
                          <a:latin typeface="Trebuchet MS"/>
                        </a:rPr>
                        <a:t>dla Młodzieży oraz Europejskiego Korpusu Solidarności </a:t>
                      </a:r>
                      <a:endParaRPr lang="en-US" sz="1400" i="1"/>
                    </a:p>
                  </a:txBody>
                  <a:tcPr anchor="b">
                    <a:lnL w="0">
                      <a:noFill/>
                    </a:lnL>
                    <a:lnR w="0">
                      <a:noFill/>
                    </a:lnR>
                    <a:lnT w="0">
                      <a:noFill/>
                    </a:lnT>
                    <a:lnB w="0">
                      <a:noFill/>
                    </a:lnB>
                  </a:tcPr>
                </a:tc>
                <a:tc>
                  <a:txBody>
                    <a:bodyPr/>
                    <a:lstStyle/>
                    <a:p>
                      <a:pPr lvl="0">
                        <a:buNone/>
                      </a:pPr>
                      <a:endParaRPr lang="en-US" sz="1400" b="0" i="0" u="none" strike="noStrike" noProof="0">
                        <a:solidFill>
                          <a:srgbClr val="005061"/>
                        </a:solidFill>
                        <a:latin typeface="Trebuchet MS"/>
                      </a:endParaRPr>
                    </a:p>
                    <a:p>
                      <a:pPr lvl="0">
                        <a:buNone/>
                      </a:pPr>
                      <a:endParaRPr lang="en-US" sz="1400" b="0" i="0" u="none" strike="noStrike" noProof="0">
                        <a:solidFill>
                          <a:srgbClr val="005061"/>
                        </a:solidFill>
                        <a:latin typeface="Trebuchet MS"/>
                      </a:endParaRPr>
                    </a:p>
                    <a:p>
                      <a:pPr lvl="0">
                        <a:buNone/>
                      </a:pPr>
                      <a:endParaRPr lang="en-US" sz="1400" b="0" i="0" u="none" strike="noStrike" noProof="0">
                        <a:solidFill>
                          <a:srgbClr val="005061"/>
                        </a:solidFill>
                        <a:latin typeface="Trebuchet MS"/>
                      </a:endParaRPr>
                    </a:p>
                    <a:p>
                      <a:pPr lvl="0">
                        <a:buNone/>
                      </a:pPr>
                      <a:endParaRPr lang="en-US" sz="1400"/>
                    </a:p>
                  </a:txBody>
                  <a:tcPr anchor="b">
                    <a:lnL w="0">
                      <a:noFill/>
                    </a:lnL>
                    <a:lnR w="0">
                      <a:noFill/>
                    </a:lnR>
                    <a:lnT w="0">
                      <a:noFill/>
                    </a:lnT>
                    <a:lnB w="0">
                      <a:noFill/>
                    </a:lnB>
                  </a:tcPr>
                </a:tc>
                <a:tc>
                  <a:txBody>
                    <a:bodyPr/>
                    <a:lstStyle/>
                    <a:p>
                      <a:pPr marL="0" marR="0" lvl="0" indent="0" algn="l">
                        <a:lnSpc>
                          <a:spcPct val="100000"/>
                        </a:lnSpc>
                        <a:spcBef>
                          <a:spcPts val="0"/>
                        </a:spcBef>
                        <a:spcAft>
                          <a:spcPts val="0"/>
                        </a:spcAft>
                        <a:buNone/>
                      </a:pPr>
                      <a:endParaRPr lang="en-US" sz="1400" b="0" i="0" u="none" strike="noStrike" noProof="0">
                        <a:solidFill>
                          <a:srgbClr val="005061"/>
                        </a:solidFill>
                        <a:latin typeface="Trebuchet MS"/>
                      </a:endParaRPr>
                    </a:p>
                  </a:txBody>
                  <a:tcPr anchor="b">
                    <a:lnL w="0">
                      <a:noFill/>
                    </a:lnL>
                    <a:lnR w="0">
                      <a:noFill/>
                    </a:lnR>
                    <a:lnT w="0">
                      <a:noFill/>
                    </a:lnT>
                    <a:lnB w="0">
                      <a:noFill/>
                    </a:lnB>
                  </a:tcPr>
                </a:tc>
                <a:extLst>
                  <a:ext uri="{0D108BD9-81ED-4DB2-BD59-A6C34878D82A}">
                    <a16:rowId xmlns:a16="http://schemas.microsoft.com/office/drawing/2014/main" val="2873966933"/>
                  </a:ext>
                </a:extLst>
              </a:tr>
              <a:tr h="421464">
                <a:tc>
                  <a:txBody>
                    <a:bodyPr/>
                    <a:lstStyle/>
                    <a:p>
                      <a:pPr lvl="0" algn="l">
                        <a:lnSpc>
                          <a:spcPct val="100000"/>
                        </a:lnSpc>
                        <a:spcBef>
                          <a:spcPts val="0"/>
                        </a:spcBef>
                        <a:spcAft>
                          <a:spcPts val="0"/>
                        </a:spcAft>
                        <a:buNone/>
                      </a:pPr>
                      <a:r>
                        <a:rPr lang="en-US" sz="1400" b="0" i="1" u="none" strike="noStrike" noProof="0">
                          <a:solidFill>
                            <a:srgbClr val="005061"/>
                          </a:solidFill>
                          <a:latin typeface="Trebuchet MS"/>
                        </a:rPr>
                        <a:t>Zespół Erasmus+ VET KA2:</a:t>
                      </a:r>
                    </a:p>
                  </a:txBody>
                  <a:tcPr anchor="b">
                    <a:lnL w="0">
                      <a:noFill/>
                    </a:lnL>
                    <a:lnR w="0">
                      <a:noFill/>
                    </a:lnR>
                    <a:lnT w="0">
                      <a:noFill/>
                    </a:lnT>
                    <a:lnB w="0">
                      <a:noFill/>
                    </a:lnB>
                  </a:tcPr>
                </a:tc>
                <a:tc>
                  <a:txBody>
                    <a:bodyPr/>
                    <a:lstStyle/>
                    <a:p>
                      <a:pPr lvl="0">
                        <a:buNone/>
                      </a:pPr>
                      <a:endParaRPr lang="en-US" sz="1400"/>
                    </a:p>
                  </a:txBody>
                  <a:tcPr anchor="b">
                    <a:lnL w="0">
                      <a:noFill/>
                    </a:lnL>
                    <a:lnR w="0">
                      <a:noFill/>
                    </a:lnR>
                    <a:lnT w="0">
                      <a:noFill/>
                    </a:lnT>
                    <a:lnB w="0">
                      <a:noFill/>
                    </a:lnB>
                  </a:tcPr>
                </a:tc>
                <a:tc>
                  <a:txBody>
                    <a:bodyPr/>
                    <a:lstStyle/>
                    <a:p>
                      <a:endParaRPr lang="en-US" sz="1400"/>
                    </a:p>
                  </a:txBody>
                  <a:tcPr anchor="b">
                    <a:lnL w="0">
                      <a:noFill/>
                    </a:lnL>
                    <a:lnR w="0">
                      <a:noFill/>
                    </a:lnR>
                    <a:lnT w="0">
                      <a:noFill/>
                    </a:lnT>
                    <a:lnB w="0">
                      <a:noFill/>
                    </a:lnB>
                  </a:tcPr>
                </a:tc>
                <a:extLst>
                  <a:ext uri="{0D108BD9-81ED-4DB2-BD59-A6C34878D82A}">
                    <a16:rowId xmlns:a16="http://schemas.microsoft.com/office/drawing/2014/main" val="3733147668"/>
                  </a:ext>
                </a:extLst>
              </a:tr>
              <a:tr h="547007">
                <a:tc>
                  <a:txBody>
                    <a:bodyPr/>
                    <a:lstStyle/>
                    <a:p>
                      <a:pPr lvl="0" algn="r">
                        <a:lnSpc>
                          <a:spcPct val="100000"/>
                        </a:lnSpc>
                        <a:spcBef>
                          <a:spcPts val="0"/>
                        </a:spcBef>
                        <a:spcAft>
                          <a:spcPts val="0"/>
                        </a:spcAft>
                        <a:buNone/>
                      </a:pPr>
                      <a:r>
                        <a:rPr lang="en-US" sz="1400" b="1" i="0" u="none" strike="noStrike" noProof="0">
                          <a:solidFill>
                            <a:srgbClr val="005061"/>
                          </a:solidFill>
                          <a:latin typeface="Trebuchet MS"/>
                        </a:rPr>
                        <a:t>Iwona Fus</a:t>
                      </a:r>
                      <a:endParaRPr lang="en-US" sz="1400" b="0" i="0" u="none" strike="noStrike" noProof="0">
                        <a:solidFill>
                          <a:srgbClr val="005061"/>
                        </a:solidFill>
                        <a:latin typeface="Trebuchet MS"/>
                      </a:endParaRPr>
                    </a:p>
                    <a:p>
                      <a:pPr lvl="0" algn="r">
                        <a:lnSpc>
                          <a:spcPct val="100000"/>
                        </a:lnSpc>
                        <a:spcBef>
                          <a:spcPts val="0"/>
                        </a:spcBef>
                        <a:spcAft>
                          <a:spcPts val="0"/>
                        </a:spcAft>
                        <a:buNone/>
                      </a:pPr>
                      <a:r>
                        <a:rPr lang="en-US" sz="1400" b="0" i="0" u="none" strike="noStrike" noProof="0">
                          <a:solidFill>
                            <a:srgbClr val="005061"/>
                          </a:solidFill>
                          <a:latin typeface="Trebuchet MS"/>
                        </a:rPr>
                        <a:t>Koordynatorka</a:t>
                      </a:r>
                      <a:endParaRPr lang="en-US" sz="1400" b="0" i="0" u="none" strike="noStrike" noProof="0" err="1">
                        <a:solidFill>
                          <a:srgbClr val="005061"/>
                        </a:solidFill>
                        <a:latin typeface="Trebuchet MS"/>
                      </a:endParaRPr>
                    </a:p>
                  </a:txBody>
                  <a:tcPr anchor="b">
                    <a:lnL w="0">
                      <a:noFill/>
                    </a:lnL>
                    <a:lnR w="0">
                      <a:noFill/>
                    </a:lnR>
                    <a:lnT w="0">
                      <a:noFill/>
                    </a:lnT>
                    <a:lnB w="0" cap="flat" cmpd="sng" algn="ctr">
                      <a:noFill/>
                      <a:prstDash val="solid"/>
                      <a:round/>
                      <a:headEnd type="none" w="med" len="med"/>
                      <a:tailEnd type="none" w="med" len="med"/>
                    </a:lnB>
                  </a:tcPr>
                </a:tc>
                <a:tc>
                  <a:txBody>
                    <a:bodyPr/>
                    <a:lstStyle/>
                    <a:p>
                      <a:pPr lvl="0" algn="r">
                        <a:lnSpc>
                          <a:spcPct val="100000"/>
                        </a:lnSpc>
                        <a:spcBef>
                          <a:spcPts val="0"/>
                        </a:spcBef>
                        <a:spcAft>
                          <a:spcPts val="0"/>
                        </a:spcAft>
                        <a:buNone/>
                      </a:pPr>
                      <a:r>
                        <a:rPr lang="en-US" sz="1400" b="0" i="0" u="none" strike="noStrike" noProof="0">
                          <a:solidFill>
                            <a:srgbClr val="005061"/>
                          </a:solidFill>
                          <a:latin typeface="Trebuchet MS"/>
                        </a:rPr>
                        <a:t>Telefon:</a:t>
                      </a:r>
                    </a:p>
                    <a:p>
                      <a:pPr lvl="0" algn="r">
                        <a:lnSpc>
                          <a:spcPct val="100000"/>
                        </a:lnSpc>
                        <a:spcBef>
                          <a:spcPts val="0"/>
                        </a:spcBef>
                        <a:spcAft>
                          <a:spcPts val="0"/>
                        </a:spcAft>
                        <a:buNone/>
                      </a:pPr>
                      <a:endParaRPr lang="en-US" sz="1400" b="0" i="0" u="none" strike="noStrike" noProof="0">
                        <a:solidFill>
                          <a:srgbClr val="005061"/>
                        </a:solidFill>
                        <a:latin typeface="Trebuchet MS"/>
                      </a:endParaRPr>
                    </a:p>
                    <a:p>
                      <a:pPr lvl="0" algn="r">
                        <a:lnSpc>
                          <a:spcPct val="100000"/>
                        </a:lnSpc>
                        <a:spcBef>
                          <a:spcPts val="0"/>
                        </a:spcBef>
                        <a:spcAft>
                          <a:spcPts val="0"/>
                        </a:spcAft>
                        <a:buNone/>
                      </a:pPr>
                      <a:r>
                        <a:rPr lang="en-US" sz="1400" b="0" i="0" u="none" strike="noStrike" noProof="0">
                          <a:solidFill>
                            <a:srgbClr val="005061"/>
                          </a:solidFill>
                          <a:latin typeface="Trebuchet MS"/>
                        </a:rPr>
                        <a:t>728 480 701</a:t>
                      </a:r>
                    </a:p>
                  </a:txBody>
                  <a:tcPr anchor="b">
                    <a:lnL w="0">
                      <a:noFill/>
                    </a:lnL>
                    <a:lnR w="0">
                      <a:noFill/>
                    </a:lnR>
                    <a:lnT w="0">
                      <a:noFill/>
                    </a:lnT>
                    <a:lnB w="0" cap="flat" cmpd="sng" algn="ctr">
                      <a:noFill/>
                      <a:prstDash val="solid"/>
                      <a:round/>
                      <a:headEnd type="none" w="med" len="med"/>
                      <a:tailEnd type="none" w="med" len="med"/>
                    </a:lnB>
                  </a:tcPr>
                </a:tc>
                <a:tc>
                  <a:txBody>
                    <a:bodyPr/>
                    <a:lstStyle/>
                    <a:p>
                      <a:pPr lvl="0" algn="l">
                        <a:lnSpc>
                          <a:spcPct val="100000"/>
                        </a:lnSpc>
                        <a:spcBef>
                          <a:spcPts val="0"/>
                        </a:spcBef>
                        <a:spcAft>
                          <a:spcPts val="0"/>
                        </a:spcAft>
                        <a:buNone/>
                      </a:pPr>
                      <a:r>
                        <a:rPr lang="en-US" sz="1400" b="0" i="0" u="none" strike="noStrike" noProof="0">
                          <a:solidFill>
                            <a:srgbClr val="005061"/>
                          </a:solidFill>
                          <a:latin typeface="Trebuchet MS"/>
                        </a:rPr>
                        <a:t>E-mail:</a:t>
                      </a:r>
                    </a:p>
                    <a:p>
                      <a:pPr lvl="0" algn="l">
                        <a:lnSpc>
                          <a:spcPct val="100000"/>
                        </a:lnSpc>
                        <a:spcBef>
                          <a:spcPts val="0"/>
                        </a:spcBef>
                        <a:spcAft>
                          <a:spcPts val="0"/>
                        </a:spcAft>
                        <a:buNone/>
                      </a:pPr>
                      <a:endParaRPr lang="en-US" sz="1400" b="0" i="0" u="none" strike="noStrike" noProof="0">
                        <a:solidFill>
                          <a:srgbClr val="005061"/>
                        </a:solidFill>
                        <a:latin typeface="Trebuchet MS"/>
                      </a:endParaRPr>
                    </a:p>
                    <a:p>
                      <a:pPr lvl="0" algn="l">
                        <a:lnSpc>
                          <a:spcPct val="100000"/>
                        </a:lnSpc>
                        <a:spcBef>
                          <a:spcPts val="0"/>
                        </a:spcBef>
                        <a:spcAft>
                          <a:spcPts val="0"/>
                        </a:spcAft>
                        <a:buNone/>
                      </a:pPr>
                      <a:r>
                        <a:rPr lang="en-US" sz="1400" b="0" i="0" u="none" strike="noStrike" noProof="0">
                          <a:latin typeface="Trebuchet MS"/>
                          <a:hlinkClick r:id="rId3"/>
                        </a:rPr>
                        <a:t>iwona.fus@frse.org.pl</a:t>
                      </a:r>
                      <a:r>
                        <a:rPr lang="en-US" sz="1400" b="0" i="0" u="none" strike="noStrike" noProof="0">
                          <a:solidFill>
                            <a:srgbClr val="005061"/>
                          </a:solidFill>
                          <a:latin typeface="Trebuchet MS"/>
                        </a:rPr>
                        <a:t> </a:t>
                      </a:r>
                    </a:p>
                  </a:txBody>
                  <a:tcPr anchor="b">
                    <a:lnL w="0">
                      <a:noFill/>
                    </a:lnL>
                    <a:lnR w="0">
                      <a:noFill/>
                    </a:lnR>
                    <a:lnT w="0">
                      <a:noFill/>
                    </a:lnT>
                    <a:lnB w="0" cap="flat" cmpd="sng" algn="ctr">
                      <a:noFill/>
                      <a:prstDash val="solid"/>
                      <a:round/>
                      <a:headEnd type="none" w="med" len="med"/>
                      <a:tailEnd type="none" w="med" len="med"/>
                    </a:lnB>
                  </a:tcPr>
                </a:tc>
                <a:extLst>
                  <a:ext uri="{0D108BD9-81ED-4DB2-BD59-A6C34878D82A}">
                    <a16:rowId xmlns:a16="http://schemas.microsoft.com/office/drawing/2014/main" val="1092077781"/>
                  </a:ext>
                </a:extLst>
              </a:tr>
              <a:tr h="331791">
                <a:tc>
                  <a:txBody>
                    <a:bodyPr/>
                    <a:lstStyle/>
                    <a:p>
                      <a:pPr lvl="0" algn="r">
                        <a:lnSpc>
                          <a:spcPct val="100000"/>
                        </a:lnSpc>
                        <a:spcBef>
                          <a:spcPts val="0"/>
                        </a:spcBef>
                        <a:spcAft>
                          <a:spcPts val="0"/>
                        </a:spcAft>
                        <a:buNone/>
                      </a:pPr>
                      <a:r>
                        <a:rPr lang="en-US" sz="1400" b="1" i="0" u="none" strike="noStrike" noProof="0">
                          <a:solidFill>
                            <a:srgbClr val="005061"/>
                          </a:solidFill>
                          <a:latin typeface="Trebuchet MS"/>
                        </a:rPr>
                        <a:t>Agata Certa</a:t>
                      </a:r>
                    </a:p>
                  </a:txBody>
                  <a:tcPr anchor="b">
                    <a:lnL w="0">
                      <a:noFill/>
                    </a:lnL>
                    <a:lnR w="0">
                      <a:noFill/>
                    </a:lnR>
                    <a:lnT w="0">
                      <a:noFill/>
                    </a:lnT>
                    <a:lnB w="0" cap="flat" cmpd="sng" algn="ctr">
                      <a:noFill/>
                      <a:prstDash val="solid"/>
                      <a:round/>
                      <a:headEnd type="none" w="med" len="med"/>
                      <a:tailEnd type="none" w="med" len="med"/>
                    </a:lnB>
                  </a:tcPr>
                </a:tc>
                <a:tc>
                  <a:txBody>
                    <a:bodyPr/>
                    <a:lstStyle/>
                    <a:p>
                      <a:pPr lvl="0" algn="r">
                        <a:lnSpc>
                          <a:spcPct val="100000"/>
                        </a:lnSpc>
                        <a:spcBef>
                          <a:spcPts val="0"/>
                        </a:spcBef>
                        <a:spcAft>
                          <a:spcPts val="0"/>
                        </a:spcAft>
                        <a:buNone/>
                      </a:pPr>
                      <a:r>
                        <a:rPr lang="en-US" sz="1400" b="0" i="0" u="none" strike="noStrike" noProof="0">
                          <a:solidFill>
                            <a:srgbClr val="005061"/>
                          </a:solidFill>
                          <a:latin typeface="Trebuchet MS"/>
                        </a:rPr>
                        <a:t>572 675 791</a:t>
                      </a:r>
                    </a:p>
                  </a:txBody>
                  <a:tcPr anchor="b">
                    <a:lnL w="0">
                      <a:noFill/>
                    </a:lnL>
                    <a:lnR w="0">
                      <a:noFill/>
                    </a:lnR>
                    <a:lnT w="0">
                      <a:noFill/>
                    </a:lnT>
                    <a:lnB w="0" cap="flat" cmpd="sng" algn="ctr">
                      <a:noFill/>
                      <a:prstDash val="solid"/>
                      <a:round/>
                      <a:headEnd type="none" w="med" len="med"/>
                      <a:tailEnd type="none" w="med" len="med"/>
                    </a:lnB>
                  </a:tcPr>
                </a:tc>
                <a:tc>
                  <a:txBody>
                    <a:bodyPr/>
                    <a:lstStyle/>
                    <a:p>
                      <a:pPr lvl="0" algn="l">
                        <a:lnSpc>
                          <a:spcPct val="100000"/>
                        </a:lnSpc>
                        <a:spcBef>
                          <a:spcPts val="0"/>
                        </a:spcBef>
                        <a:spcAft>
                          <a:spcPts val="0"/>
                        </a:spcAft>
                        <a:buNone/>
                      </a:pPr>
                      <a:r>
                        <a:rPr lang="en-US" sz="1400" b="0" i="0" u="none" strike="noStrike" noProof="0">
                          <a:solidFill>
                            <a:srgbClr val="005061"/>
                          </a:solidFill>
                          <a:latin typeface="Trebuchet MS"/>
                          <a:hlinkClick r:id="rId4"/>
                        </a:rPr>
                        <a:t>agata.certa@frse.org.pl</a:t>
                      </a:r>
                      <a:endParaRPr lang="en-US" sz="1400" b="0" i="0" u="none" strike="noStrike" noProof="0">
                        <a:solidFill>
                          <a:srgbClr val="005061"/>
                        </a:solidFill>
                        <a:latin typeface="Trebuchet MS"/>
                      </a:endParaRPr>
                    </a:p>
                  </a:txBody>
                  <a:tcPr anchor="b">
                    <a:lnL w="0">
                      <a:noFill/>
                    </a:lnL>
                    <a:lnR w="0">
                      <a:noFill/>
                    </a:lnR>
                    <a:lnT w="0">
                      <a:noFill/>
                    </a:lnT>
                    <a:lnB w="0" cap="flat" cmpd="sng" algn="ctr">
                      <a:noFill/>
                      <a:prstDash val="solid"/>
                      <a:round/>
                      <a:headEnd type="none" w="med" len="med"/>
                      <a:tailEnd type="none" w="med" len="med"/>
                    </a:lnB>
                  </a:tcPr>
                </a:tc>
                <a:extLst>
                  <a:ext uri="{0D108BD9-81ED-4DB2-BD59-A6C34878D82A}">
                    <a16:rowId xmlns:a16="http://schemas.microsoft.com/office/drawing/2014/main" val="1414309026"/>
                  </a:ext>
                </a:extLst>
              </a:tr>
              <a:tr h="331791">
                <a:tc>
                  <a:txBody>
                    <a:bodyPr/>
                    <a:lstStyle/>
                    <a:p>
                      <a:pPr lvl="0" algn="r">
                        <a:lnSpc>
                          <a:spcPct val="100000"/>
                        </a:lnSpc>
                        <a:spcBef>
                          <a:spcPts val="0"/>
                        </a:spcBef>
                        <a:spcAft>
                          <a:spcPts val="0"/>
                        </a:spcAft>
                        <a:buNone/>
                      </a:pPr>
                      <a:r>
                        <a:rPr lang="en-US" sz="1400" b="1" i="0" u="none" strike="noStrike" noProof="0">
                          <a:solidFill>
                            <a:srgbClr val="005061"/>
                          </a:solidFill>
                          <a:latin typeface="Trebuchet MS"/>
                        </a:rPr>
                        <a:t>Agnieszka Włodarczyk</a:t>
                      </a:r>
                      <a:endParaRPr lang="en-US" sz="1400" b="0" i="0" u="none" strike="noStrike" noProof="0" err="1">
                        <a:solidFill>
                          <a:srgbClr val="005061"/>
                        </a:solidFill>
                        <a:latin typeface="Trebuchet MS"/>
                      </a:endParaRPr>
                    </a:p>
                  </a:txBody>
                  <a:tcPr anchor="b">
                    <a:lnL w="0">
                      <a:noFill/>
                    </a:lnL>
                    <a:lnR w="0">
                      <a:noFill/>
                    </a:lnR>
                    <a:lnT w="0">
                      <a:noFill/>
                    </a:lnT>
                    <a:lnB w="0">
                      <a:noFill/>
                    </a:lnB>
                  </a:tcPr>
                </a:tc>
                <a:tc>
                  <a:txBody>
                    <a:bodyPr/>
                    <a:lstStyle/>
                    <a:p>
                      <a:pPr lvl="0" algn="r">
                        <a:lnSpc>
                          <a:spcPct val="100000"/>
                        </a:lnSpc>
                        <a:spcBef>
                          <a:spcPts val="0"/>
                        </a:spcBef>
                        <a:spcAft>
                          <a:spcPts val="0"/>
                        </a:spcAft>
                        <a:buNone/>
                      </a:pPr>
                      <a:r>
                        <a:rPr lang="en-US" sz="1400" b="0" i="0" u="none" strike="noStrike" noProof="0">
                          <a:solidFill>
                            <a:srgbClr val="005061"/>
                          </a:solidFill>
                          <a:latin typeface="Trebuchet MS"/>
                        </a:rPr>
                        <a:t>507 936 785</a:t>
                      </a:r>
                    </a:p>
                  </a:txBody>
                  <a:tcPr anchor="b">
                    <a:lnL w="0">
                      <a:noFill/>
                    </a:lnL>
                    <a:lnR w="0">
                      <a:noFill/>
                    </a:lnR>
                    <a:lnT w="0">
                      <a:noFill/>
                    </a:lnT>
                    <a:lnB w="0">
                      <a:noFill/>
                    </a:lnB>
                  </a:tcPr>
                </a:tc>
                <a:tc>
                  <a:txBody>
                    <a:bodyPr/>
                    <a:lstStyle/>
                    <a:p>
                      <a:pPr lvl="0" algn="l">
                        <a:lnSpc>
                          <a:spcPct val="100000"/>
                        </a:lnSpc>
                        <a:spcBef>
                          <a:spcPts val="0"/>
                        </a:spcBef>
                        <a:spcAft>
                          <a:spcPts val="0"/>
                        </a:spcAft>
                        <a:buNone/>
                      </a:pPr>
                      <a:r>
                        <a:rPr lang="en-US" sz="1400" b="0" i="0" u="none" strike="noStrike" noProof="0">
                          <a:solidFill>
                            <a:srgbClr val="005061"/>
                          </a:solidFill>
                          <a:latin typeface="Trebuchet MS"/>
                          <a:hlinkClick r:id="rId5"/>
                        </a:rPr>
                        <a:t>agnieszka.wlodarczyk@frse.org.pl</a:t>
                      </a:r>
                      <a:r>
                        <a:rPr lang="en-US" sz="1400" b="0" i="0" u="none" strike="noStrike" noProof="0">
                          <a:solidFill>
                            <a:srgbClr val="005061"/>
                          </a:solidFill>
                          <a:latin typeface="Trebuchet MS"/>
                        </a:rPr>
                        <a:t> </a:t>
                      </a:r>
                    </a:p>
                  </a:txBody>
                  <a:tcPr anchor="b">
                    <a:lnL w="0">
                      <a:noFill/>
                    </a:lnL>
                    <a:lnR w="0">
                      <a:noFill/>
                    </a:lnR>
                    <a:lnT w="0">
                      <a:noFill/>
                    </a:lnT>
                    <a:lnB w="0">
                      <a:noFill/>
                    </a:lnB>
                  </a:tcPr>
                </a:tc>
                <a:extLst>
                  <a:ext uri="{0D108BD9-81ED-4DB2-BD59-A6C34878D82A}">
                    <a16:rowId xmlns:a16="http://schemas.microsoft.com/office/drawing/2014/main" val="3005525850"/>
                  </a:ext>
                </a:extLst>
              </a:tr>
            </a:tbl>
          </a:graphicData>
        </a:graphic>
      </p:graphicFrame>
      <p:sp>
        <p:nvSpPr>
          <p:cNvPr id="9" name="TextBox 8">
            <a:extLst>
              <a:ext uri="{FF2B5EF4-FFF2-40B4-BE49-F238E27FC236}">
                <a16:creationId xmlns:a16="http://schemas.microsoft.com/office/drawing/2014/main" id="{7CAAD9B6-C1E3-5D84-631D-DF070D8E486E}"/>
              </a:ext>
            </a:extLst>
          </p:cNvPr>
          <p:cNvSpPr txBox="1"/>
          <p:nvPr/>
        </p:nvSpPr>
        <p:spPr>
          <a:xfrm>
            <a:off x="5585399" y="1978890"/>
            <a:ext cx="342083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rPr>
              <a:t>Kontakt - Narodowa Agencja Erasmus+</a:t>
            </a:r>
            <a:endParaRPr lang="en-US"/>
          </a:p>
        </p:txBody>
      </p:sp>
      <p:sp>
        <p:nvSpPr>
          <p:cNvPr id="10" name="TextBox 9">
            <a:extLst>
              <a:ext uri="{FF2B5EF4-FFF2-40B4-BE49-F238E27FC236}">
                <a16:creationId xmlns:a16="http://schemas.microsoft.com/office/drawing/2014/main" id="{4A9F565B-1A8D-35A2-46D4-6F5DACB96653}"/>
              </a:ext>
            </a:extLst>
          </p:cNvPr>
          <p:cNvSpPr txBox="1">
            <a:spLocks/>
          </p:cNvSpPr>
          <p:nvPr/>
        </p:nvSpPr>
        <p:spPr>
          <a:xfrm>
            <a:off x="452717" y="469558"/>
            <a:ext cx="8230883" cy="40011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r>
              <a:rPr lang="en-US" sz="2000" b="1" err="1">
                <a:solidFill>
                  <a:srgbClr val="699F38"/>
                </a:solidFill>
              </a:rPr>
              <a:t>Zapraszamy</a:t>
            </a:r>
            <a:r>
              <a:rPr lang="en-US" sz="2000" b="1">
                <a:solidFill>
                  <a:srgbClr val="699F38"/>
                </a:solidFill>
              </a:rPr>
              <a:t> do </a:t>
            </a:r>
            <a:r>
              <a:rPr lang="en-US" sz="2000" b="1" err="1">
                <a:solidFill>
                  <a:srgbClr val="699F38"/>
                </a:solidFill>
              </a:rPr>
              <a:t>kontaktu</a:t>
            </a:r>
            <a:endParaRPr lang="en-US" sz="2000"/>
          </a:p>
        </p:txBody>
      </p:sp>
    </p:spTree>
    <p:extLst>
      <p:ext uri="{BB962C8B-B14F-4D97-AF65-F5344CB8AC3E}">
        <p14:creationId xmlns:p14="http://schemas.microsoft.com/office/powerpoint/2010/main" val="2967030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602FD0C2-1E4A-FA4D-D429-466AFD8F7810}"/>
              </a:ext>
            </a:extLst>
          </p:cNvPr>
          <p:cNvSpPr txBox="1"/>
          <p:nvPr/>
        </p:nvSpPr>
        <p:spPr>
          <a:xfrm>
            <a:off x="827584" y="1419622"/>
            <a:ext cx="7272808" cy="2215991"/>
          </a:xfrm>
          <a:prstGeom prst="rect">
            <a:avLst/>
          </a:prstGeom>
          <a:noFill/>
        </p:spPr>
        <p:txBody>
          <a:bodyPr wrap="square">
            <a:spAutoFit/>
          </a:bodyPr>
          <a:lstStyle/>
          <a:p>
            <a:pPr marL="285750" indent="-285750">
              <a:spcBef>
                <a:spcPts val="900"/>
              </a:spcBef>
              <a:buClr>
                <a:schemeClr val="tx1"/>
              </a:buClr>
              <a:buFont typeface="Wingdings" panose="05000000000000000000" pitchFamily="2" charset="2"/>
              <a:buChar char="Ø"/>
            </a:pPr>
            <a:r>
              <a:rPr lang="pl-PL" sz="1800"/>
              <a:t>Raport składa koordynator w imieniu całego partnerstwa</a:t>
            </a:r>
          </a:p>
          <a:p>
            <a:pPr marL="285750" indent="-285750">
              <a:spcBef>
                <a:spcPts val="900"/>
              </a:spcBef>
              <a:buClr>
                <a:schemeClr val="tx1"/>
              </a:buClr>
              <a:buFont typeface="Wingdings" panose="05000000000000000000" pitchFamily="2" charset="2"/>
              <a:buChar char="Ø"/>
            </a:pPr>
            <a:r>
              <a:rPr lang="pl-PL" b="1"/>
              <a:t>Wyłącznie poprzez system </a:t>
            </a:r>
            <a:r>
              <a:rPr lang="pl-PL" b="1" err="1">
                <a:solidFill>
                  <a:srgbClr val="699F38"/>
                </a:solidFill>
              </a:rPr>
              <a:t>Beneficiary</a:t>
            </a:r>
            <a:r>
              <a:rPr lang="pl-PL" b="1">
                <a:solidFill>
                  <a:srgbClr val="699F38"/>
                </a:solidFill>
              </a:rPr>
              <a:t> Module (BM)</a:t>
            </a:r>
          </a:p>
          <a:p>
            <a:pPr marL="285750" indent="-285750">
              <a:spcBef>
                <a:spcPts val="900"/>
              </a:spcBef>
              <a:buClr>
                <a:schemeClr val="tx1"/>
              </a:buClr>
              <a:buFont typeface="Wingdings" panose="05000000000000000000" pitchFamily="2" charset="2"/>
              <a:buChar char="Ø"/>
            </a:pPr>
            <a:r>
              <a:rPr lang="pl-PL" sz="1800"/>
              <a:t>Termin: </a:t>
            </a:r>
            <a:r>
              <a:rPr lang="pl-PL" sz="1800" b="1"/>
              <a:t>60 dni </a:t>
            </a:r>
            <a:r>
              <a:rPr lang="pl-PL" sz="1800"/>
              <a:t>od daty zakończenia projektu</a:t>
            </a:r>
          </a:p>
          <a:p>
            <a:pPr marL="285750" indent="-285750">
              <a:spcBef>
                <a:spcPts val="900"/>
              </a:spcBef>
              <a:buClr>
                <a:schemeClr val="tx1"/>
              </a:buClr>
              <a:buFont typeface="Wingdings" panose="05000000000000000000" pitchFamily="2" charset="2"/>
              <a:buChar char="Ø"/>
            </a:pPr>
            <a:r>
              <a:rPr lang="pl-PL" sz="1800"/>
              <a:t>Język raportu: polski lub angielski (</a:t>
            </a:r>
            <a:r>
              <a:rPr lang="pl-PL" sz="1800">
                <a:solidFill>
                  <a:srgbClr val="699F38"/>
                </a:solidFill>
              </a:rPr>
              <a:t>cały raport</a:t>
            </a:r>
            <a:r>
              <a:rPr lang="pl-PL" sz="1800"/>
              <a:t>)</a:t>
            </a:r>
          </a:p>
          <a:p>
            <a:pPr marL="285750" indent="-285750">
              <a:spcBef>
                <a:spcPts val="900"/>
              </a:spcBef>
              <a:buClr>
                <a:schemeClr val="tx1"/>
              </a:buClr>
              <a:buFont typeface="Wingdings" panose="05000000000000000000" pitchFamily="2" charset="2"/>
              <a:buChar char="Ø"/>
            </a:pPr>
            <a:r>
              <a:rPr lang="pl-PL" sz="1800"/>
              <a:t>Rezultaty: zostały zamieszczone na </a:t>
            </a:r>
            <a:r>
              <a:rPr lang="pl-PL" sz="1800" i="1"/>
              <a:t>Platformie Rezultatów </a:t>
            </a:r>
            <a:r>
              <a:rPr lang="pl-PL" i="1"/>
              <a:t>P</a:t>
            </a:r>
            <a:r>
              <a:rPr lang="pl-PL" sz="1800" i="1"/>
              <a:t>rojektów Erasmus+</a:t>
            </a:r>
            <a:r>
              <a:rPr lang="pl-PL" sz="1800"/>
              <a:t> (</a:t>
            </a:r>
            <a:r>
              <a:rPr lang="pl-PL" sz="1800" i="1"/>
              <a:t>przed </a:t>
            </a:r>
            <a:r>
              <a:rPr lang="pl-PL" sz="1800"/>
              <a:t>złożeniem raportu w systemie BM)</a:t>
            </a:r>
          </a:p>
        </p:txBody>
      </p:sp>
      <p:sp>
        <p:nvSpPr>
          <p:cNvPr id="4" name="TextBox 9">
            <a:extLst>
              <a:ext uri="{FF2B5EF4-FFF2-40B4-BE49-F238E27FC236}">
                <a16:creationId xmlns:a16="http://schemas.microsoft.com/office/drawing/2014/main" id="{B436E078-B8D1-9E70-8D4B-6B39BB721794}"/>
              </a:ext>
            </a:extLst>
          </p:cNvPr>
          <p:cNvSpPr txBox="1">
            <a:spLocks/>
          </p:cNvSpPr>
          <p:nvPr/>
        </p:nvSpPr>
        <p:spPr>
          <a:xfrm>
            <a:off x="353617" y="165696"/>
            <a:ext cx="8230883" cy="984885"/>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endParaRPr lang="pl-PL" sz="2000" b="1">
              <a:solidFill>
                <a:srgbClr val="699F38"/>
              </a:solidFill>
            </a:endParaRPr>
          </a:p>
          <a:p>
            <a:pPr algn="ctr">
              <a:spcBef>
                <a:spcPts val="0"/>
              </a:spcBef>
              <a:defRPr/>
            </a:pPr>
            <a:r>
              <a:rPr lang="pl-PL" sz="2000" b="1">
                <a:solidFill>
                  <a:srgbClr val="699F38"/>
                </a:solidFill>
              </a:rPr>
              <a:t>Formalne aspekty składania sprawozdania końcowego</a:t>
            </a:r>
          </a:p>
          <a:p>
            <a:pPr algn="ctr">
              <a:spcBef>
                <a:spcPts val="0"/>
              </a:spcBef>
              <a:defRPr/>
            </a:pPr>
            <a:endParaRPr lang="en-US"/>
          </a:p>
        </p:txBody>
      </p:sp>
    </p:spTree>
    <p:extLst>
      <p:ext uri="{BB962C8B-B14F-4D97-AF65-F5344CB8AC3E}">
        <p14:creationId xmlns:p14="http://schemas.microsoft.com/office/powerpoint/2010/main" val="21354404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76618" y="627534"/>
            <a:ext cx="5886654" cy="648072"/>
          </a:xfrm>
        </p:spPr>
        <p:txBody>
          <a:bodyPr>
            <a:normAutofit/>
          </a:bodyPr>
          <a:lstStyle/>
          <a:p>
            <a:r>
              <a:rPr lang="pl-PL" cap="none"/>
              <a:t>Czas na ocenę</a:t>
            </a:r>
          </a:p>
        </p:txBody>
      </p:sp>
      <p:sp>
        <p:nvSpPr>
          <p:cNvPr id="3" name="Symbol zastępczy zawartości 2"/>
          <p:cNvSpPr>
            <a:spLocks noGrp="1"/>
          </p:cNvSpPr>
          <p:nvPr>
            <p:ph idx="1"/>
          </p:nvPr>
        </p:nvSpPr>
        <p:spPr>
          <a:xfrm>
            <a:off x="611560" y="1149592"/>
            <a:ext cx="7704856" cy="2646294"/>
          </a:xfrm>
        </p:spPr>
        <p:txBody>
          <a:bodyPr>
            <a:normAutofit/>
          </a:bodyPr>
          <a:lstStyle/>
          <a:p>
            <a:pPr>
              <a:buClr>
                <a:schemeClr val="accent1"/>
              </a:buClr>
            </a:pPr>
            <a:r>
              <a:rPr lang="pl-PL" sz="1650"/>
              <a:t>Narodowa Agencja ma 60 dni na ocenę, zatwierdzenie sprawozdania oraz dokonanie płatności końcowej od dnia złożenia kompletnej dokumentacji. </a:t>
            </a:r>
          </a:p>
          <a:p>
            <a:pPr>
              <a:buClr>
                <a:schemeClr val="accent1"/>
              </a:buClr>
            </a:pPr>
            <a:r>
              <a:rPr lang="pl-PL" sz="1650"/>
              <a:t> </a:t>
            </a:r>
          </a:p>
          <a:p>
            <a:pPr>
              <a:buClr>
                <a:schemeClr val="accent1"/>
              </a:buClr>
            </a:pPr>
            <a:r>
              <a:rPr lang="pl-PL" sz="1650"/>
              <a:t>Okres ten może zostać </a:t>
            </a:r>
          </a:p>
          <a:p>
            <a:pPr>
              <a:buClr>
                <a:schemeClr val="accent1"/>
              </a:buClr>
            </a:pPr>
            <a:r>
              <a:rPr lang="pl-PL" sz="1650"/>
              <a:t>zawieszony, jeżeli NA </a:t>
            </a:r>
          </a:p>
          <a:p>
            <a:pPr>
              <a:buClr>
                <a:schemeClr val="accent1"/>
              </a:buClr>
            </a:pPr>
            <a:r>
              <a:rPr lang="pl-PL" sz="1650"/>
              <a:t>zażąda dostarczenia </a:t>
            </a:r>
          </a:p>
          <a:p>
            <a:pPr>
              <a:buClr>
                <a:schemeClr val="accent1"/>
              </a:buClr>
            </a:pPr>
            <a:r>
              <a:rPr lang="pl-PL" sz="1650"/>
              <a:t>dodatkowych informacji </a:t>
            </a:r>
          </a:p>
          <a:p>
            <a:pPr>
              <a:buClr>
                <a:schemeClr val="accent1"/>
              </a:buClr>
            </a:pPr>
            <a:r>
              <a:rPr lang="pl-PL" sz="1650"/>
              <a:t>od beneficjenta. </a:t>
            </a:r>
          </a:p>
          <a:p>
            <a:endParaRPr lang="pl-PL" sz="1650"/>
          </a:p>
        </p:txBody>
      </p:sp>
      <p:pic>
        <p:nvPicPr>
          <p:cNvPr id="1026" name="Picture 2" descr="Zobacz obraz źródłowy">
            <a:extLst>
              <a:ext uri="{FF2B5EF4-FFF2-40B4-BE49-F238E27FC236}">
                <a16:creationId xmlns:a16="http://schemas.microsoft.com/office/drawing/2014/main" id="{F561C30C-002E-429F-B132-6741E281C83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7927" y="1893676"/>
            <a:ext cx="3150349" cy="2100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63184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9B133E0-FDD7-43B0-AD97-14035EEE16AB}"/>
              </a:ext>
            </a:extLst>
          </p:cNvPr>
          <p:cNvSpPr>
            <a:spLocks noGrp="1"/>
          </p:cNvSpPr>
          <p:nvPr>
            <p:ph type="title"/>
          </p:nvPr>
        </p:nvSpPr>
        <p:spPr>
          <a:xfrm>
            <a:off x="647564" y="318601"/>
            <a:ext cx="7848872" cy="648072"/>
          </a:xfrm>
        </p:spPr>
        <p:txBody>
          <a:bodyPr anchor="ctr">
            <a:normAutofit/>
          </a:bodyPr>
          <a:lstStyle/>
          <a:p>
            <a:pPr algn="ctr"/>
            <a:r>
              <a:rPr lang="pl-PL" cap="none">
                <a:latin typeface="Trebuchet MS"/>
              </a:rPr>
              <a:t>Moduł Beneficjenta - </a:t>
            </a:r>
            <a:r>
              <a:rPr lang="pl-PL" cap="none" err="1">
                <a:latin typeface="Trebuchet MS"/>
              </a:rPr>
              <a:t>Beneficiary</a:t>
            </a:r>
            <a:r>
              <a:rPr lang="pl-PL" cap="none">
                <a:latin typeface="Trebuchet MS"/>
              </a:rPr>
              <a:t> Module</a:t>
            </a:r>
            <a:endParaRPr lang="pl-PL" cap="none"/>
          </a:p>
        </p:txBody>
      </p:sp>
      <p:pic>
        <p:nvPicPr>
          <p:cNvPr id="6" name="Content Placeholder 5">
            <a:extLst>
              <a:ext uri="{FF2B5EF4-FFF2-40B4-BE49-F238E27FC236}">
                <a16:creationId xmlns:a16="http://schemas.microsoft.com/office/drawing/2014/main" id="{C8C2824F-29AB-A525-5B17-C38C28BB4C05}"/>
              </a:ext>
            </a:extLst>
          </p:cNvPr>
          <p:cNvPicPr>
            <a:picLocks noGrp="1" noChangeAspect="1"/>
          </p:cNvPicPr>
          <p:nvPr>
            <p:ph idx="1"/>
          </p:nvPr>
        </p:nvPicPr>
        <p:blipFill>
          <a:blip r:embed="rId2"/>
          <a:stretch>
            <a:fillRect/>
          </a:stretch>
        </p:blipFill>
        <p:spPr>
          <a:xfrm>
            <a:off x="934555" y="1580590"/>
            <a:ext cx="6831477" cy="2493489"/>
          </a:xfrm>
          <a:noFill/>
        </p:spPr>
      </p:pic>
      <p:sp>
        <p:nvSpPr>
          <p:cNvPr id="7" name="TextBox 6">
            <a:extLst>
              <a:ext uri="{FF2B5EF4-FFF2-40B4-BE49-F238E27FC236}">
                <a16:creationId xmlns:a16="http://schemas.microsoft.com/office/drawing/2014/main" id="{FB6FE151-05F1-A9B7-B018-6E2058EA2A8C}"/>
              </a:ext>
            </a:extLst>
          </p:cNvPr>
          <p:cNvSpPr txBox="1"/>
          <p:nvPr/>
        </p:nvSpPr>
        <p:spPr>
          <a:xfrm>
            <a:off x="743803" y="1063673"/>
            <a:ext cx="803170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l-PL" sz="1400" u="sng">
                <a:solidFill>
                  <a:srgbClr val="7791CA"/>
                </a:solidFill>
                <a:cs typeface="Arial"/>
                <a:hlinkClick r:id="rId3"/>
              </a:rPr>
              <a:t>Projects | Erasmus+ and European Solidarity Corps programmes (europa.eu)</a:t>
            </a:r>
            <a:endParaRPr lang="en-US"/>
          </a:p>
        </p:txBody>
      </p:sp>
      <p:sp>
        <p:nvSpPr>
          <p:cNvPr id="5" name="Prostokąt 4">
            <a:extLst>
              <a:ext uri="{FF2B5EF4-FFF2-40B4-BE49-F238E27FC236}">
                <a16:creationId xmlns:a16="http://schemas.microsoft.com/office/drawing/2014/main" id="{BA672AD7-2C9A-13CA-27BC-A16D435EF58D}"/>
              </a:ext>
            </a:extLst>
          </p:cNvPr>
          <p:cNvSpPr/>
          <p:nvPr/>
        </p:nvSpPr>
        <p:spPr>
          <a:xfrm>
            <a:off x="1635512" y="208156"/>
            <a:ext cx="5872976" cy="2074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384417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42BB8951-D1A6-8FE4-58E3-B6FA2F4BBF95}"/>
              </a:ext>
            </a:extLst>
          </p:cNvPr>
          <p:cNvPicPr>
            <a:picLocks noChangeAspect="1"/>
          </p:cNvPicPr>
          <p:nvPr/>
        </p:nvPicPr>
        <p:blipFill>
          <a:blip r:embed="rId2"/>
          <a:stretch>
            <a:fillRect/>
          </a:stretch>
        </p:blipFill>
        <p:spPr>
          <a:xfrm>
            <a:off x="14640" y="876063"/>
            <a:ext cx="8668960" cy="3391373"/>
          </a:xfrm>
          <a:prstGeom prst="rect">
            <a:avLst/>
          </a:prstGeom>
        </p:spPr>
      </p:pic>
      <p:sp>
        <p:nvSpPr>
          <p:cNvPr id="4" name="TextBox 9">
            <a:extLst>
              <a:ext uri="{FF2B5EF4-FFF2-40B4-BE49-F238E27FC236}">
                <a16:creationId xmlns:a16="http://schemas.microsoft.com/office/drawing/2014/main" id="{A221B994-D07D-DFCA-30C1-BFF908B322A1}"/>
              </a:ext>
            </a:extLst>
          </p:cNvPr>
          <p:cNvSpPr txBox="1">
            <a:spLocks/>
          </p:cNvSpPr>
          <p:nvPr/>
        </p:nvSpPr>
        <p:spPr>
          <a:xfrm>
            <a:off x="452717" y="262208"/>
            <a:ext cx="8230883" cy="40011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defRPr/>
            </a:pPr>
            <a:r>
              <a:rPr lang="pl-PL" sz="2000" b="1">
                <a:solidFill>
                  <a:srgbClr val="699F38"/>
                </a:solidFill>
              </a:rPr>
              <a:t>Generowanie sprawozdania końcowego</a:t>
            </a:r>
            <a:endParaRPr lang="en-US"/>
          </a:p>
        </p:txBody>
      </p:sp>
      <p:pic>
        <p:nvPicPr>
          <p:cNvPr id="5" name="Obraz 4">
            <a:extLst>
              <a:ext uri="{FF2B5EF4-FFF2-40B4-BE49-F238E27FC236}">
                <a16:creationId xmlns:a16="http://schemas.microsoft.com/office/drawing/2014/main" id="{B58331EC-E734-BD67-EAD0-B287473F9FF9}"/>
              </a:ext>
            </a:extLst>
          </p:cNvPr>
          <p:cNvPicPr>
            <a:picLocks noChangeAspect="1"/>
          </p:cNvPicPr>
          <p:nvPr/>
        </p:nvPicPr>
        <p:blipFill>
          <a:blip r:embed="rId3"/>
          <a:stretch>
            <a:fillRect/>
          </a:stretch>
        </p:blipFill>
        <p:spPr>
          <a:xfrm>
            <a:off x="4739728" y="662318"/>
            <a:ext cx="4157832" cy="512108"/>
          </a:xfrm>
          <a:prstGeom prst="rect">
            <a:avLst/>
          </a:prstGeom>
        </p:spPr>
      </p:pic>
    </p:spTree>
    <p:extLst>
      <p:ext uri="{BB962C8B-B14F-4D97-AF65-F5344CB8AC3E}">
        <p14:creationId xmlns:p14="http://schemas.microsoft.com/office/powerpoint/2010/main" val="84384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9">
            <a:extLst>
              <a:ext uri="{FF2B5EF4-FFF2-40B4-BE49-F238E27FC236}">
                <a16:creationId xmlns:a16="http://schemas.microsoft.com/office/drawing/2014/main" id="{4272CE51-ABF4-1040-7D24-9C476336B755}"/>
              </a:ext>
            </a:extLst>
          </p:cNvPr>
          <p:cNvSpPr txBox="1">
            <a:spLocks/>
          </p:cNvSpPr>
          <p:nvPr/>
        </p:nvSpPr>
        <p:spPr>
          <a:xfrm>
            <a:off x="387499" y="529571"/>
            <a:ext cx="2805974" cy="1508105"/>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pl-PL" b="1">
                <a:solidFill>
                  <a:srgbClr val="699F38"/>
                </a:solidFill>
              </a:rPr>
              <a:t>Struktura</a:t>
            </a:r>
          </a:p>
          <a:p>
            <a:pPr>
              <a:defRPr/>
            </a:pPr>
            <a:r>
              <a:rPr lang="pl-PL" b="1">
                <a:solidFill>
                  <a:srgbClr val="699F38"/>
                </a:solidFill>
              </a:rPr>
              <a:t>sprawozdania końcowego </a:t>
            </a:r>
            <a:br>
              <a:rPr lang="pl-PL" b="1">
                <a:solidFill>
                  <a:srgbClr val="699F38"/>
                </a:solidFill>
              </a:rPr>
            </a:br>
            <a:r>
              <a:rPr lang="pl-PL" b="1">
                <a:solidFill>
                  <a:srgbClr val="699F38"/>
                </a:solidFill>
              </a:rPr>
              <a:t>KA210 w BM</a:t>
            </a:r>
            <a:endParaRPr lang="en-US" b="1">
              <a:solidFill>
                <a:srgbClr val="000000"/>
              </a:solidFill>
            </a:endParaRPr>
          </a:p>
          <a:p>
            <a:pPr>
              <a:spcBef>
                <a:spcPts val="0"/>
              </a:spcBef>
              <a:defRPr/>
            </a:pPr>
            <a:endParaRPr lang="en-US" sz="2000" b="1">
              <a:solidFill>
                <a:srgbClr val="699F38"/>
              </a:solidFill>
            </a:endParaRPr>
          </a:p>
        </p:txBody>
      </p:sp>
      <p:sp>
        <p:nvSpPr>
          <p:cNvPr id="2" name="Prostokąt 1">
            <a:extLst>
              <a:ext uri="{FF2B5EF4-FFF2-40B4-BE49-F238E27FC236}">
                <a16:creationId xmlns:a16="http://schemas.microsoft.com/office/drawing/2014/main" id="{9A23FB0B-7205-F101-09C7-2B641A98537F}"/>
              </a:ext>
            </a:extLst>
          </p:cNvPr>
          <p:cNvSpPr/>
          <p:nvPr/>
        </p:nvSpPr>
        <p:spPr>
          <a:xfrm>
            <a:off x="1538868" y="156117"/>
            <a:ext cx="5724293" cy="3196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 name="Obraz 2">
            <a:extLst>
              <a:ext uri="{FF2B5EF4-FFF2-40B4-BE49-F238E27FC236}">
                <a16:creationId xmlns:a16="http://schemas.microsoft.com/office/drawing/2014/main" id="{61BC1161-0325-F99F-9E6A-D7C36A202AD2}"/>
              </a:ext>
            </a:extLst>
          </p:cNvPr>
          <p:cNvPicPr>
            <a:picLocks noChangeAspect="1"/>
          </p:cNvPicPr>
          <p:nvPr/>
        </p:nvPicPr>
        <p:blipFill>
          <a:blip r:embed="rId2"/>
          <a:stretch>
            <a:fillRect/>
          </a:stretch>
        </p:blipFill>
        <p:spPr>
          <a:xfrm>
            <a:off x="2344419" y="1"/>
            <a:ext cx="5993012" cy="5491393"/>
          </a:xfrm>
          <a:prstGeom prst="rect">
            <a:avLst/>
          </a:prstGeom>
        </p:spPr>
      </p:pic>
    </p:spTree>
    <p:extLst>
      <p:ext uri="{BB962C8B-B14F-4D97-AF65-F5344CB8AC3E}">
        <p14:creationId xmlns:p14="http://schemas.microsoft.com/office/powerpoint/2010/main" val="3101176873"/>
      </p:ext>
    </p:extLst>
  </p:cSld>
  <p:clrMapOvr>
    <a:masterClrMapping/>
  </p:clrMapOvr>
</p:sld>
</file>

<file path=ppt/theme/theme1.xml><?xml version="1.0" encoding="utf-8"?>
<a:theme xmlns:a="http://schemas.openxmlformats.org/drawingml/2006/main" name="Erasmus+">
  <a:themeElements>
    <a:clrScheme name="Ogolne">
      <a:dk1>
        <a:srgbClr val="005061"/>
      </a:dk1>
      <a:lt1>
        <a:sysClr val="window" lastClr="FFFFFF"/>
      </a:lt1>
      <a:dk2>
        <a:srgbClr val="005061"/>
      </a:dk2>
      <a:lt2>
        <a:srgbClr val="FFFFFF"/>
      </a:lt2>
      <a:accent1>
        <a:srgbClr val="7791CA"/>
      </a:accent1>
      <a:accent2>
        <a:srgbClr val="7791CA"/>
      </a:accent2>
      <a:accent3>
        <a:srgbClr val="7791CA"/>
      </a:accent3>
      <a:accent4>
        <a:srgbClr val="7791CA"/>
      </a:accent4>
      <a:accent5>
        <a:srgbClr val="7791CA"/>
      </a:accent5>
      <a:accent6>
        <a:srgbClr val="7791CA"/>
      </a:accent6>
      <a:hlink>
        <a:srgbClr val="7791CA"/>
      </a:hlink>
      <a:folHlink>
        <a:srgbClr val="7791CA"/>
      </a:folHlink>
    </a:clrScheme>
    <a:fontScheme name="Erasmus+">
      <a:majorFont>
        <a:latin typeface="Trebuchet MS"/>
        <a:ea typeface=""/>
        <a:cs typeface=""/>
      </a:majorFont>
      <a:minorFont>
        <a:latin typeface="Trebuchet MS"/>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rasmus+">
  <a:themeElements>
    <a:clrScheme name="Ogolne">
      <a:dk1>
        <a:srgbClr val="005061"/>
      </a:dk1>
      <a:lt1>
        <a:sysClr val="window" lastClr="FFFFFF"/>
      </a:lt1>
      <a:dk2>
        <a:srgbClr val="005061"/>
      </a:dk2>
      <a:lt2>
        <a:srgbClr val="FFFFFF"/>
      </a:lt2>
      <a:accent1>
        <a:srgbClr val="7791CA"/>
      </a:accent1>
      <a:accent2>
        <a:srgbClr val="7791CA"/>
      </a:accent2>
      <a:accent3>
        <a:srgbClr val="7791CA"/>
      </a:accent3>
      <a:accent4>
        <a:srgbClr val="7791CA"/>
      </a:accent4>
      <a:accent5>
        <a:srgbClr val="7791CA"/>
      </a:accent5>
      <a:accent6>
        <a:srgbClr val="7791CA"/>
      </a:accent6>
      <a:hlink>
        <a:srgbClr val="7791CA"/>
      </a:hlink>
      <a:folHlink>
        <a:srgbClr val="7791CA"/>
      </a:folHlink>
    </a:clrScheme>
    <a:fontScheme name="Erasmus+">
      <a:majorFont>
        <a:latin typeface="Trebuchet MS"/>
        <a:ea typeface=""/>
        <a:cs typeface=""/>
      </a:majorFont>
      <a:minorFont>
        <a:latin typeface="Trebuchet MS"/>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TotalTime>
  <Words>2964</Words>
  <Application>Microsoft Office PowerPoint</Application>
  <PresentationFormat>Pokaz na ekranie (16:9)</PresentationFormat>
  <Paragraphs>350</Paragraphs>
  <Slides>48</Slides>
  <Notes>10</Notes>
  <HiddenSlides>4</HiddenSlides>
  <MMClips>0</MMClips>
  <ScaleCrop>false</ScaleCrop>
  <HeadingPairs>
    <vt:vector size="6" baseType="variant">
      <vt:variant>
        <vt:lpstr>Używane czcionki</vt:lpstr>
      </vt:variant>
      <vt:variant>
        <vt:i4>6</vt:i4>
      </vt:variant>
      <vt:variant>
        <vt:lpstr>Motyw</vt:lpstr>
      </vt:variant>
      <vt:variant>
        <vt:i4>2</vt:i4>
      </vt:variant>
      <vt:variant>
        <vt:lpstr>Tytuły slajdów</vt:lpstr>
      </vt:variant>
      <vt:variant>
        <vt:i4>48</vt:i4>
      </vt:variant>
    </vt:vector>
  </HeadingPairs>
  <TitlesOfParts>
    <vt:vector size="56" baseType="lpstr">
      <vt:lpstr>Arial</vt:lpstr>
      <vt:lpstr>Calibri</vt:lpstr>
      <vt:lpstr>Trebuchet MS</vt:lpstr>
      <vt:lpstr>Wingdings</vt:lpstr>
      <vt:lpstr>Wingdings,sans-serif</vt:lpstr>
      <vt:lpstr>Wingdings,sans-serif</vt:lpstr>
      <vt:lpstr>Erasmus+</vt:lpstr>
      <vt:lpstr>Erasmus+</vt:lpstr>
      <vt:lpstr>Szkolenie  dla beneficjentów KA220  KA210  Raport końcowy</vt:lpstr>
      <vt:lpstr>Plan spotkania</vt:lpstr>
      <vt:lpstr>Cel przygotowania sprawozdania końcowego</vt:lpstr>
      <vt:lpstr>Prezentacja programu PowerPoint</vt:lpstr>
      <vt:lpstr>Prezentacja programu PowerPoint</vt:lpstr>
      <vt:lpstr>Czas na ocenę</vt:lpstr>
      <vt:lpstr>Moduł Beneficjenta - Beneficiary Module</vt:lpstr>
      <vt:lpstr>Prezentacja programu PowerPoint</vt:lpstr>
      <vt:lpstr>Prezentacja programu PowerPoint</vt:lpstr>
      <vt:lpstr>Prezentacja programu PowerPoint</vt:lpstr>
      <vt:lpstr>Struktura sprawozdania  końcowego KA220 w BM</vt:lpstr>
      <vt:lpstr>Prezentacja programu PowerPoint</vt:lpstr>
      <vt:lpstr>Prezentacja programu PowerPoint</vt:lpstr>
      <vt:lpstr>Prezentacja programu PowerPoint</vt:lpstr>
      <vt:lpstr>Prezentacja programu PowerPoint</vt:lpstr>
      <vt:lpstr>Instrukcja obsługi Modułu Beneficjenta</vt:lpstr>
      <vt:lpstr>Prezentacja programu PowerPoint</vt:lpstr>
      <vt:lpstr>Prezentacja programu PowerPoint</vt:lpstr>
      <vt:lpstr>Prezentacja programu PowerPoint</vt:lpstr>
      <vt:lpstr>Prezentacja programu PowerPoint</vt:lpstr>
      <vt:lpstr>Prezentacja programu PowerPoint</vt:lpstr>
      <vt:lpstr>ocena jakościowa sprawozdania końcowego PROJEKTÓW KA2 ZAŁĄCZNIK III – POSTANOWIENIA FINANSOWE i UMOWNE  2/2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rezultatów projektów programu Erasmus+</vt:lpstr>
      <vt:lpstr>Prezentacja programu PowerPoint</vt:lpstr>
      <vt:lpstr>Prezentacja programu PowerPoint</vt:lpstr>
      <vt:lpstr>Obsługa Platformy Rezultatów Projektów Erasmus+  krok po kroku</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Ocena Finansowa Sprawozdania Końcowego</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Ania</dc:creator>
  <cp:lastModifiedBy>Agata Certa</cp:lastModifiedBy>
  <cp:revision>49</cp:revision>
  <dcterms:created xsi:type="dcterms:W3CDTF">2015-12-08T12:55:20Z</dcterms:created>
  <dcterms:modified xsi:type="dcterms:W3CDTF">2026-08-27T10:49:27Z</dcterms:modified>
</cp:coreProperties>
</file>