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notesMasterIdLst>
    <p:notesMasterId r:id="rId17"/>
  </p:notesMasterIdLst>
  <p:handoutMasterIdLst>
    <p:handoutMasterId r:id="rId18"/>
  </p:handoutMasterIdLst>
  <p:sldIdLst>
    <p:sldId id="335" r:id="rId2"/>
    <p:sldId id="337" r:id="rId3"/>
    <p:sldId id="388" r:id="rId4"/>
    <p:sldId id="380" r:id="rId5"/>
    <p:sldId id="390" r:id="rId6"/>
    <p:sldId id="385" r:id="rId7"/>
    <p:sldId id="386" r:id="rId8"/>
    <p:sldId id="391" r:id="rId9"/>
    <p:sldId id="381" r:id="rId10"/>
    <p:sldId id="387" r:id="rId11"/>
    <p:sldId id="374" r:id="rId12"/>
    <p:sldId id="378" r:id="rId13"/>
    <p:sldId id="377" r:id="rId14"/>
    <p:sldId id="373" r:id="rId15"/>
    <p:sldId id="342" r:id="rId16"/>
  </p:sldIdLst>
  <p:sldSz cx="9144000" cy="5143500" type="screen16x9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FC8"/>
    <a:srgbClr val="24C4F0"/>
    <a:srgbClr val="FEBF48"/>
    <a:srgbClr val="A975B2"/>
    <a:srgbClr val="005061"/>
    <a:srgbClr val="8AC1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 pośredni 2 — Ak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81" autoAdjust="0"/>
    <p:restoredTop sz="94660"/>
  </p:normalViewPr>
  <p:slideViewPr>
    <p:cSldViewPr>
      <p:cViewPr varScale="1">
        <p:scale>
          <a:sx n="138" d="100"/>
          <a:sy n="138" d="100"/>
        </p:scale>
        <p:origin x="1098" y="12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3" d="100"/>
          <a:sy n="93" d="100"/>
        </p:scale>
        <p:origin x="-4056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975A5E-7315-4966-897E-2161F0BF4DEC}" type="datetimeFigureOut">
              <a:rPr lang="pl-PL" smtClean="0"/>
              <a:pPr/>
              <a:t>27.08.2026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FE19FE-243D-440D-A32F-A126DA055E1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7980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48A69C-5A2E-4F42-BF5B-6D1E0F7FA2A6}" type="datetimeFigureOut">
              <a:rPr lang="pl-PL" smtClean="0"/>
              <a:pPr/>
              <a:t>27.08.2026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FB693C-AB16-4BC3-878E-C67601838C2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9212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FB693C-AB16-4BC3-878E-C67601838C26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2111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erwszy slajd -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48" y="1038"/>
            <a:ext cx="9140304" cy="5141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964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50" y="1038"/>
            <a:ext cx="9140300" cy="5141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57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Pierwszy slajd -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48" y="1038"/>
            <a:ext cx="9140304" cy="5141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567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Pierwszy slajd -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50" y="1038"/>
            <a:ext cx="9140300" cy="5141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567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48" y="1038"/>
            <a:ext cx="9140304" cy="5141421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259632" y="1597819"/>
            <a:ext cx="7126560" cy="1102519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lang="pl-PL" sz="3700" b="1" kern="1200" cap="all" dirty="0">
                <a:solidFill>
                  <a:schemeClr val="bg1"/>
                </a:solidFill>
                <a:latin typeface="Trebuchet MS" pitchFamily="34" charset="0"/>
                <a:ea typeface="+mn-ea"/>
                <a:cs typeface="+mn-cs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299592" y="2914650"/>
            <a:ext cx="7088832" cy="737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lang="pl-PL" sz="2200" b="1" kern="1200" dirty="0">
                <a:solidFill>
                  <a:schemeClr val="bg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49" y="1038"/>
            <a:ext cx="9140302" cy="5141419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3568" y="571486"/>
            <a:ext cx="7848872" cy="64807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lang="pl-PL" sz="2000" b="1" kern="1200" cap="all" dirty="0">
                <a:solidFill>
                  <a:srgbClr val="007FC8"/>
                </a:solidFill>
                <a:latin typeface="Trebuchet MS" pitchFamily="34" charset="0"/>
                <a:ea typeface="+mn-ea"/>
                <a:cs typeface="+mn-cs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73224" y="1435583"/>
            <a:ext cx="7848872" cy="24934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1pPr>
            <a:lvl2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2pPr>
            <a:lvl3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3pPr>
            <a:lvl4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4pPr>
            <a:lvl5pPr>
              <a:defRPr lang="pl-PL" sz="1600" kern="1200" dirty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Zdjęcie i zawartość 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49" y="1038"/>
            <a:ext cx="9140302" cy="5141419"/>
          </a:xfrm>
          <a:prstGeom prst="rect">
            <a:avLst/>
          </a:prstGeom>
        </p:spPr>
      </p:pic>
      <p:sp>
        <p:nvSpPr>
          <p:cNvPr id="12" name="Symbol zastępczy obrazu 11"/>
          <p:cNvSpPr>
            <a:spLocks noGrp="1"/>
          </p:cNvSpPr>
          <p:nvPr>
            <p:ph type="pic" sz="quarter" idx="13"/>
          </p:nvPr>
        </p:nvSpPr>
        <p:spPr>
          <a:xfrm>
            <a:off x="-32292" y="642925"/>
            <a:ext cx="3274322" cy="33575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645960" y="642924"/>
            <a:ext cx="5030497" cy="685524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lang="pl-PL" sz="2000" b="1" kern="1200" cap="all" dirty="0">
                <a:solidFill>
                  <a:srgbClr val="007FC8"/>
                </a:solidFill>
                <a:latin typeface="Trebuchet MS" pitchFamily="34" charset="0"/>
                <a:ea typeface="+mn-ea"/>
                <a:cs typeface="+mn-cs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3643838" y="1399009"/>
            <a:ext cx="5032618" cy="26015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457200" indent="0">
              <a:buNone/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2pPr>
            <a:lvl3pPr marL="914400" indent="0">
              <a:buNone/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3pPr>
            <a:lvl4pPr marL="1371600" indent="0">
              <a:buNone/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4pPr>
            <a:lvl5pPr marL="1828800" indent="0">
              <a:buNone/>
              <a:defRPr lang="pl-PL" sz="1600" kern="1200" dirty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357630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djęcie i zawartość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49" y="1038"/>
            <a:ext cx="9140302" cy="5141419"/>
          </a:xfrm>
          <a:prstGeom prst="rect">
            <a:avLst/>
          </a:prstGeom>
        </p:spPr>
      </p:pic>
      <p:sp>
        <p:nvSpPr>
          <p:cNvPr id="17" name="Symbol zastępczy obrazu 16"/>
          <p:cNvSpPr>
            <a:spLocks noGrp="1"/>
          </p:cNvSpPr>
          <p:nvPr>
            <p:ph type="pic" sz="quarter" idx="13" hasCustomPrompt="1"/>
          </p:nvPr>
        </p:nvSpPr>
        <p:spPr>
          <a:xfrm>
            <a:off x="-36512" y="897564"/>
            <a:ext cx="4271008" cy="340237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ikonę aby dodać obraz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44008" y="789552"/>
            <a:ext cx="4042792" cy="624049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lang="pl-PL" sz="2000" b="1" kern="1200" cap="all" dirty="0">
                <a:solidFill>
                  <a:srgbClr val="007FC8"/>
                </a:solidFill>
                <a:latin typeface="Trebuchet MS" pitchFamily="34" charset="0"/>
                <a:ea typeface="+mn-ea"/>
                <a:cs typeface="+mn-cs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6" y="1557327"/>
            <a:ext cx="4041775" cy="27966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1pPr>
            <a:lvl2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2pPr>
            <a:lvl3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3pPr>
            <a:lvl4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4pPr>
            <a:lvl5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142373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49" y="1038"/>
            <a:ext cx="9140302" cy="5141419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44008" y="554369"/>
            <a:ext cx="4042792" cy="589867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lang="pl-PL" sz="2000" b="1" kern="1200" cap="all" dirty="0">
                <a:solidFill>
                  <a:srgbClr val="007FC8"/>
                </a:solidFill>
                <a:latin typeface="Trebuchet MS" pitchFamily="34" charset="0"/>
                <a:ea typeface="+mn-ea"/>
                <a:cs typeface="+mn-cs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6" y="1287962"/>
            <a:ext cx="4041775" cy="27767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1pPr>
            <a:lvl2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2pPr>
            <a:lvl3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3pPr>
            <a:lvl4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4pPr>
            <a:lvl5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0" name="Symbol zastępczy zawartości 5"/>
          <p:cNvSpPr>
            <a:spLocks noGrp="1"/>
          </p:cNvSpPr>
          <p:nvPr>
            <p:ph sz="quarter" idx="10"/>
          </p:nvPr>
        </p:nvSpPr>
        <p:spPr>
          <a:xfrm>
            <a:off x="396554" y="1295150"/>
            <a:ext cx="4041775" cy="27767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1pPr>
            <a:lvl2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2pPr>
            <a:lvl3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3pPr>
            <a:lvl4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4pPr>
            <a:lvl5pPr>
              <a:defRPr lang="pl-PL" sz="1600" kern="1200" dirty="0" smtClean="0">
                <a:solidFill>
                  <a:srgbClr val="005061"/>
                </a:solidFill>
                <a:latin typeface="Trebuchet MS" pitchFamily="34" charset="0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1"/>
          </p:nvPr>
        </p:nvSpPr>
        <p:spPr>
          <a:xfrm>
            <a:off x="395537" y="554537"/>
            <a:ext cx="4032002" cy="59412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lang="pl-PL" sz="2000" b="1" kern="1200" cap="all" baseline="0" dirty="0" smtClean="0">
                <a:solidFill>
                  <a:srgbClr val="007FC8"/>
                </a:solidFill>
                <a:latin typeface="Trebuchet MS" pitchFamily="34" charset="0"/>
                <a:ea typeface="+mn-ea"/>
                <a:cs typeface="+mn-cs"/>
              </a:defRPr>
            </a:lvl1pPr>
            <a:lvl2pPr marL="457200" indent="0">
              <a:buNone/>
              <a:defRPr lang="pl-PL" sz="2000" b="1" kern="1200" cap="all" dirty="0" smtClean="0">
                <a:solidFill>
                  <a:srgbClr val="24C4F0"/>
                </a:solidFill>
                <a:latin typeface="Trebuchet MS" pitchFamily="34" charset="0"/>
                <a:ea typeface="+mn-ea"/>
                <a:cs typeface="+mn-cs"/>
              </a:defRPr>
            </a:lvl2pPr>
            <a:lvl3pPr marL="914400" indent="0">
              <a:buNone/>
              <a:defRPr lang="pl-PL" sz="2000" b="1" kern="1200" cap="all" dirty="0" smtClean="0">
                <a:solidFill>
                  <a:srgbClr val="24C4F0"/>
                </a:solidFill>
                <a:latin typeface="Trebuchet MS" pitchFamily="34" charset="0"/>
                <a:ea typeface="+mn-ea"/>
                <a:cs typeface="+mn-cs"/>
              </a:defRPr>
            </a:lvl3pPr>
            <a:lvl4pPr marL="1371600" indent="0">
              <a:buNone/>
              <a:defRPr lang="pl-PL" sz="2000" b="1" kern="1200" cap="all" dirty="0" smtClean="0">
                <a:solidFill>
                  <a:srgbClr val="24C4F0"/>
                </a:solidFill>
                <a:latin typeface="Trebuchet MS" pitchFamily="34" charset="0"/>
                <a:ea typeface="+mn-ea"/>
                <a:cs typeface="+mn-cs"/>
              </a:defRPr>
            </a:lvl4pPr>
            <a:lvl5pPr marL="1828800" indent="0">
              <a:buNone/>
              <a:defRPr lang="pl-PL" sz="2000" b="1" kern="1200" cap="all" dirty="0">
                <a:solidFill>
                  <a:srgbClr val="24C4F0"/>
                </a:solidFill>
                <a:latin typeface="Trebuchet MS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560197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49" y="1038"/>
            <a:ext cx="9140302" cy="5141419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71" r:id="rId2"/>
    <p:sldLayoutId id="2147483672" r:id="rId3"/>
    <p:sldLayoutId id="2147483661" r:id="rId4"/>
    <p:sldLayoutId id="2147483662" r:id="rId5"/>
    <p:sldLayoutId id="2147483669" r:id="rId6"/>
    <p:sldLayoutId id="2147483670" r:id="rId7"/>
    <p:sldLayoutId id="2147483668" r:id="rId8"/>
    <p:sldLayoutId id="2147483667" r:id="rId9"/>
    <p:sldLayoutId id="2147483673" r:id="rId1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sstanios@frse.org.pl" TargetMode="External"/><Relationship Id="rId2" Type="http://schemas.openxmlformats.org/officeDocument/2006/relationships/hyperlink" Target="mailto:jkaszewska@frse.org.pl" TargetMode="External"/><Relationship Id="rId1" Type="http://schemas.openxmlformats.org/officeDocument/2006/relationships/slideLayout" Target="../slideLayouts/slideLayout5.xml"/><Relationship Id="rId4" Type="http://schemas.openxmlformats.org/officeDocument/2006/relationships/hyperlink" Target="mailto:dwojdyga@frse.org.pl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71500" y="2798897"/>
            <a:ext cx="9001000" cy="552640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</a:rPr>
              <a:t>KA 2 Partnerstwa na rzecz współpracy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027584" y="3291830"/>
            <a:ext cx="7088832" cy="432048"/>
          </a:xfrm>
        </p:spPr>
        <p:txBody>
          <a:bodyPr/>
          <a:lstStyle/>
          <a:p>
            <a:pPr algn="ctr"/>
            <a:r>
              <a:rPr lang="pl-PL" dirty="0"/>
              <a:t>Zarządzanie finansami przed SK i SO</a:t>
            </a:r>
          </a:p>
        </p:txBody>
      </p:sp>
    </p:spTree>
    <p:extLst>
      <p:ext uri="{BB962C8B-B14F-4D97-AF65-F5344CB8AC3E}">
        <p14:creationId xmlns:p14="http://schemas.microsoft.com/office/powerpoint/2010/main" val="897248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EDD13D2-8FC1-BE4E-3961-03DF3B5FB5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88148" y="1295150"/>
            <a:ext cx="4041775" cy="2776798"/>
          </a:xfrm>
        </p:spPr>
        <p:txBody>
          <a:bodyPr/>
          <a:lstStyle/>
          <a:p>
            <a:r>
              <a:rPr lang="pl-PL" b="1" dirty="0">
                <a:solidFill>
                  <a:srgbClr val="0070C0"/>
                </a:solidFill>
                <a:latin typeface="+mj-lt"/>
              </a:rPr>
              <a:t>W siedzibie beneficjenta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/>
              <a:t>podczas działania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/>
              <a:t>po zakończeniu działania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/>
              <a:t>kontrola systemowa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672473A4-B674-9E4E-B93C-EC06CF895EC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59672" y="1295150"/>
            <a:ext cx="4041775" cy="2776798"/>
          </a:xfrm>
        </p:spPr>
        <p:txBody>
          <a:bodyPr/>
          <a:lstStyle/>
          <a:p>
            <a:r>
              <a:rPr lang="pl-PL" b="1" dirty="0">
                <a:solidFill>
                  <a:srgbClr val="0070C0"/>
                </a:solidFill>
                <a:latin typeface="+mj-lt"/>
              </a:rPr>
              <a:t>W siedzibie Narodowej Agencji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/>
              <a:t>sprawozdania okresowe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/>
              <a:t>sprawozdania końcowe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/>
              <a:t>kontrola szczegółowa dokumentacji tzw. kontrola zza biurka</a:t>
            </a:r>
          </a:p>
          <a:p>
            <a:endParaRPr lang="pl-PL" sz="1600" b="1" dirty="0">
              <a:solidFill>
                <a:srgbClr val="0070C0"/>
              </a:solidFill>
              <a:latin typeface="+mj-lt"/>
            </a:endParaRPr>
          </a:p>
          <a:p>
            <a:endParaRPr lang="pl-PL" dirty="0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01535E71-9D21-9BDF-78AE-E479148A69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3094" y="701028"/>
            <a:ext cx="7671313" cy="594122"/>
          </a:xfrm>
        </p:spPr>
        <p:txBody>
          <a:bodyPr/>
          <a:lstStyle/>
          <a:p>
            <a:r>
              <a:rPr lang="pl-PL" dirty="0">
                <a:latin typeface="+mj-lt"/>
              </a:rPr>
              <a:t>Kontrole finansowe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50061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56501" y="807555"/>
            <a:ext cx="7848872" cy="648072"/>
          </a:xfrm>
        </p:spPr>
        <p:txBody>
          <a:bodyPr>
            <a:normAutofit/>
          </a:bodyPr>
          <a:lstStyle/>
          <a:p>
            <a:r>
              <a:rPr lang="pl-PL" dirty="0">
                <a:latin typeface="+mj-lt"/>
              </a:rPr>
              <a:t>Kontrole finansowe w siedzibie NA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73224" y="1203598"/>
            <a:ext cx="7848872" cy="3024336"/>
          </a:xfrm>
        </p:spPr>
        <p:txBody>
          <a:bodyPr>
            <a:normAutofit fontScale="77500" lnSpcReduction="20000"/>
          </a:bodyPr>
          <a:lstStyle/>
          <a:p>
            <a:pPr marL="0" lvl="2" indent="0" algn="just">
              <a:lnSpc>
                <a:spcPct val="110000"/>
              </a:lnSpc>
              <a:buNone/>
            </a:pPr>
            <a:r>
              <a:rPr lang="pl-PL" sz="1900" b="1" dirty="0">
                <a:solidFill>
                  <a:srgbClr val="0070C0"/>
                </a:solidFill>
                <a:latin typeface="+mj-lt"/>
              </a:rPr>
              <a:t>Kontrola sprawozdania okresowego:</a:t>
            </a:r>
          </a:p>
          <a:p>
            <a:pPr marL="266700" lvl="2" indent="-266700" algn="just">
              <a:buFont typeface="Wingdings" panose="05000000000000000000" pitchFamily="2" charset="2"/>
              <a:buChar char="ü"/>
            </a:pPr>
            <a:r>
              <a:rPr lang="pl-PL" sz="1700" dirty="0">
                <a:latin typeface="+mj-lt"/>
              </a:rPr>
              <a:t>dotyczy umów z więcej niż jedną płatnością zaliczkową i projektów finansowanych na zasadzie refundacji;</a:t>
            </a:r>
          </a:p>
          <a:p>
            <a:pPr marL="266700" lvl="2" indent="-266700" algn="just">
              <a:buFont typeface="Wingdings" panose="05000000000000000000" pitchFamily="2" charset="2"/>
              <a:buChar char="ü"/>
            </a:pPr>
            <a:r>
              <a:rPr lang="pl-PL" sz="1700" dirty="0">
                <a:latin typeface="+mj-lt"/>
              </a:rPr>
              <a:t>ma na celu wypłatę kolejnej płatności zaliczkowej lub raty refundacyjnej.</a:t>
            </a:r>
          </a:p>
          <a:p>
            <a:pPr marL="0" lvl="2" indent="0" algn="just">
              <a:lnSpc>
                <a:spcPct val="110000"/>
              </a:lnSpc>
              <a:buNone/>
            </a:pPr>
            <a:endParaRPr lang="pl-PL" sz="1800" b="1" dirty="0">
              <a:solidFill>
                <a:srgbClr val="0070C0"/>
              </a:solidFill>
              <a:latin typeface="+mj-lt"/>
            </a:endParaRPr>
          </a:p>
          <a:p>
            <a:pPr marL="0" lvl="2" indent="0" algn="just">
              <a:lnSpc>
                <a:spcPct val="110000"/>
              </a:lnSpc>
              <a:buNone/>
            </a:pPr>
            <a:r>
              <a:rPr lang="pl-PL" sz="1800" b="1" dirty="0">
                <a:solidFill>
                  <a:srgbClr val="0070C0"/>
                </a:solidFill>
                <a:latin typeface="+mj-lt"/>
              </a:rPr>
              <a:t>Kontrola sprawozdania końcowego:</a:t>
            </a:r>
          </a:p>
          <a:p>
            <a:pPr marL="266700" lvl="2" indent="-266700" algn="just">
              <a:buFont typeface="Wingdings" panose="05000000000000000000" pitchFamily="2" charset="2"/>
              <a:buChar char="ü"/>
            </a:pPr>
            <a:r>
              <a:rPr lang="pl-PL" sz="1700" dirty="0">
                <a:latin typeface="+mj-lt"/>
              </a:rPr>
              <a:t>dotyczy wszystkich umów;</a:t>
            </a:r>
          </a:p>
          <a:p>
            <a:pPr marL="266700" lvl="2" indent="-266700" algn="just">
              <a:buFont typeface="Wingdings" panose="05000000000000000000" pitchFamily="2" charset="2"/>
              <a:buChar char="ü"/>
            </a:pPr>
            <a:r>
              <a:rPr lang="pl-PL" sz="1700" dirty="0">
                <a:latin typeface="+mj-lt"/>
              </a:rPr>
              <a:t>ma na celu ustalenie wysokości ostatecznego dofinansowania (płatność końcowa lub wezwanie do zwrotu).</a:t>
            </a:r>
          </a:p>
          <a:p>
            <a:pPr marL="266700" lvl="2" indent="-266700" algn="just">
              <a:buFont typeface="Wingdings" panose="05000000000000000000" pitchFamily="2" charset="2"/>
              <a:buChar char="ü"/>
            </a:pPr>
            <a:endParaRPr lang="pl-PL" sz="1800" dirty="0">
              <a:solidFill>
                <a:srgbClr val="0070C0"/>
              </a:solidFill>
              <a:latin typeface="+mj-lt"/>
            </a:endParaRPr>
          </a:p>
          <a:p>
            <a:pPr marL="0" lvl="2" indent="0" algn="just">
              <a:lnSpc>
                <a:spcPct val="110000"/>
              </a:lnSpc>
              <a:buNone/>
            </a:pPr>
            <a:r>
              <a:rPr lang="pl-PL" sz="1800" b="1" dirty="0">
                <a:solidFill>
                  <a:srgbClr val="0070C0"/>
                </a:solidFill>
                <a:latin typeface="+mj-lt"/>
              </a:rPr>
              <a:t>Kontrola szczegółowa tzw. kontrola zza biurka:</a:t>
            </a:r>
          </a:p>
          <a:p>
            <a:pPr marL="285750" lvl="2" indent="-285750" algn="just">
              <a:buFont typeface="Wingdings" panose="05000000000000000000" pitchFamily="2" charset="2"/>
              <a:buChar char="ü"/>
            </a:pPr>
            <a:r>
              <a:rPr lang="pl-PL" sz="1700" dirty="0">
                <a:latin typeface="+mj-lt"/>
              </a:rPr>
              <a:t>dotyczy wylosowanych umów;</a:t>
            </a:r>
          </a:p>
          <a:p>
            <a:pPr marL="285750" lvl="2" indent="-285750" algn="just">
              <a:buFont typeface="Wingdings" panose="05000000000000000000" pitchFamily="2" charset="2"/>
              <a:buChar char="ü"/>
            </a:pPr>
            <a:r>
              <a:rPr lang="pl-PL" sz="1700" dirty="0">
                <a:latin typeface="+mj-lt"/>
              </a:rPr>
              <a:t>ma miejsce po zakończeniu kontroli rutynowej sprawozdania końcowego;</a:t>
            </a:r>
          </a:p>
          <a:p>
            <a:pPr marL="285750" lvl="2" indent="-285750" algn="just">
              <a:buFont typeface="Wingdings" panose="05000000000000000000" pitchFamily="2" charset="2"/>
              <a:buChar char="ü"/>
            </a:pPr>
            <a:r>
              <a:rPr lang="pl-PL" sz="1700" dirty="0">
                <a:latin typeface="+mj-lt"/>
              </a:rPr>
              <a:t>obejmuje analizę sprawozdania końcowego wraz z kopią dokumentacji potwierdzającej.</a:t>
            </a:r>
          </a:p>
        </p:txBody>
      </p:sp>
    </p:spTree>
    <p:extLst>
      <p:ext uri="{BB962C8B-B14F-4D97-AF65-F5344CB8AC3E}">
        <p14:creationId xmlns:p14="http://schemas.microsoft.com/office/powerpoint/2010/main" val="28637934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Kontrole finansowe w siedzibie beneficjenta lub innym miejscu istotnym dla realizacji projektu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55576" y="1219558"/>
            <a:ext cx="7848872" cy="3152392"/>
          </a:xfrm>
        </p:spPr>
        <p:txBody>
          <a:bodyPr>
            <a:normAutofit fontScale="77500" lnSpcReduction="20000"/>
          </a:bodyPr>
          <a:lstStyle/>
          <a:p>
            <a:pPr marL="0" lvl="2" indent="0" algn="just">
              <a:lnSpc>
                <a:spcPct val="90000"/>
              </a:lnSpc>
              <a:buNone/>
            </a:pPr>
            <a:r>
              <a:rPr lang="pl-PL" sz="1500" b="1" dirty="0">
                <a:solidFill>
                  <a:srgbClr val="0070C0"/>
                </a:solidFill>
                <a:latin typeface="+mj-lt"/>
              </a:rPr>
              <a:t>Kontrola na miejscu podczas działania:</a:t>
            </a:r>
          </a:p>
          <a:p>
            <a:pPr marL="228600" lvl="2" algn="just">
              <a:buFont typeface="Wingdings" panose="05000000000000000000" pitchFamily="2" charset="2"/>
              <a:buChar char="ü"/>
            </a:pPr>
            <a:r>
              <a:rPr lang="pl-PL" sz="1500" dirty="0">
                <a:latin typeface="+mj-lt"/>
              </a:rPr>
              <a:t>dotyczy wylosowanych umów i ma na celu sprawdzenie realności i poprawności realizacji działań.</a:t>
            </a:r>
          </a:p>
          <a:p>
            <a:pPr algn="just"/>
            <a:endParaRPr lang="pl-PL" sz="1500" dirty="0">
              <a:latin typeface="+mj-lt"/>
            </a:endParaRPr>
          </a:p>
          <a:p>
            <a:pPr marL="0" lvl="2" indent="0" algn="just">
              <a:lnSpc>
                <a:spcPct val="90000"/>
              </a:lnSpc>
              <a:buNone/>
            </a:pPr>
            <a:r>
              <a:rPr lang="pl-PL" sz="1500" b="1" dirty="0">
                <a:solidFill>
                  <a:srgbClr val="0070C0"/>
                </a:solidFill>
                <a:latin typeface="+mj-lt"/>
              </a:rPr>
              <a:t>Kontrola na miejscu po zakończeniu działania:</a:t>
            </a:r>
          </a:p>
          <a:p>
            <a:pPr marL="265113" lvl="2" algn="just">
              <a:buFont typeface="Wingdings" panose="05000000000000000000" pitchFamily="2" charset="2"/>
              <a:buChar char="ü"/>
            </a:pPr>
            <a:r>
              <a:rPr lang="pl-PL" sz="1500" dirty="0">
                <a:latin typeface="+mj-lt"/>
              </a:rPr>
              <a:t>dotyczy wylosowanych umów i ma na celu ustalenie wysokości ostatecznego dofinansowania i potwierdzenie ujęcia kosztów projektu w księgach rachunkowych;</a:t>
            </a:r>
          </a:p>
          <a:p>
            <a:pPr marL="265113" lvl="2" algn="just">
              <a:buFont typeface="Wingdings" panose="05000000000000000000" pitchFamily="2" charset="2"/>
              <a:buChar char="ü"/>
            </a:pPr>
            <a:r>
              <a:rPr lang="pl-PL" sz="1500" dirty="0">
                <a:latin typeface="+mj-lt"/>
              </a:rPr>
              <a:t>obejmuje sprawozdanie końcowe wraz z oryginalną dokumentacją potwierdzającą, a także ewidencję księgową dotyczącą realizacji projektu.</a:t>
            </a:r>
          </a:p>
          <a:p>
            <a:pPr marL="0" lvl="2" indent="0" algn="just">
              <a:buNone/>
            </a:pPr>
            <a:endParaRPr lang="pl-PL" sz="1500" dirty="0">
              <a:latin typeface="+mj-lt"/>
            </a:endParaRPr>
          </a:p>
          <a:p>
            <a:pPr marL="0" lvl="2" indent="0" algn="just">
              <a:buNone/>
            </a:pPr>
            <a:r>
              <a:rPr lang="pl-PL" sz="1500" b="1" dirty="0">
                <a:solidFill>
                  <a:srgbClr val="0070C0"/>
                </a:solidFill>
                <a:latin typeface="+mj-lt"/>
              </a:rPr>
              <a:t>Kontrola systemowa:</a:t>
            </a:r>
          </a:p>
          <a:p>
            <a:pPr marL="265113" lvl="2" algn="just">
              <a:buFont typeface="Wingdings" panose="05000000000000000000" pitchFamily="2" charset="2"/>
              <a:buChar char="ü"/>
            </a:pPr>
            <a:r>
              <a:rPr lang="pl-PL" sz="1500" dirty="0">
                <a:latin typeface="+mj-lt"/>
              </a:rPr>
              <a:t>dotyczy beneficjentów z dużą łączną kwotą środków z programu Erasmus+ i ma na celu ustalenie czy beneficjent poprawnie zarządza projektami w programie Erasmus+</a:t>
            </a:r>
          </a:p>
          <a:p>
            <a:pPr marL="265113" lvl="2" algn="just">
              <a:buFont typeface="Wingdings" panose="05000000000000000000" pitchFamily="2" charset="2"/>
              <a:buChar char="ü"/>
            </a:pPr>
            <a:r>
              <a:rPr lang="pl-PL" sz="1500" dirty="0">
                <a:latin typeface="+mj-lt"/>
              </a:rPr>
              <a:t>obejmuje sprawozdanie końcowe wraz z oryginalną dokumentacją potwierdzającą, a także ewidencję księgową dotyczącą projektu/ów oraz procedury obowiązujące w instytucji.</a:t>
            </a:r>
          </a:p>
          <a:p>
            <a:pPr marL="0" lvl="2" indent="0" algn="just">
              <a:buNone/>
            </a:pPr>
            <a:endParaRPr lang="pl-PL" sz="1500" dirty="0">
              <a:latin typeface="+mj-lt"/>
            </a:endParaRPr>
          </a:p>
          <a:p>
            <a:pPr marL="0" lvl="2" indent="0" algn="just">
              <a:buNone/>
            </a:pPr>
            <a:r>
              <a:rPr lang="pl-PL" sz="1500" dirty="0">
                <a:latin typeface="+mj-lt"/>
              </a:rPr>
              <a:t>NA i KE mają prawo przeprowadzić dodatkowe kontrole i audyty. NA może zażądać dla każdego rodzaju kontroli także dodatkowych dokumentów lub dowodów, które są zazwyczaj wymagane dla innego rodzaju kontroli.</a:t>
            </a:r>
          </a:p>
        </p:txBody>
      </p:sp>
    </p:spTree>
    <p:extLst>
      <p:ext uri="{BB962C8B-B14F-4D97-AF65-F5344CB8AC3E}">
        <p14:creationId xmlns:p14="http://schemas.microsoft.com/office/powerpoint/2010/main" val="1893956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3224" y="890392"/>
            <a:ext cx="7848872" cy="648072"/>
          </a:xfrm>
        </p:spPr>
        <p:txBody>
          <a:bodyPr/>
          <a:lstStyle/>
          <a:p>
            <a:r>
              <a:rPr lang="pl-PL" dirty="0"/>
              <a:t>Przepisy krajowe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l-PL" altLang="pl-PL" dirty="0"/>
              <a:t>Wytyczne NA, odnoszące się do specyfiki dofinansowania programu Erasmus+, </a:t>
            </a:r>
            <a:br>
              <a:rPr lang="pl-PL" altLang="pl-PL" dirty="0"/>
            </a:br>
            <a:r>
              <a:rPr lang="pl-PL" altLang="pl-PL" dirty="0"/>
              <a:t>nie zwalniają z obowiązku stosowania przepisów prawa krajowego, ustawy </a:t>
            </a:r>
            <a:br>
              <a:rPr lang="pl-PL" altLang="pl-PL" dirty="0"/>
            </a:br>
            <a:r>
              <a:rPr lang="pl-PL" altLang="pl-PL" dirty="0"/>
              <a:t>o finansach publicznych, ustawy o rachunkowości czy przepisów odnoszących się </a:t>
            </a:r>
            <a:br>
              <a:rPr lang="pl-PL" altLang="pl-PL" dirty="0"/>
            </a:br>
            <a:r>
              <a:rPr lang="pl-PL" altLang="pl-PL" dirty="0"/>
              <a:t>do kontroli podatkowej i skarbowej.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135013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8794" y="735547"/>
            <a:ext cx="7848872" cy="648072"/>
          </a:xfrm>
        </p:spPr>
        <p:txBody>
          <a:bodyPr/>
          <a:lstStyle/>
          <a:p>
            <a:r>
              <a:rPr lang="pl-PL" dirty="0"/>
              <a:t>Dane kontaktowe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73224" y="1059583"/>
            <a:ext cx="7848872" cy="2869490"/>
          </a:xfrm>
        </p:spPr>
        <p:txBody>
          <a:bodyPr>
            <a:normAutofit/>
          </a:bodyPr>
          <a:lstStyle/>
          <a:p>
            <a:pPr marL="1076325" indent="-628650"/>
            <a:endParaRPr lang="pl-PL" sz="1800" b="1" i="1" dirty="0"/>
          </a:p>
          <a:p>
            <a:pPr marL="1076325" indent="-628650">
              <a:tabLst>
                <a:tab pos="6638925" algn="l"/>
                <a:tab pos="6905625" algn="l"/>
              </a:tabLst>
            </a:pPr>
            <a:r>
              <a:rPr lang="pl-PL" sz="1800" b="1" dirty="0"/>
              <a:t>Zespół Rozliczeń Finansowych Projektów Partnerskich:</a:t>
            </a:r>
          </a:p>
          <a:p>
            <a:pPr marL="1076325" indent="-628650"/>
            <a:r>
              <a:rPr lang="pl-PL" dirty="0"/>
              <a:t>Joanna Kaszewska	tel. 797-011-863, </a:t>
            </a:r>
            <a:r>
              <a:rPr lang="pl-PL" dirty="0">
                <a:solidFill>
                  <a:schemeClr val="accent2">
                    <a:lumMod val="7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jkaszewska@frse.org.pl</a:t>
            </a:r>
            <a:endParaRPr lang="pl-PL" dirty="0">
              <a:solidFill>
                <a:schemeClr val="accent2">
                  <a:lumMod val="75000"/>
                </a:schemeClr>
              </a:solidFill>
            </a:endParaRPr>
          </a:p>
          <a:p>
            <a:pPr marL="1076325" indent="-628650"/>
            <a:r>
              <a:rPr lang="pl-PL" dirty="0"/>
              <a:t>Sylwia Stanios		tel. 510-385-521, </a:t>
            </a:r>
            <a:r>
              <a:rPr lang="pl-PL" dirty="0">
                <a:solidFill>
                  <a:schemeClr val="accent2">
                    <a:lumMod val="7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sstanios@frse.org.pl</a:t>
            </a:r>
            <a:r>
              <a:rPr lang="pl-PL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pPr marL="1076325" indent="-628650"/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Anna Myrcha 		tel. 797-011-854, </a:t>
            </a:r>
            <a:r>
              <a:rPr lang="pl-PL" u="sng" dirty="0">
                <a:solidFill>
                  <a:schemeClr val="accent2">
                    <a:lumMod val="75000"/>
                  </a:schemeClr>
                </a:solidFill>
              </a:rPr>
              <a:t>anna.myrcha@frse.org.pl</a:t>
            </a:r>
          </a:p>
          <a:p>
            <a:pPr marL="1076325" indent="-628650">
              <a:tabLst>
                <a:tab pos="6638925" algn="l"/>
                <a:tab pos="6905625" algn="l"/>
              </a:tabLst>
            </a:pPr>
            <a:endParaRPr lang="pl-PL" sz="1800" b="1" dirty="0"/>
          </a:p>
          <a:p>
            <a:pPr marL="1076325" indent="-628650">
              <a:tabLst>
                <a:tab pos="6638925" algn="l"/>
                <a:tab pos="6905625" algn="l"/>
              </a:tabLst>
            </a:pPr>
            <a:r>
              <a:rPr lang="pl-PL" sz="1800" b="1" dirty="0"/>
              <a:t>Koordynator:</a:t>
            </a:r>
          </a:p>
          <a:p>
            <a:pPr marL="1076325" indent="-628650"/>
            <a:r>
              <a:rPr lang="pl-PL" dirty="0"/>
              <a:t>Dorota Wojdyga	tel. 510-387-163, </a:t>
            </a:r>
            <a:r>
              <a:rPr lang="pl-PL" dirty="0">
                <a:solidFill>
                  <a:schemeClr val="accent2">
                    <a:lumMod val="7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dwojdyga@frse.org.pl</a:t>
            </a:r>
            <a:r>
              <a:rPr lang="pl-PL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598475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2812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47564" y="822103"/>
            <a:ext cx="7848872" cy="488096"/>
          </a:xfrm>
        </p:spPr>
        <p:txBody>
          <a:bodyPr>
            <a:normAutofit/>
          </a:bodyPr>
          <a:lstStyle/>
          <a:p>
            <a:r>
              <a:rPr lang="pl-PL" dirty="0"/>
              <a:t>Dokumenty kontraktowe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295636"/>
            <a:ext cx="8424936" cy="3024336"/>
          </a:xfrm>
        </p:spPr>
        <p:txBody>
          <a:bodyPr>
            <a:norm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dirty="0">
                <a:ea typeface="Roboto" panose="02000000000000000000" pitchFamily="2" charset="0"/>
              </a:rPr>
              <a:t>Przewodnik po programie Erasmus+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dirty="0">
                <a:ea typeface="Roboto" panose="02000000000000000000" pitchFamily="2" charset="0"/>
              </a:rPr>
              <a:t>Handbook on the lump sum funding model – Key Action 2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dirty="0">
                <a:ea typeface="Roboto" panose="02000000000000000000" pitchFamily="2" charset="0"/>
              </a:rPr>
              <a:t>Warunki umowy finansowej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dirty="0">
                <a:ea typeface="Roboto" panose="02000000000000000000" pitchFamily="2" charset="0"/>
              </a:rPr>
              <a:t>Załącznik I: Opis działania, wykaz innych beneficjentów i szacunkowy budżet działania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dirty="0">
                <a:ea typeface="Roboto" panose="02000000000000000000" pitchFamily="2" charset="0"/>
              </a:rPr>
              <a:t>Załącznik II: Postanowienia szczegółowe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pl-PL" dirty="0">
                <a:ea typeface="Roboto" panose="02000000000000000000" pitchFamily="2" charset="0"/>
              </a:rPr>
              <a:t>https://erasmusplus.org.pl/dokumenty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2A5D47F-04FC-1BBF-CBD8-2BCC8CD61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423" y="699542"/>
            <a:ext cx="7848872" cy="648072"/>
          </a:xfrm>
        </p:spPr>
        <p:txBody>
          <a:bodyPr/>
          <a:lstStyle/>
          <a:p>
            <a:r>
              <a:rPr lang="pl-PL" dirty="0"/>
              <a:t>Dokumentacja Projektowa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54E365E-1EC6-B926-203D-33F40BA3F2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998" y="1203598"/>
            <a:ext cx="7848872" cy="3024336"/>
          </a:xfrm>
        </p:spPr>
        <p:txBody>
          <a:bodyPr>
            <a:normAutofit/>
          </a:bodyPr>
          <a:lstStyle/>
          <a:p>
            <a:pPr algn="just"/>
            <a:r>
              <a:rPr lang="pl-PL" sz="1400" dirty="0">
                <a:latin typeface="+mn-lt"/>
              </a:rPr>
              <a:t>Beneficjenci są zobowiązani do bieżącego dokumentowania przeprowadzonych działań. </a:t>
            </a:r>
            <a:br>
              <a:rPr lang="pl-PL" sz="1400" dirty="0">
                <a:latin typeface="+mn-lt"/>
              </a:rPr>
            </a:br>
            <a:r>
              <a:rPr lang="pl-PL" sz="1400" dirty="0">
                <a:latin typeface="+mn-lt"/>
              </a:rPr>
              <a:t>Na wezwanie Narodowej Agencji mają obowiązek przedłożenia dokumentacji projektowej, </a:t>
            </a:r>
            <a:br>
              <a:rPr lang="pl-PL" sz="1400" dirty="0">
                <a:latin typeface="+mn-lt"/>
              </a:rPr>
            </a:br>
            <a:r>
              <a:rPr lang="pl-PL" sz="1400" dirty="0">
                <a:latin typeface="+mn-lt"/>
              </a:rPr>
              <a:t>a w przypadku wątpliwości – również dokumentów księgowych potwierdzających wykazane koszty.</a:t>
            </a:r>
          </a:p>
          <a:p>
            <a:pPr algn="just"/>
            <a:endParaRPr lang="pl-PL" sz="1400" dirty="0">
              <a:latin typeface="+mn-lt"/>
            </a:endParaRPr>
          </a:p>
          <a:p>
            <a:pPr algn="just"/>
            <a:r>
              <a:rPr lang="pl-PL" sz="1400" dirty="0">
                <a:latin typeface="+mn-lt"/>
              </a:rPr>
              <a:t>Komisja Europejska nie udostępnia katalogu ani nie nakłada szczegółowych wytycznych dotyczących sporządzania dokumentacji projektowej. Koordynatorzy projektu, we współpracy </a:t>
            </a:r>
            <a:br>
              <a:rPr lang="pl-PL" sz="1400" dirty="0">
                <a:latin typeface="+mn-lt"/>
              </a:rPr>
            </a:br>
            <a:r>
              <a:rPr lang="pl-PL" sz="1400" dirty="0">
                <a:latin typeface="+mn-lt"/>
              </a:rPr>
              <a:t>z partnerami, samodzielnie podejmują decyzje dotyczące formy i wzoru dokumentów, aby były one adekwatne do przeprowadzonych działań. Obowiązkiem beneficjenta jest przygotowanie dokumentu w sposób, który nie budzi wątpliwości w aspekcie formalnym.</a:t>
            </a:r>
          </a:p>
          <a:p>
            <a:pPr algn="just"/>
            <a:endParaRPr lang="pl-PL" sz="1400" dirty="0">
              <a:latin typeface="+mn-lt"/>
            </a:endParaRPr>
          </a:p>
          <a:p>
            <a:pPr algn="just"/>
            <a:r>
              <a:rPr lang="pl-PL" sz="1400" dirty="0">
                <a:latin typeface="+mn-lt"/>
              </a:rPr>
              <a:t>Katalogowanie dokumentacji. </a:t>
            </a:r>
          </a:p>
        </p:txBody>
      </p:sp>
    </p:spTree>
    <p:extLst>
      <p:ext uri="{BB962C8B-B14F-4D97-AF65-F5344CB8AC3E}">
        <p14:creationId xmlns:p14="http://schemas.microsoft.com/office/powerpoint/2010/main" val="2379136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D4FD39B-00D9-4E1B-B445-CD04973A0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843558"/>
            <a:ext cx="7848872" cy="416088"/>
          </a:xfrm>
        </p:spPr>
        <p:txBody>
          <a:bodyPr/>
          <a:lstStyle/>
          <a:p>
            <a:r>
              <a:rPr lang="pl-PL" dirty="0"/>
              <a:t>Zarządzanie dokumentacją projektową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8954C97-1AAA-4B29-A385-320212784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224" y="1435583"/>
            <a:ext cx="7931224" cy="2493489"/>
          </a:xfrm>
        </p:spPr>
        <p:txBody>
          <a:bodyPr>
            <a:normAutofit fontScale="85000" lnSpcReduction="10000"/>
          </a:bodyPr>
          <a:lstStyle/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l-PL" dirty="0">
                <a:cs typeface="Calibri" panose="020F0502020204030204" pitchFamily="34" charset="0"/>
              </a:rPr>
              <a:t>Koordynator powinien posiadać w dokumentacji projektu oryginały własnych dokumentów potwierdzających zrealizowanie działań oraz kopie dokumentacji od partnerów.</a:t>
            </a:r>
            <a:r>
              <a:rPr lang="pl-PL" dirty="0"/>
              <a:t> W razie pogłębionej kontroli należy przedstawić dowody na to, że działanie, na które przyznano dotację, zostało faktycznie przeprowadzone. 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l-PL" dirty="0"/>
              <a:t>Mogą to być przykładowo: program spotkania, zdjęcia i filmy ze spotkania, listy obecności (podpisane przez uczestników), prezentacje, protokół bądź raport ze spotkania. 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l-PL" dirty="0"/>
              <a:t>NA rekomenduje, aby na dokumentacji znajdowały się takie informacje jak: co zostało zrealizowane, gdzie zostało zrealizowane, kiedy, kto brał udział, liczba uczestników, efekt działań.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l-PL" dirty="0"/>
              <a:t>Czas przechowywania dokumentacji: 5 lat (lub 3 lata dla dotacji nieprzekraczających 60 000 EUR) po dokonaniu płatności końcowej.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28226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A4950CF-87DC-358D-4F78-40BE03C6E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771550"/>
            <a:ext cx="7848872" cy="576064"/>
          </a:xfrm>
        </p:spPr>
        <p:txBody>
          <a:bodyPr/>
          <a:lstStyle/>
          <a:p>
            <a:r>
              <a:rPr lang="pl-PL" dirty="0"/>
              <a:t>Zarządzanie finansowe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D0DF469-FAB0-41A5-609A-4920CF1A66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285750" indent="-285750" algn="just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dirty="0"/>
              <a:t>Ewidencję księgową poniesionych wydatków powinien prowadzić zarówno koordynator jak i partnerzy. Oryginały faktur pozostają w instytucji, która poniosła koszty. Koordynator może gromadzić jedynie kopie dokumentów partnerów lub zestawienia kosztów.</a:t>
            </a:r>
          </a:p>
          <a:p>
            <a:pPr marL="285750" indent="-285750" algn="just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dirty="0"/>
              <a:t>Rekomendowane jest prowadzenie ewidencji księgowej w podziale na pakiety robocze i działania, aby, w razie kontroli, możliwe było ustalenie faktycznie poniesionych kosztów na poszczególne pakiety lub działania w projekcie. </a:t>
            </a:r>
          </a:p>
          <a:p>
            <a:pPr marL="28575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dirty="0"/>
              <a:t>Podczas kontroli w siedzibie koordynatora, jest on zobowiązany do przedstawienia własnej ewidencji księgowej oraz posiadania wiedzy czy i jakie partnerzy w projekcie stosują rutynowe praktyki swojej organizacji, które powinny być zgodne z prawem krajowym w zakresie ewidencji księgowej.</a:t>
            </a:r>
            <a:endParaRPr lang="pl-PL" dirty="0">
              <a:cs typeface="Calibri" panose="020F0502020204030204" pitchFamily="34" charset="0"/>
            </a:endParaRPr>
          </a:p>
          <a:p>
            <a:pPr algn="just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38339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1F0B1B7-E1F4-47AA-9508-23C89AA1F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366" y="771537"/>
            <a:ext cx="7848872" cy="442890"/>
          </a:xfrm>
        </p:spPr>
        <p:txBody>
          <a:bodyPr/>
          <a:lstStyle/>
          <a:p>
            <a:r>
              <a:rPr lang="pl-PL" dirty="0">
                <a:latin typeface="+mj-lt"/>
              </a:rPr>
              <a:t>Rozliczenie dofinansowania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1B15D8B-6E2E-41A6-87CD-D8B0C6DAFC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564" y="1214427"/>
            <a:ext cx="7848872" cy="2808312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l-PL" sz="1300" dirty="0">
                <a:latin typeface="+mj-lt"/>
                <a:cs typeface="Calibri" panose="020F0502020204030204" pitchFamily="34" charset="0"/>
              </a:rPr>
              <a:t>Każdy z pakietów WP </a:t>
            </a:r>
            <a:r>
              <a:rPr lang="pl-PL" sz="1300" dirty="0">
                <a:cs typeface="Calibri" panose="020F0502020204030204" pitchFamily="34" charset="0"/>
              </a:rPr>
              <a:t>(KA2) </a:t>
            </a:r>
            <a:r>
              <a:rPr lang="pl-PL" sz="1300" dirty="0">
                <a:latin typeface="+mj-lt"/>
                <a:cs typeface="Calibri" panose="020F0502020204030204" pitchFamily="34" charset="0"/>
              </a:rPr>
              <a:t>zostanie poddany ocenie jakościowej w skali od 0 do 100 punktów, a następnie zostanie obliczona średnia ważona dla całego projektu (zwana „sumaryczną punktacją”) . </a:t>
            </a:r>
          </a:p>
          <a:p>
            <a:pPr algn="just">
              <a:lnSpc>
                <a:spcPct val="115000"/>
              </a:lnSpc>
              <a:spcAft>
                <a:spcPts val="1200"/>
              </a:spcAft>
            </a:pPr>
            <a:r>
              <a:rPr lang="pl-PL" sz="1300" dirty="0">
                <a:latin typeface="+mj-lt"/>
                <a:cs typeface="Calibri" panose="020F0502020204030204" pitchFamily="34" charset="0"/>
              </a:rPr>
              <a:t>Za zrealizowane działanie beneficjentowi przysługuje pełen ryczałt. </a:t>
            </a:r>
          </a:p>
          <a:p>
            <a:pPr algn="just">
              <a:lnSpc>
                <a:spcPct val="115000"/>
              </a:lnSpc>
              <a:spcAft>
                <a:spcPts val="1200"/>
              </a:spcAft>
            </a:pPr>
            <a:r>
              <a:rPr lang="pl-PL" sz="1300" dirty="0">
                <a:latin typeface="+mj-lt"/>
                <a:cs typeface="Calibri" panose="020F0502020204030204" pitchFamily="34" charset="0"/>
              </a:rPr>
              <a:t>W przypadku, gdy działanie nie zostanie zrealizowane, zostanie zrealizowane jedynie częściowo lub zostanie zrealizowane w sposób odbiegający od założeń zawartych we wniosku o dofinansowanie, będzie to miało wpływ na ocenę jakościową projektu, a następnie na ewentualne obniżenie dofinansowania. 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pl-PL" sz="1050" dirty="0">
              <a:latin typeface="+mj-lt"/>
              <a:cs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pl-PL" sz="13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29440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1F0B1B7-E1F4-47AA-9508-23C89AA1F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564" y="771550"/>
            <a:ext cx="7848872" cy="442890"/>
          </a:xfrm>
        </p:spPr>
        <p:txBody>
          <a:bodyPr>
            <a:normAutofit fontScale="90000"/>
          </a:bodyPr>
          <a:lstStyle/>
          <a:p>
            <a:r>
              <a:rPr lang="pl-PL" dirty="0">
                <a:latin typeface="+mj-lt"/>
              </a:rPr>
              <a:t>KA220 - Rozliczenie dofinansowania – obniżenie dofinansowania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1B15D8B-6E2E-41A6-87CD-D8B0C6DAFC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1131591"/>
            <a:ext cx="7848872" cy="2952327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l-PL" sz="1400" dirty="0">
                <a:latin typeface="+mn-lt"/>
                <a:cs typeface="Calibri" panose="020F0502020204030204" pitchFamily="34" charset="0"/>
              </a:rPr>
              <a:t>Obniżenie dofinansowania z uwagi na sumaryczną punktację: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pl-PL" sz="1400" dirty="0">
              <a:solidFill>
                <a:schemeClr val="tx1"/>
              </a:solidFill>
              <a:latin typeface="+mj-lt"/>
              <a:cs typeface="Calibri" panose="020F050202020403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pl-PL" sz="1400" dirty="0">
              <a:solidFill>
                <a:schemeClr val="tx1"/>
              </a:solidFill>
              <a:latin typeface="+mj-lt"/>
              <a:cs typeface="Calibri" panose="020F050202020403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pl-PL" sz="1400" dirty="0">
              <a:solidFill>
                <a:schemeClr val="tx1"/>
              </a:solidFill>
              <a:latin typeface="+mj-lt"/>
              <a:cs typeface="Calibri" panose="020F050202020403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pl-PL" sz="1400" dirty="0">
              <a:solidFill>
                <a:schemeClr val="tx1"/>
              </a:solidFill>
              <a:latin typeface="+mj-lt"/>
              <a:cs typeface="Calibri" panose="020F050202020403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pl-PL" sz="1400" dirty="0">
              <a:solidFill>
                <a:schemeClr val="tx1"/>
              </a:solidFill>
              <a:latin typeface="+mj-lt"/>
              <a:cs typeface="Calibri" panose="020F050202020403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pl-PL" sz="1400" dirty="0">
              <a:solidFill>
                <a:schemeClr val="tx1"/>
              </a:solidFill>
              <a:latin typeface="+mj-lt"/>
              <a:cs typeface="Calibri" panose="020F050202020403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pl-PL" sz="1400" dirty="0">
              <a:solidFill>
                <a:schemeClr val="tx1"/>
              </a:solidFill>
              <a:latin typeface="+mj-lt"/>
              <a:cs typeface="Calibri" panose="020F050202020403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lang="pl-PL" sz="14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Możliwe jest również obniżenie dofinansowania pojedynczego pakietu roboczego w przypadku jego niskiej punktacji jakościowej, w sytuacji gdy sumaryczna punktacja za cały projekt wynosi powyżej 70 punktów.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pl-PL" sz="1300" dirty="0">
              <a:latin typeface="+mj-lt"/>
            </a:endParaRP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46190351-1F55-87D6-8208-8073DE039C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7203668"/>
              </p:ext>
            </p:extLst>
          </p:nvPr>
        </p:nvGraphicFramePr>
        <p:xfrm>
          <a:off x="1043608" y="1491630"/>
          <a:ext cx="3312368" cy="164592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12368">
                  <a:extLst>
                    <a:ext uri="{9D8B030D-6E8A-4147-A177-3AD203B41FA5}">
                      <a16:colId xmlns:a16="http://schemas.microsoft.com/office/drawing/2014/main" val="285690787"/>
                    </a:ext>
                  </a:extLst>
                </a:gridCol>
              </a:tblGrid>
              <a:tr h="1512168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pl-PL" sz="14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06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Konkurs 2023,2024 i 2025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06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55-69 punktów – 10% całego budżetu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06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40-54 punktów – 40% całego budżetu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06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10-39 punktów – 70% całego budżetu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06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0-9 punktów – 100 % całego budżetu</a:t>
                      </a:r>
                    </a:p>
                    <a:p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38074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2454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88AFD14-54A3-EAAB-FA4F-4EC19B53B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843558"/>
            <a:ext cx="7848872" cy="376000"/>
          </a:xfrm>
        </p:spPr>
        <p:txBody>
          <a:bodyPr>
            <a:normAutofit fontScale="90000"/>
          </a:bodyPr>
          <a:lstStyle/>
          <a:p>
            <a:r>
              <a:rPr lang="pl-PL" dirty="0"/>
              <a:t>KA210 - Rozliczenie dofinansowania – obniżenie dofinansowania</a:t>
            </a:r>
            <a:br>
              <a:rPr lang="pl-PL" dirty="0"/>
            </a:br>
            <a:br>
              <a:rPr lang="pl-PL" dirty="0"/>
            </a:br>
            <a:r>
              <a:rPr lang="pl-PL" sz="1600" b="0" cap="none" dirty="0">
                <a:solidFill>
                  <a:schemeClr val="tx2"/>
                </a:solidFill>
                <a:cs typeface="Calibri" panose="020F0502020204030204" pitchFamily="34" charset="0"/>
              </a:rPr>
              <a:t>Obniżenie dofinansowania z uwagi na sumaryczną punktację: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EFD42D8-7FFA-8644-0075-9B3639AE8E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1563638"/>
            <a:ext cx="7848872" cy="2853529"/>
          </a:xfrm>
        </p:spPr>
        <p:txBody>
          <a:bodyPr/>
          <a:lstStyle/>
          <a:p>
            <a:pPr>
              <a:lnSpc>
                <a:spcPct val="120000"/>
              </a:lnSpc>
            </a:pPr>
            <a:endParaRPr lang="pl-PL" sz="1400" u="sng" dirty="0">
              <a:solidFill>
                <a:schemeClr val="tx2"/>
              </a:solidFill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r>
              <a:rPr lang="pl-PL" sz="1400" u="sng" dirty="0">
                <a:solidFill>
                  <a:schemeClr val="tx2"/>
                </a:solidFill>
                <a:cs typeface="Calibri" panose="020F0502020204030204" pitchFamily="34" charset="0"/>
              </a:rPr>
              <a:t>Konkurs 2023, 2024 i 2025</a:t>
            </a:r>
          </a:p>
          <a:p>
            <a:pPr>
              <a:lnSpc>
                <a:spcPct val="120000"/>
              </a:lnSpc>
            </a:pPr>
            <a:r>
              <a:rPr lang="pl-PL" sz="1400" dirty="0">
                <a:solidFill>
                  <a:schemeClr val="tx2"/>
                </a:solidFill>
                <a:cs typeface="Calibri" panose="020F0502020204030204" pitchFamily="34" charset="0"/>
              </a:rPr>
              <a:t>45-59 punktów –10% całego budżetu</a:t>
            </a:r>
          </a:p>
          <a:p>
            <a:pPr>
              <a:lnSpc>
                <a:spcPct val="120000"/>
              </a:lnSpc>
            </a:pPr>
            <a:r>
              <a:rPr lang="pl-PL" sz="1400" dirty="0">
                <a:solidFill>
                  <a:schemeClr val="tx2"/>
                </a:solidFill>
                <a:cs typeface="Calibri" panose="020F0502020204030204" pitchFamily="34" charset="0"/>
              </a:rPr>
              <a:t>30-44 punktów – 30% całego budżetu</a:t>
            </a:r>
          </a:p>
          <a:p>
            <a:pPr>
              <a:lnSpc>
                <a:spcPct val="120000"/>
              </a:lnSpc>
            </a:pPr>
            <a:r>
              <a:rPr lang="pl-PL" sz="1400" dirty="0">
                <a:solidFill>
                  <a:schemeClr val="tx2"/>
                </a:solidFill>
                <a:cs typeface="Calibri" panose="020F0502020204030204" pitchFamily="34" charset="0"/>
              </a:rPr>
              <a:t>10-29 punktów – 70% całego budżetu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sz="1400" dirty="0">
                <a:solidFill>
                  <a:schemeClr val="tx2"/>
                </a:solidFill>
                <a:cs typeface="Calibri" panose="020F0502020204030204" pitchFamily="34" charset="0"/>
              </a:rPr>
              <a:t>0-9 punktów – 100% całego budżetu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256839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2A5D47F-04FC-1BBF-CBD8-2BCC8CD61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998" y="663539"/>
            <a:ext cx="7848872" cy="648072"/>
          </a:xfrm>
        </p:spPr>
        <p:txBody>
          <a:bodyPr/>
          <a:lstStyle/>
          <a:p>
            <a:r>
              <a:rPr lang="pl-PL" dirty="0"/>
              <a:t>Koszty nieuprawnione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54E365E-1EC6-B926-203D-33F40BA3F2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998" y="1101001"/>
            <a:ext cx="7848872" cy="2941498"/>
          </a:xfrm>
        </p:spPr>
        <p:txBody>
          <a:bodyPr>
            <a:normAutofit/>
          </a:bodyPr>
          <a:lstStyle/>
          <a:p>
            <a:r>
              <a:rPr lang="pl-PL" dirty="0">
                <a:latin typeface="+mj-lt"/>
              </a:rPr>
              <a:t>- straty wynikające z różnic kursowych;</a:t>
            </a:r>
            <a:br>
              <a:rPr lang="pl-PL" dirty="0">
                <a:latin typeface="+mj-lt"/>
              </a:rPr>
            </a:br>
            <a:r>
              <a:rPr lang="pl-PL" dirty="0">
                <a:latin typeface="+mj-lt"/>
              </a:rPr>
              <a:t>- koszty zadeklarowane przez beneficjenta w ramach innego działania, na które udzielono dotacji finansowanej z budżetu Unii;</a:t>
            </a:r>
            <a:br>
              <a:rPr lang="pl-PL" dirty="0">
                <a:latin typeface="+mj-lt"/>
              </a:rPr>
            </a:br>
            <a:r>
              <a:rPr lang="pl-PL" dirty="0">
                <a:latin typeface="+mj-lt"/>
              </a:rPr>
              <a:t>- nadmierne lub nieuzasadnione wydatki;</a:t>
            </a:r>
            <a:br>
              <a:rPr lang="pl-PL" dirty="0">
                <a:latin typeface="+mj-lt"/>
              </a:rPr>
            </a:br>
            <a:r>
              <a:rPr lang="pl-PL" dirty="0">
                <a:latin typeface="+mj-lt"/>
              </a:rPr>
              <a:t>- wkłady niepieniężne od osób trzecich;</a:t>
            </a:r>
            <a:br>
              <a:rPr lang="pl-PL" dirty="0">
                <a:latin typeface="+mj-lt"/>
              </a:rPr>
            </a:br>
            <a:r>
              <a:rPr lang="pl-PL" dirty="0">
                <a:latin typeface="+mj-lt"/>
              </a:rPr>
              <a:t>- w przypadku wynajmowania lub leasingu sprzętu koszty każdej opcji wykupu na koniec okresu leasingu lub najmu;</a:t>
            </a:r>
            <a:br>
              <a:rPr lang="pl-PL" dirty="0">
                <a:latin typeface="+mj-lt"/>
              </a:rPr>
            </a:br>
            <a:r>
              <a:rPr lang="pl-PL" dirty="0">
                <a:latin typeface="+mj-lt"/>
              </a:rPr>
              <a:t>- koszty otwarcia i prowadzenia rachunków bankowych (w tym koszty przelewów z lub do agencji narodowej pobierane przez bank beneficjenta);</a:t>
            </a:r>
            <a:br>
              <a:rPr lang="pl-PL" dirty="0">
                <a:latin typeface="+mj-lt"/>
              </a:rPr>
            </a:br>
            <a:r>
              <a:rPr lang="pl-PL" dirty="0">
                <a:latin typeface="+mj-lt"/>
              </a:rPr>
              <a:t>- VAT, jeżeli podlega zwrotowi na mocy mających zastosowanie przepisów krajowych dotyczących VAT.</a:t>
            </a:r>
          </a:p>
        </p:txBody>
      </p:sp>
    </p:spTree>
    <p:extLst>
      <p:ext uri="{BB962C8B-B14F-4D97-AF65-F5344CB8AC3E}">
        <p14:creationId xmlns:p14="http://schemas.microsoft.com/office/powerpoint/2010/main" val="2974766165"/>
      </p:ext>
    </p:extLst>
  </p:cSld>
  <p:clrMapOvr>
    <a:masterClrMapping/>
  </p:clrMapOvr>
</p:sld>
</file>

<file path=ppt/theme/theme1.xml><?xml version="1.0" encoding="utf-8"?>
<a:theme xmlns:a="http://schemas.openxmlformats.org/drawingml/2006/main" name="Erasmus+">
  <a:themeElements>
    <a:clrScheme name="Ogolne">
      <a:dk1>
        <a:srgbClr val="005061"/>
      </a:dk1>
      <a:lt1>
        <a:sysClr val="window" lastClr="FFFFFF"/>
      </a:lt1>
      <a:dk2>
        <a:srgbClr val="005061"/>
      </a:dk2>
      <a:lt2>
        <a:srgbClr val="FFFFFF"/>
      </a:lt2>
      <a:accent1>
        <a:srgbClr val="7791CA"/>
      </a:accent1>
      <a:accent2>
        <a:srgbClr val="7791CA"/>
      </a:accent2>
      <a:accent3>
        <a:srgbClr val="7791CA"/>
      </a:accent3>
      <a:accent4>
        <a:srgbClr val="7791CA"/>
      </a:accent4>
      <a:accent5>
        <a:srgbClr val="7791CA"/>
      </a:accent5>
      <a:accent6>
        <a:srgbClr val="7791CA"/>
      </a:accent6>
      <a:hlink>
        <a:srgbClr val="7791CA"/>
      </a:hlink>
      <a:folHlink>
        <a:srgbClr val="7791CA"/>
      </a:folHlink>
    </a:clrScheme>
    <a:fontScheme name="Erasmus+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985</TotalTime>
  <Words>1097</Words>
  <Application>Microsoft Office PowerPoint</Application>
  <PresentationFormat>Pokaz na ekranie (16:9)</PresentationFormat>
  <Paragraphs>100</Paragraphs>
  <Slides>15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21" baseType="lpstr">
      <vt:lpstr>Arial</vt:lpstr>
      <vt:lpstr>Calibri</vt:lpstr>
      <vt:lpstr>Roboto</vt:lpstr>
      <vt:lpstr>Trebuchet MS</vt:lpstr>
      <vt:lpstr>Wingdings</vt:lpstr>
      <vt:lpstr>Erasmus+</vt:lpstr>
      <vt:lpstr>KA 2 Partnerstwa na rzecz współpracy</vt:lpstr>
      <vt:lpstr>Dokumenty kontraktowe</vt:lpstr>
      <vt:lpstr>Dokumentacja Projektowa</vt:lpstr>
      <vt:lpstr>Zarządzanie dokumentacją projektową</vt:lpstr>
      <vt:lpstr>Zarządzanie finansowe</vt:lpstr>
      <vt:lpstr>Rozliczenie dofinansowania</vt:lpstr>
      <vt:lpstr>KA220 - Rozliczenie dofinansowania – obniżenie dofinansowania</vt:lpstr>
      <vt:lpstr>KA210 - Rozliczenie dofinansowania – obniżenie dofinansowania  Obniżenie dofinansowania z uwagi na sumaryczną punktację:</vt:lpstr>
      <vt:lpstr>Koszty nieuprawnione</vt:lpstr>
      <vt:lpstr>Prezentacja programu PowerPoint</vt:lpstr>
      <vt:lpstr>Kontrole finansowe w siedzibie NA</vt:lpstr>
      <vt:lpstr>Kontrole finansowe w siedzibie beneficjenta lub innym miejscu istotnym dla realizacji projektu</vt:lpstr>
      <vt:lpstr>Przepisy krajowe</vt:lpstr>
      <vt:lpstr>Dane kontaktowe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Ania</dc:creator>
  <cp:lastModifiedBy>Agata Certa</cp:lastModifiedBy>
  <cp:revision>124</cp:revision>
  <dcterms:created xsi:type="dcterms:W3CDTF">2015-12-08T12:55:20Z</dcterms:created>
  <dcterms:modified xsi:type="dcterms:W3CDTF">2026-08-27T10:30:45Z</dcterms:modified>
</cp:coreProperties>
</file>